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80" r:id="rId2"/>
    <p:sldId id="303" r:id="rId3"/>
    <p:sldId id="302" r:id="rId4"/>
    <p:sldId id="281" r:id="rId5"/>
    <p:sldId id="300" r:id="rId6"/>
    <p:sldId id="277" r:id="rId7"/>
    <p:sldId id="283" r:id="rId8"/>
    <p:sldId id="292" r:id="rId9"/>
    <p:sldId id="294" r:id="rId10"/>
    <p:sldId id="275" r:id="rId11"/>
    <p:sldId id="256" r:id="rId12"/>
    <p:sldId id="297" r:id="rId13"/>
    <p:sldId id="296" r:id="rId14"/>
    <p:sldId id="259" r:id="rId15"/>
    <p:sldId id="260" r:id="rId16"/>
    <p:sldId id="285" r:id="rId17"/>
    <p:sldId id="286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1" d="100"/>
          <a:sy n="71" d="100"/>
        </p:scale>
        <p:origin x="-108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3200400"/>
            <a:ext cx="7543800" cy="1524000"/>
          </a:xfrm>
        </p:spPr>
        <p:txBody>
          <a:bodyPr>
            <a:noAutofit/>
          </a:bodyPr>
          <a:lstStyle>
            <a:lvl1pPr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4724400"/>
            <a:ext cx="6858000" cy="990600"/>
          </a:xfrm>
        </p:spPr>
        <p:txBody>
          <a:bodyPr anchor="t" anchorCtr="0">
            <a:normAutofit/>
          </a:bodyPr>
          <a:lstStyle>
            <a:lvl1pPr marL="0" indent="0" algn="l">
              <a:buNone/>
              <a:defRPr sz="2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21.12.2011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Rectangle 6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85800"/>
            <a:ext cx="7239000" cy="3886200"/>
          </a:xfrm>
        </p:spPr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21.12.2011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000" y="685801"/>
            <a:ext cx="1828800" cy="5410199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90800" y="685801"/>
            <a:ext cx="5715000" cy="4876800"/>
          </a:xfrm>
        </p:spPr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21.12.2011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21.12.2011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276600"/>
            <a:ext cx="7543800" cy="1676400"/>
          </a:xfrm>
        </p:spPr>
        <p:txBody>
          <a:bodyPr anchor="b" anchorCtr="0"/>
          <a:lstStyle>
            <a:lvl1pPr algn="l">
              <a:defRPr sz="54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4953000"/>
            <a:ext cx="6858000" cy="914400"/>
          </a:xfrm>
        </p:spPr>
        <p:txBody>
          <a:bodyPr anchor="t" anchorCtr="0">
            <a:normAutofit/>
          </a:bodyPr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21.12.2011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21.12.2011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89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89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1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21.12.2011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cxnSp>
        <p:nvCxnSpPr>
          <p:cNvPr id="11" name="Straight Connector 10"/>
          <p:cNvCxnSpPr/>
          <p:nvPr/>
        </p:nvCxnSpPr>
        <p:spPr>
          <a:xfrm>
            <a:off x="7589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6451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21.12.2011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21.12.2011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10866" y="457200"/>
            <a:ext cx="4594934" cy="4114799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2001" y="457200"/>
            <a:ext cx="2673657" cy="4114800"/>
          </a:xfrm>
        </p:spPr>
        <p:txBody>
          <a:bodyPr>
            <a:normAutofit/>
          </a:bodyPr>
          <a:lstStyle>
            <a:lvl1pPr marL="0" indent="0">
              <a:buNone/>
              <a:defRPr sz="21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21.12.2011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cxnSp>
        <p:nvCxnSpPr>
          <p:cNvPr id="10" name="Straight Connector 9"/>
          <p:cNvCxnSpPr/>
          <p:nvPr/>
        </p:nvCxnSpPr>
        <p:spPr>
          <a:xfrm rot="5400000">
            <a:off x="1677194" y="2514600"/>
            <a:ext cx="3810000" cy="1588"/>
          </a:xfrm>
          <a:prstGeom prst="line">
            <a:avLst/>
          </a:prstGeom>
          <a:ln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8952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77240" y="457200"/>
            <a:ext cx="7543800" cy="2895600"/>
          </a:xfrm>
          <a:ln w="6350">
            <a:solidFill>
              <a:schemeClr val="tx2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0392" y="3505200"/>
            <a:ext cx="7391400" cy="804862"/>
          </a:xfrm>
        </p:spPr>
        <p:txBody>
          <a:bodyPr anchor="t" anchorCtr="0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21.12.2011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1800" cy="16002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685800"/>
            <a:ext cx="7543800" cy="388620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48400" y="620877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  <a:latin typeface="+mn-lt"/>
              </a:defRPr>
            </a:lvl1pPr>
          </a:lstStyle>
          <a:p>
            <a:fld id="{B4C71EC6-210F-42DE-9C53-41977AD35B3D}" type="datetimeFigureOut">
              <a:rPr lang="ru-RU" smtClean="0"/>
              <a:t>21.12.2011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61999" y="6208776"/>
            <a:ext cx="487386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5687568"/>
            <a:ext cx="76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777240" y="0"/>
            <a:ext cx="7543800" cy="381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54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9436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686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4592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1901952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8pPr>
      <a:lvl9pPr marL="24688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hyperlink" Target="http://kuza.my1.ru/_pu/0/41917664.jpg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kuza.my1.ru/_pu/0/17526189.jpg" TargetMode="External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476672"/>
            <a:ext cx="6781800" cy="675456"/>
          </a:xfrm>
        </p:spPr>
        <p:txBody>
          <a:bodyPr>
            <a:noAutofit/>
          </a:bodyPr>
          <a:lstStyle/>
          <a:p>
            <a:pPr lvl="8" algn="ctr" rtl="0">
              <a:spcBef>
                <a:spcPct val="0"/>
              </a:spcBef>
            </a:pPr>
            <a:r>
              <a:rPr lang="ru-RU" sz="3200" b="1" dirty="0" smtClean="0">
                <a:latin typeface="Arial" pitchFamily="34" charset="0"/>
                <a:cs typeface="Arial" pitchFamily="34" charset="0"/>
              </a:rPr>
              <a:t> тема:      ПРОЕЦИРОВАНИЕ</a:t>
            </a:r>
            <a:endParaRPr lang="ru-RU" sz="3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124744"/>
            <a:ext cx="7831832" cy="504056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b="1" dirty="0"/>
              <a:t>Цель: </a:t>
            </a:r>
            <a:endParaRPr lang="ru-RU" sz="2800" b="1" dirty="0" smtClean="0"/>
          </a:p>
          <a:p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Научить </a:t>
            </a:r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выполнять чертежи в системе прямоугольных проекций</a:t>
            </a:r>
          </a:p>
          <a:p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Развивать </a:t>
            </a:r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пространственное мышление.</a:t>
            </a:r>
          </a:p>
          <a:p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Воспитывать </a:t>
            </a:r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аккуратность при выполнении чертежей.</a:t>
            </a:r>
          </a:p>
          <a:p>
            <a:pPr lvl="8"/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1832207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404664"/>
            <a:ext cx="8712968" cy="504056"/>
          </a:xfrm>
        </p:spPr>
        <p:txBody>
          <a:bodyPr>
            <a:normAutofit fontScale="90000"/>
          </a:bodyPr>
          <a:lstStyle/>
          <a:p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Проецирование на одну плоскость проекций</a:t>
            </a:r>
            <a:endParaRPr lang="ru-RU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Объект 3" descr="http://kuza.my1.ru/_pu/0/s41917664.jpg">
            <a:hlinkClick r:id="rId2" tgtFrame="&quot;_blank&quot;" tooltip="&quot;Нажмите, для просмотра в полном размере...&quot;"/>
          </p:cNvPr>
          <p:cNvPicPr>
            <a:picLocks noGr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124744"/>
            <a:ext cx="3528392" cy="5040560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Прямоугольник 6"/>
          <p:cNvSpPr/>
          <p:nvPr/>
        </p:nvSpPr>
        <p:spPr>
          <a:xfrm>
            <a:off x="4067944" y="2996952"/>
            <a:ext cx="5076056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3200" dirty="0">
                <a:solidFill>
                  <a:prstClr val="black"/>
                </a:solidFill>
              </a:rPr>
              <a:t>Неопределённость формы </a:t>
            </a:r>
            <a:r>
              <a:rPr lang="ru-RU" sz="3200" dirty="0" smtClean="0">
                <a:solidFill>
                  <a:prstClr val="black"/>
                </a:solidFill>
              </a:rPr>
              <a:t>предметов на изображении</a:t>
            </a:r>
          </a:p>
          <a:p>
            <a:pPr lvl="0"/>
            <a:r>
              <a:rPr lang="ru-RU" sz="3200" dirty="0" smtClean="0">
                <a:solidFill>
                  <a:prstClr val="black"/>
                </a:solidFill>
              </a:rPr>
              <a:t> </a:t>
            </a:r>
            <a:r>
              <a:rPr lang="ru-RU" sz="3200" dirty="0">
                <a:solidFill>
                  <a:prstClr val="black"/>
                </a:solidFill>
              </a:rPr>
              <a:t>при проецировании на одну плоскость проекций  </a:t>
            </a:r>
          </a:p>
        </p:txBody>
      </p:sp>
    </p:spTree>
    <p:extLst>
      <p:ext uri="{BB962C8B-B14F-4D97-AF65-F5344CB8AC3E}">
        <p14:creationId xmlns:p14="http://schemas.microsoft.com/office/powerpoint/2010/main" val="254061577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4211960" y="1196752"/>
            <a:ext cx="4608512" cy="4824536"/>
          </a:xfrm>
          <a:prstGeom prst="rect">
            <a:avLst/>
          </a:prstGeom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latin typeface="Arial" pitchFamily="34" charset="0"/>
                <a:cs typeface="Arial" pitchFamily="34" charset="0"/>
              </a:rPr>
              <a:t>Проецирование на три плоскости проекций</a:t>
            </a:r>
            <a:endParaRPr lang="ru-RU" sz="28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Объект 3" descr="http://kuza.my1.ru/_pu/0/s17526189.jpg">
            <a:hlinkClick r:id="rId3" tgtFrame="&quot;_blank&quot;" tooltip="&quot;Нажмите, для просмотра в полном размере...&quot;"/>
          </p:cNvPr>
          <p:cNvPicPr>
            <a:picLocks noGrp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268313"/>
            <a:ext cx="3528392" cy="475297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15143691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>
                <a:latin typeface="Arial" pitchFamily="34" charset="0"/>
                <a:cs typeface="Arial" pitchFamily="34" charset="0"/>
              </a:rPr>
              <a:t>Проецирование на шесть плоскостей</a:t>
            </a:r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Объект 5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124744"/>
            <a:ext cx="6624736" cy="511256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329361212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b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836712"/>
            <a:ext cx="5904656" cy="29565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95536" y="4077072"/>
            <a:ext cx="828092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/>
            <a:r>
              <a:rPr lang="ru-RU" sz="2800" b="1" dirty="0" smtClean="0"/>
              <a:t>По </a:t>
            </a:r>
            <a:r>
              <a:rPr lang="ru-RU" sz="2800" b="1" dirty="0"/>
              <a:t>модели из кубиков построить </a:t>
            </a:r>
            <a:r>
              <a:rPr lang="ru-RU" sz="2800" b="1" dirty="0" smtClean="0"/>
              <a:t>три  проекции </a:t>
            </a:r>
            <a:r>
              <a:rPr lang="ru-RU" sz="2800" b="1" dirty="0"/>
              <a:t>предмета</a:t>
            </a:r>
            <a:r>
              <a:rPr lang="ru-RU" sz="2800" b="1" dirty="0" smtClean="0"/>
              <a:t>.</a:t>
            </a:r>
          </a:p>
          <a:p>
            <a:pPr lvl="1"/>
            <a:r>
              <a:rPr lang="ru-RU" sz="2800" b="1" dirty="0" smtClean="0"/>
              <a:t> </a:t>
            </a:r>
            <a:r>
              <a:rPr lang="ru-RU" sz="2800" b="1" dirty="0"/>
              <a:t>В рабочей </a:t>
            </a:r>
            <a:r>
              <a:rPr lang="ru-RU" sz="2800" b="1" dirty="0" smtClean="0"/>
              <a:t>тетради привязать </a:t>
            </a:r>
            <a:r>
              <a:rPr lang="ru-RU" sz="2800" b="1" dirty="0"/>
              <a:t>каждый кубик к одной клетке в </a:t>
            </a:r>
            <a:r>
              <a:rPr lang="ru-RU" sz="2800" b="1" dirty="0" smtClean="0"/>
              <a:t>тетради.</a:t>
            </a:r>
            <a:endParaRPr lang="ru-RU" sz="2800" b="1" dirty="0"/>
          </a:p>
          <a:p>
            <a:r>
              <a:rPr lang="ru-RU" sz="2800" b="1" dirty="0"/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111967494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476672"/>
            <a:ext cx="7141840" cy="792088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    </a:t>
            </a:r>
            <a:r>
              <a:rPr lang="ru-RU" sz="3600" b="1" dirty="0" smtClean="0"/>
              <a:t>Вопросы</a:t>
            </a: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052736"/>
            <a:ext cx="8712968" cy="5184576"/>
          </a:xfrm>
        </p:spPr>
        <p:txBody>
          <a:bodyPr>
            <a:normAutofit fontScale="25000" lnSpcReduction="20000"/>
          </a:bodyPr>
          <a:lstStyle/>
          <a:p>
            <a:pPr marL="0" indent="0">
              <a:lnSpc>
                <a:spcPct val="170000"/>
              </a:lnSpc>
              <a:buNone/>
            </a:pPr>
            <a:r>
              <a:rPr lang="ru-RU" dirty="0"/>
              <a:t/>
            </a:r>
            <a:br>
              <a:rPr lang="ru-RU" dirty="0"/>
            </a:br>
            <a:r>
              <a:rPr lang="ru-RU" sz="9600" b="1" dirty="0"/>
              <a:t>1</a:t>
            </a:r>
            <a:r>
              <a:rPr lang="ru-RU" sz="9600" b="1" dirty="0" smtClean="0"/>
              <a:t> </a:t>
            </a:r>
            <a:r>
              <a:rPr lang="ru-RU" sz="9600" b="1" dirty="0"/>
              <a:t>Что называется проецированием, проекцией</a:t>
            </a:r>
            <a:r>
              <a:rPr lang="ru-RU" sz="9600" b="1" dirty="0" smtClean="0"/>
              <a:t>?</a:t>
            </a:r>
          </a:p>
          <a:p>
            <a:pPr marL="0" indent="0">
              <a:lnSpc>
                <a:spcPct val="170000"/>
              </a:lnSpc>
              <a:buNone/>
            </a:pPr>
            <a:r>
              <a:rPr lang="ru-RU" sz="9600" b="1" dirty="0" smtClean="0"/>
              <a:t>2</a:t>
            </a:r>
            <a:r>
              <a:rPr lang="ru-RU" sz="9600" b="1" dirty="0"/>
              <a:t>. Какое проецирование называется прямоугольным?</a:t>
            </a:r>
            <a:br>
              <a:rPr lang="ru-RU" sz="9600" b="1" dirty="0"/>
            </a:br>
            <a:r>
              <a:rPr lang="ru-RU" sz="9600" b="1" dirty="0"/>
              <a:t>3. Кто является основоположником метода прямоугольного проецирования?</a:t>
            </a:r>
            <a:br>
              <a:rPr lang="ru-RU" sz="9600" b="1" dirty="0"/>
            </a:br>
            <a:r>
              <a:rPr lang="ru-RU" sz="9600" b="1" dirty="0"/>
              <a:t>4. В каких случаях с помощью одного изображения можно выявить форму детали?</a:t>
            </a:r>
            <a:br>
              <a:rPr lang="ru-RU" sz="9600" b="1" dirty="0"/>
            </a:br>
            <a:r>
              <a:rPr lang="ru-RU" sz="9600" b="1" dirty="0"/>
              <a:t>5. Как называются проекции, полученные при проецировании на </a:t>
            </a:r>
            <a:r>
              <a:rPr lang="ru-RU" sz="9600" b="1" dirty="0" smtClean="0"/>
              <a:t>три </a:t>
            </a:r>
            <a:r>
              <a:rPr lang="ru-RU" sz="9600" b="1" dirty="0"/>
              <a:t>плоскости проекций?</a:t>
            </a:r>
            <a:br>
              <a:rPr lang="ru-RU" sz="9600" b="1" dirty="0"/>
            </a:br>
            <a:r>
              <a:rPr lang="ru-RU" sz="9600" b="1" dirty="0"/>
              <a:t>6. Как располагаются проекции относительно друг друга?</a:t>
            </a:r>
          </a:p>
        </p:txBody>
      </p:sp>
    </p:spTree>
    <p:extLst>
      <p:ext uri="{BB962C8B-B14F-4D97-AF65-F5344CB8AC3E}">
        <p14:creationId xmlns:p14="http://schemas.microsoft.com/office/powerpoint/2010/main" val="40290607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4509120"/>
            <a:ext cx="8496944" cy="2348880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>
                <a:latin typeface="Arial" pitchFamily="34" charset="0"/>
                <a:cs typeface="Arial" pitchFamily="34" charset="0"/>
              </a:rPr>
              <a:t>Проецирование</a:t>
            </a:r>
            <a:r>
              <a:rPr lang="ru-RU" sz="2400" b="1" i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200" i="1" dirty="0">
                <a:latin typeface="Arial" pitchFamily="34" charset="0"/>
                <a:cs typeface="Arial" pitchFamily="34" charset="0"/>
              </a:rPr>
              <a:t>- это процесс полу­чения изображения предмета на какой-либо </a:t>
            </a:r>
            <a:r>
              <a:rPr lang="ru-RU" sz="2200" i="1" dirty="0" smtClean="0">
                <a:latin typeface="Arial" pitchFamily="34" charset="0"/>
                <a:cs typeface="Arial" pitchFamily="34" charset="0"/>
              </a:rPr>
              <a:t>поверх­ности</a:t>
            </a:r>
            <a:br>
              <a:rPr lang="ru-RU" sz="2200" i="1" dirty="0" smtClean="0">
                <a:latin typeface="Arial" pitchFamily="34" charset="0"/>
                <a:cs typeface="Arial" pitchFamily="34" charset="0"/>
              </a:rPr>
            </a:br>
            <a:r>
              <a:rPr lang="ru-RU" sz="2200" i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200" i="1" dirty="0">
                <a:latin typeface="Arial" pitchFamily="34" charset="0"/>
                <a:cs typeface="Arial" pitchFamily="34" charset="0"/>
              </a:rPr>
              <a:t>Получившиеся при этом изображение называют </a:t>
            </a:r>
            <a:r>
              <a:rPr lang="ru-RU" sz="2200" i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2200" i="1" dirty="0" smtClean="0">
                <a:latin typeface="Arial" pitchFamily="34" charset="0"/>
                <a:cs typeface="Arial" pitchFamily="34" charset="0"/>
              </a:rPr>
            </a:b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проекцией </a:t>
            </a:r>
            <a:r>
              <a:rPr lang="ru-RU" sz="2000" b="1" dirty="0">
                <a:latin typeface="Arial" pitchFamily="34" charset="0"/>
                <a:cs typeface="Arial" pitchFamily="34" charset="0"/>
              </a:rPr>
              <a:t>предмета</a:t>
            </a:r>
            <a:br>
              <a:rPr lang="ru-RU" sz="2000" b="1" dirty="0">
                <a:latin typeface="Arial" pitchFamily="34" charset="0"/>
                <a:cs typeface="Arial" pitchFamily="34" charset="0"/>
              </a:rPr>
            </a:br>
            <a:r>
              <a:rPr lang="ru-RU" sz="2000" b="1" i="1" dirty="0">
                <a:latin typeface="Arial" pitchFamily="34" charset="0"/>
                <a:cs typeface="Arial" pitchFamily="34" charset="0"/>
              </a:rPr>
              <a:t>Слово "проекция" в переводе с латинского </a:t>
            </a:r>
            <a:r>
              <a:rPr lang="ru-RU" sz="2000" b="1" i="1" dirty="0" smtClean="0">
                <a:latin typeface="Arial" pitchFamily="34" charset="0"/>
                <a:cs typeface="Arial" pitchFamily="34" charset="0"/>
              </a:rPr>
              <a:t>означа­ет</a:t>
            </a:r>
            <a:br>
              <a:rPr lang="ru-RU" sz="2000" b="1" i="1" dirty="0" smtClean="0">
                <a:latin typeface="Arial" pitchFamily="34" charset="0"/>
                <a:cs typeface="Arial" pitchFamily="34" charset="0"/>
              </a:rPr>
            </a:br>
            <a:r>
              <a:rPr lang="ru-RU" sz="2000" b="1" i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b="1" i="1" dirty="0">
                <a:latin typeface="Arial" pitchFamily="34" charset="0"/>
                <a:cs typeface="Arial" pitchFamily="34" charset="0"/>
              </a:rPr>
              <a:t>"бросание вперёд, вдаль".</a:t>
            </a:r>
            <a:br>
              <a:rPr lang="ru-RU" sz="2400" b="1" i="1" dirty="0">
                <a:latin typeface="Arial" pitchFamily="34" charset="0"/>
                <a:cs typeface="Arial" pitchFamily="34" charset="0"/>
              </a:rPr>
            </a:br>
            <a:endParaRPr lang="ru-RU" sz="2400" b="1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3456" y="332656"/>
            <a:ext cx="8208912" cy="3816424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543889"/>
            <a:ext cx="8064895" cy="36724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15236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7225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1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179512" y="981075"/>
            <a:ext cx="8856984" cy="5256213"/>
          </a:xfrm>
        </p:spPr>
        <p:txBody>
          <a:bodyPr>
            <a:normAutofit lnSpcReduction="10000"/>
          </a:bodyPr>
          <a:lstStyle/>
          <a:p>
            <a:pPr>
              <a:spcBef>
                <a:spcPct val="40000"/>
              </a:spcBef>
            </a:pPr>
            <a:r>
              <a:rPr lang="ru-RU" sz="3200" dirty="0">
                <a:solidFill>
                  <a:schemeClr val="accent1">
                    <a:lumMod val="50000"/>
                  </a:schemeClr>
                </a:solidFill>
              </a:rPr>
              <a:t>Получают проекции с помощью </a:t>
            </a:r>
            <a:r>
              <a:rPr lang="ru-RU" sz="3200" i="1" dirty="0">
                <a:solidFill>
                  <a:schemeClr val="accent1">
                    <a:lumMod val="50000"/>
                  </a:schemeClr>
                </a:solidFill>
              </a:rPr>
              <a:t>проецирующих лучей</a:t>
            </a:r>
            <a:r>
              <a:rPr lang="ru-RU" sz="3200" dirty="0">
                <a:solidFill>
                  <a:schemeClr val="accent1">
                    <a:lumMod val="50000"/>
                  </a:schemeClr>
                </a:solidFill>
              </a:rPr>
              <a:t>, которые проходят через каждую вершину проецируемого предмета</a:t>
            </a:r>
            <a:r>
              <a:rPr lang="ru-RU" sz="3200" dirty="0" smtClean="0">
                <a:solidFill>
                  <a:schemeClr val="accent1">
                    <a:lumMod val="50000"/>
                  </a:schemeClr>
                </a:solidFill>
              </a:rPr>
              <a:t>.</a:t>
            </a:r>
          </a:p>
          <a:p>
            <a:pPr marL="0" indent="0">
              <a:spcBef>
                <a:spcPct val="40000"/>
              </a:spcBef>
              <a:buNone/>
            </a:pPr>
            <a:endParaRPr lang="ru-RU" sz="3200" dirty="0">
              <a:solidFill>
                <a:schemeClr val="accent1">
                  <a:lumMod val="50000"/>
                </a:schemeClr>
              </a:solidFill>
            </a:endParaRPr>
          </a:p>
          <a:p>
            <a:pPr>
              <a:spcBef>
                <a:spcPct val="40000"/>
              </a:spcBef>
            </a:pPr>
            <a:r>
              <a:rPr lang="ru-RU" sz="3200" dirty="0">
                <a:solidFill>
                  <a:schemeClr val="accent1">
                    <a:lumMod val="50000"/>
                  </a:schemeClr>
                </a:solidFill>
              </a:rPr>
              <a:t>В зависимости от направления проецирующих лучей проецирование бывает: </a:t>
            </a:r>
            <a:r>
              <a:rPr lang="ru-RU" sz="3200" i="1" dirty="0">
                <a:solidFill>
                  <a:schemeClr val="accent1">
                    <a:lumMod val="50000"/>
                  </a:schemeClr>
                </a:solidFill>
              </a:rPr>
              <a:t>центральным, параллельным косоугольным и параллельным прямоугольным</a:t>
            </a:r>
            <a:r>
              <a:rPr lang="ru-RU" sz="3200" dirty="0">
                <a:solidFill>
                  <a:schemeClr val="accent1">
                    <a:lumMod val="50000"/>
                  </a:schemeClr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9483890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76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76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76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1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3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251520" y="692696"/>
            <a:ext cx="8712968" cy="5472608"/>
          </a:xfrm>
        </p:spPr>
        <p:txBody>
          <a:bodyPr>
            <a:normAutofit/>
          </a:bodyPr>
          <a:lstStyle/>
          <a:p>
            <a:pPr>
              <a:spcBef>
                <a:spcPct val="40000"/>
              </a:spcBef>
            </a:pPr>
            <a:r>
              <a:rPr lang="ru-RU" sz="3600" b="1" i="1" dirty="0"/>
              <a:t>Рисунки, чертежи, фотографии или контуры, полученные посредством обводки предмета, - все </a:t>
            </a:r>
            <a:r>
              <a:rPr lang="ru-RU" sz="3600" b="1" i="1" dirty="0" smtClean="0"/>
              <a:t>это </a:t>
            </a:r>
            <a:r>
              <a:rPr lang="ru-RU" sz="3600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проекции предметов</a:t>
            </a:r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  <a:p>
            <a:pPr marL="0" indent="0" algn="ctr">
              <a:spcBef>
                <a:spcPct val="40000"/>
              </a:spcBef>
              <a:buNone/>
            </a:pPr>
            <a:endParaRPr lang="ru-RU" sz="3600" b="1" dirty="0"/>
          </a:p>
          <a:p>
            <a:pPr>
              <a:spcBef>
                <a:spcPct val="40000"/>
              </a:spcBef>
            </a:pPr>
            <a:r>
              <a:rPr lang="ru-RU" sz="3600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Плоскостью проекций</a:t>
            </a:r>
            <a:r>
              <a:rPr lang="ru-RU" sz="3600" b="1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sz="3600" b="1" i="1" dirty="0"/>
              <a:t>может быть стена, лист бумаги, поверхность земли </a:t>
            </a:r>
            <a:r>
              <a:rPr lang="ru-RU" sz="3600" b="1" i="1" dirty="0" smtClean="0"/>
              <a:t>и т.д</a:t>
            </a:r>
            <a:r>
              <a:rPr lang="ru-RU" sz="3600" b="1" i="1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25504658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56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8" name="Picture 12" descr="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620688"/>
            <a:ext cx="3959994" cy="22336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9" name="Picture 13" descr="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9338" y="602105"/>
            <a:ext cx="3889126" cy="23950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10" name="Picture 14" descr="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3933825"/>
            <a:ext cx="3959994" cy="25195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11" name="Picture 15" descr="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463" y="3933825"/>
            <a:ext cx="4032001" cy="25195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099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2413000" y="2924175"/>
            <a:ext cx="4535488" cy="865188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>
                <a:solidFill>
                  <a:srgbClr val="FF9900"/>
                </a:solidFill>
              </a:rPr>
              <a:t>Проекции  предметов</a:t>
            </a:r>
          </a:p>
        </p:txBody>
      </p:sp>
      <p:sp>
        <p:nvSpPr>
          <p:cNvPr id="4104" name="Line 8"/>
          <p:cNvSpPr>
            <a:spLocks noChangeShapeType="1"/>
          </p:cNvSpPr>
          <p:nvPr/>
        </p:nvSpPr>
        <p:spPr bwMode="auto">
          <a:xfrm flipH="1" flipV="1">
            <a:off x="2843213" y="1628775"/>
            <a:ext cx="1368425" cy="1295400"/>
          </a:xfrm>
          <a:prstGeom prst="line">
            <a:avLst/>
          </a:prstGeom>
          <a:noFill/>
          <a:ln w="53975">
            <a:solidFill>
              <a:srgbClr val="FF66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105" name="Line 9"/>
          <p:cNvSpPr>
            <a:spLocks noChangeShapeType="1"/>
          </p:cNvSpPr>
          <p:nvPr/>
        </p:nvSpPr>
        <p:spPr bwMode="auto">
          <a:xfrm flipV="1">
            <a:off x="4859338" y="1557338"/>
            <a:ext cx="3025775" cy="1439862"/>
          </a:xfrm>
          <a:prstGeom prst="line">
            <a:avLst/>
          </a:prstGeom>
          <a:noFill/>
          <a:ln w="53975">
            <a:solidFill>
              <a:srgbClr val="FF66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106" name="Line 10"/>
          <p:cNvSpPr>
            <a:spLocks noChangeShapeType="1"/>
          </p:cNvSpPr>
          <p:nvPr/>
        </p:nvSpPr>
        <p:spPr bwMode="auto">
          <a:xfrm flipH="1">
            <a:off x="2700338" y="3429000"/>
            <a:ext cx="1511300" cy="2736850"/>
          </a:xfrm>
          <a:prstGeom prst="line">
            <a:avLst/>
          </a:prstGeom>
          <a:noFill/>
          <a:ln w="53975">
            <a:solidFill>
              <a:srgbClr val="FF66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107" name="Line 11"/>
          <p:cNvSpPr>
            <a:spLocks noChangeShapeType="1"/>
          </p:cNvSpPr>
          <p:nvPr/>
        </p:nvSpPr>
        <p:spPr bwMode="auto">
          <a:xfrm>
            <a:off x="4859338" y="3573463"/>
            <a:ext cx="1584325" cy="2232025"/>
          </a:xfrm>
          <a:prstGeom prst="line">
            <a:avLst/>
          </a:prstGeom>
          <a:noFill/>
          <a:ln w="53975">
            <a:solidFill>
              <a:srgbClr val="FF66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01948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66" name="Picture 30" descr="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306388"/>
            <a:ext cx="8064500" cy="61469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342" name="Text Box 6"/>
          <p:cNvSpPr txBox="1">
            <a:spLocks noChangeArrowheads="1"/>
          </p:cNvSpPr>
          <p:nvPr/>
        </p:nvSpPr>
        <p:spPr bwMode="auto">
          <a:xfrm>
            <a:off x="683568" y="692149"/>
            <a:ext cx="7704782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ru-RU" sz="3600" b="1" dirty="0">
                <a:solidFill>
                  <a:srgbClr val="FF0000"/>
                </a:solidFill>
              </a:rPr>
              <a:t>Центральное проецирование</a:t>
            </a:r>
          </a:p>
        </p:txBody>
      </p:sp>
      <p:sp>
        <p:nvSpPr>
          <p:cNvPr id="14365" name="Freeform 29" descr="Широкий диагональный 1"/>
          <p:cNvSpPr>
            <a:spLocks/>
          </p:cNvSpPr>
          <p:nvPr/>
        </p:nvSpPr>
        <p:spPr bwMode="auto">
          <a:xfrm>
            <a:off x="3292475" y="3611563"/>
            <a:ext cx="334963" cy="900112"/>
          </a:xfrm>
          <a:custGeom>
            <a:avLst/>
            <a:gdLst>
              <a:gd name="T0" fmla="*/ 0 w 211"/>
              <a:gd name="T1" fmla="*/ 0 h 567"/>
              <a:gd name="T2" fmla="*/ 96 w 211"/>
              <a:gd name="T3" fmla="*/ 567 h 567"/>
              <a:gd name="T4" fmla="*/ 211 w 211"/>
              <a:gd name="T5" fmla="*/ 192 h 567"/>
              <a:gd name="T6" fmla="*/ 0 w 211"/>
              <a:gd name="T7" fmla="*/ 0 h 5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1" h="567">
                <a:moveTo>
                  <a:pt x="0" y="0"/>
                </a:moveTo>
                <a:lnTo>
                  <a:pt x="96" y="567"/>
                </a:lnTo>
                <a:lnTo>
                  <a:pt x="211" y="192"/>
                </a:lnTo>
                <a:lnTo>
                  <a:pt x="0" y="0"/>
                </a:lnTo>
                <a:close/>
              </a:path>
            </a:pathLst>
          </a:custGeom>
          <a:pattFill prst="wdDnDiag">
            <a:fgClr>
              <a:schemeClr val="accent1"/>
            </a:fgClr>
            <a:bgClr>
              <a:schemeClr val="bg1"/>
            </a:bgClr>
          </a:patt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4372" name="Freeform 36" descr="Широкий диагональный 1"/>
          <p:cNvSpPr>
            <a:spLocks/>
          </p:cNvSpPr>
          <p:nvPr/>
        </p:nvSpPr>
        <p:spPr bwMode="auto">
          <a:xfrm>
            <a:off x="3413125" y="3570288"/>
            <a:ext cx="430213" cy="1154112"/>
          </a:xfrm>
          <a:custGeom>
            <a:avLst/>
            <a:gdLst>
              <a:gd name="T0" fmla="*/ 0 w 211"/>
              <a:gd name="T1" fmla="*/ 0 h 567"/>
              <a:gd name="T2" fmla="*/ 96 w 211"/>
              <a:gd name="T3" fmla="*/ 567 h 567"/>
              <a:gd name="T4" fmla="*/ 211 w 211"/>
              <a:gd name="T5" fmla="*/ 192 h 567"/>
              <a:gd name="T6" fmla="*/ 0 w 211"/>
              <a:gd name="T7" fmla="*/ 0 h 5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1" h="567">
                <a:moveTo>
                  <a:pt x="0" y="0"/>
                </a:moveTo>
                <a:lnTo>
                  <a:pt x="96" y="567"/>
                </a:lnTo>
                <a:lnTo>
                  <a:pt x="211" y="192"/>
                </a:lnTo>
                <a:lnTo>
                  <a:pt x="0" y="0"/>
                </a:lnTo>
                <a:close/>
              </a:path>
            </a:pathLst>
          </a:custGeom>
          <a:pattFill prst="wdDnDiag">
            <a:fgClr>
              <a:schemeClr val="accent1"/>
            </a:fgClr>
            <a:bgClr>
              <a:schemeClr val="bg1"/>
            </a:bgClr>
          </a:patt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4373" name="Freeform 37" descr="Широкий диагональный 1"/>
          <p:cNvSpPr>
            <a:spLocks/>
          </p:cNvSpPr>
          <p:nvPr/>
        </p:nvSpPr>
        <p:spPr bwMode="auto">
          <a:xfrm>
            <a:off x="3575050" y="3500438"/>
            <a:ext cx="484188" cy="1298575"/>
          </a:xfrm>
          <a:custGeom>
            <a:avLst/>
            <a:gdLst>
              <a:gd name="T0" fmla="*/ 0 w 211"/>
              <a:gd name="T1" fmla="*/ 0 h 567"/>
              <a:gd name="T2" fmla="*/ 96 w 211"/>
              <a:gd name="T3" fmla="*/ 567 h 567"/>
              <a:gd name="T4" fmla="*/ 211 w 211"/>
              <a:gd name="T5" fmla="*/ 192 h 567"/>
              <a:gd name="T6" fmla="*/ 0 w 211"/>
              <a:gd name="T7" fmla="*/ 0 h 5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1" h="567">
                <a:moveTo>
                  <a:pt x="0" y="0"/>
                </a:moveTo>
                <a:lnTo>
                  <a:pt x="96" y="567"/>
                </a:lnTo>
                <a:lnTo>
                  <a:pt x="211" y="192"/>
                </a:lnTo>
                <a:lnTo>
                  <a:pt x="0" y="0"/>
                </a:lnTo>
                <a:close/>
              </a:path>
            </a:pathLst>
          </a:custGeom>
          <a:pattFill prst="wdDnDiag">
            <a:fgClr>
              <a:schemeClr val="accent1"/>
            </a:fgClr>
            <a:bgClr>
              <a:schemeClr val="bg1"/>
            </a:bgClr>
          </a:patt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4374" name="Freeform 38" descr="Широкий диагональный 1"/>
          <p:cNvSpPr>
            <a:spLocks/>
          </p:cNvSpPr>
          <p:nvPr/>
        </p:nvSpPr>
        <p:spPr bwMode="auto">
          <a:xfrm>
            <a:off x="3779838" y="3429000"/>
            <a:ext cx="563562" cy="1512888"/>
          </a:xfrm>
          <a:custGeom>
            <a:avLst/>
            <a:gdLst>
              <a:gd name="T0" fmla="*/ 0 w 211"/>
              <a:gd name="T1" fmla="*/ 0 h 567"/>
              <a:gd name="T2" fmla="*/ 96 w 211"/>
              <a:gd name="T3" fmla="*/ 567 h 567"/>
              <a:gd name="T4" fmla="*/ 211 w 211"/>
              <a:gd name="T5" fmla="*/ 192 h 567"/>
              <a:gd name="T6" fmla="*/ 0 w 211"/>
              <a:gd name="T7" fmla="*/ 0 h 5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1" h="567">
                <a:moveTo>
                  <a:pt x="0" y="0"/>
                </a:moveTo>
                <a:lnTo>
                  <a:pt x="96" y="567"/>
                </a:lnTo>
                <a:lnTo>
                  <a:pt x="211" y="192"/>
                </a:lnTo>
                <a:lnTo>
                  <a:pt x="0" y="0"/>
                </a:lnTo>
                <a:close/>
              </a:path>
            </a:pathLst>
          </a:custGeom>
          <a:pattFill prst="wdDnDiag">
            <a:fgClr>
              <a:schemeClr val="accent1"/>
            </a:fgClr>
            <a:bgClr>
              <a:schemeClr val="bg1"/>
            </a:bgClr>
          </a:patt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4375" name="Freeform 39" descr="Широкий диагональный 1"/>
          <p:cNvSpPr>
            <a:spLocks/>
          </p:cNvSpPr>
          <p:nvPr/>
        </p:nvSpPr>
        <p:spPr bwMode="auto">
          <a:xfrm>
            <a:off x="3924300" y="3357563"/>
            <a:ext cx="642938" cy="1727200"/>
          </a:xfrm>
          <a:custGeom>
            <a:avLst/>
            <a:gdLst>
              <a:gd name="T0" fmla="*/ 0 w 211"/>
              <a:gd name="T1" fmla="*/ 0 h 567"/>
              <a:gd name="T2" fmla="*/ 96 w 211"/>
              <a:gd name="T3" fmla="*/ 567 h 567"/>
              <a:gd name="T4" fmla="*/ 211 w 211"/>
              <a:gd name="T5" fmla="*/ 192 h 567"/>
              <a:gd name="T6" fmla="*/ 0 w 211"/>
              <a:gd name="T7" fmla="*/ 0 h 5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1" h="567">
                <a:moveTo>
                  <a:pt x="0" y="0"/>
                </a:moveTo>
                <a:lnTo>
                  <a:pt x="96" y="567"/>
                </a:lnTo>
                <a:lnTo>
                  <a:pt x="211" y="192"/>
                </a:lnTo>
                <a:lnTo>
                  <a:pt x="0" y="0"/>
                </a:lnTo>
                <a:close/>
              </a:path>
            </a:pathLst>
          </a:custGeom>
          <a:pattFill prst="wdDnDiag">
            <a:fgClr>
              <a:schemeClr val="accent1"/>
            </a:fgClr>
            <a:bgClr>
              <a:schemeClr val="bg1"/>
            </a:bgClr>
          </a:patt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4376" name="Freeform 40" descr="Широкий диагональный 1"/>
          <p:cNvSpPr>
            <a:spLocks/>
          </p:cNvSpPr>
          <p:nvPr/>
        </p:nvSpPr>
        <p:spPr bwMode="auto">
          <a:xfrm>
            <a:off x="4113213" y="3284538"/>
            <a:ext cx="725487" cy="1944687"/>
          </a:xfrm>
          <a:custGeom>
            <a:avLst/>
            <a:gdLst>
              <a:gd name="T0" fmla="*/ 0 w 211"/>
              <a:gd name="T1" fmla="*/ 0 h 567"/>
              <a:gd name="T2" fmla="*/ 96 w 211"/>
              <a:gd name="T3" fmla="*/ 567 h 567"/>
              <a:gd name="T4" fmla="*/ 211 w 211"/>
              <a:gd name="T5" fmla="*/ 192 h 567"/>
              <a:gd name="T6" fmla="*/ 0 w 211"/>
              <a:gd name="T7" fmla="*/ 0 h 5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1" h="567">
                <a:moveTo>
                  <a:pt x="0" y="0"/>
                </a:moveTo>
                <a:lnTo>
                  <a:pt x="96" y="567"/>
                </a:lnTo>
                <a:lnTo>
                  <a:pt x="211" y="192"/>
                </a:lnTo>
                <a:lnTo>
                  <a:pt x="0" y="0"/>
                </a:lnTo>
                <a:close/>
              </a:path>
            </a:pathLst>
          </a:custGeom>
          <a:pattFill prst="wdDnDiag">
            <a:fgClr>
              <a:schemeClr val="accent1"/>
            </a:fgClr>
            <a:bgClr>
              <a:schemeClr val="bg1"/>
            </a:bgClr>
          </a:patt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4377" name="Freeform 41" descr="Широкий диагональный 1"/>
          <p:cNvSpPr>
            <a:spLocks/>
          </p:cNvSpPr>
          <p:nvPr/>
        </p:nvSpPr>
        <p:spPr bwMode="auto">
          <a:xfrm>
            <a:off x="4329113" y="3213100"/>
            <a:ext cx="804862" cy="2160588"/>
          </a:xfrm>
          <a:custGeom>
            <a:avLst/>
            <a:gdLst>
              <a:gd name="T0" fmla="*/ 0 w 211"/>
              <a:gd name="T1" fmla="*/ 0 h 567"/>
              <a:gd name="T2" fmla="*/ 96 w 211"/>
              <a:gd name="T3" fmla="*/ 567 h 567"/>
              <a:gd name="T4" fmla="*/ 211 w 211"/>
              <a:gd name="T5" fmla="*/ 192 h 567"/>
              <a:gd name="T6" fmla="*/ 0 w 211"/>
              <a:gd name="T7" fmla="*/ 0 h 5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1" h="567">
                <a:moveTo>
                  <a:pt x="0" y="0"/>
                </a:moveTo>
                <a:lnTo>
                  <a:pt x="96" y="567"/>
                </a:lnTo>
                <a:lnTo>
                  <a:pt x="211" y="192"/>
                </a:lnTo>
                <a:lnTo>
                  <a:pt x="0" y="0"/>
                </a:lnTo>
                <a:close/>
              </a:path>
            </a:pathLst>
          </a:custGeom>
          <a:pattFill prst="wdDnDiag">
            <a:fgClr>
              <a:schemeClr val="accent1"/>
            </a:fgClr>
            <a:bgClr>
              <a:schemeClr val="bg1"/>
            </a:bgClr>
          </a:patt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4378" name="Freeform 42" descr="Широкий диагональный 1"/>
          <p:cNvSpPr>
            <a:spLocks/>
          </p:cNvSpPr>
          <p:nvPr/>
        </p:nvSpPr>
        <p:spPr bwMode="auto">
          <a:xfrm>
            <a:off x="4500563" y="3068638"/>
            <a:ext cx="939800" cy="2520950"/>
          </a:xfrm>
          <a:custGeom>
            <a:avLst/>
            <a:gdLst>
              <a:gd name="T0" fmla="*/ 0 w 211"/>
              <a:gd name="T1" fmla="*/ 0 h 567"/>
              <a:gd name="T2" fmla="*/ 96 w 211"/>
              <a:gd name="T3" fmla="*/ 567 h 567"/>
              <a:gd name="T4" fmla="*/ 211 w 211"/>
              <a:gd name="T5" fmla="*/ 192 h 567"/>
              <a:gd name="T6" fmla="*/ 0 w 211"/>
              <a:gd name="T7" fmla="*/ 0 h 5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1" h="567">
                <a:moveTo>
                  <a:pt x="0" y="0"/>
                </a:moveTo>
                <a:lnTo>
                  <a:pt x="96" y="567"/>
                </a:lnTo>
                <a:lnTo>
                  <a:pt x="211" y="192"/>
                </a:lnTo>
                <a:lnTo>
                  <a:pt x="0" y="0"/>
                </a:lnTo>
                <a:close/>
              </a:path>
            </a:pathLst>
          </a:custGeom>
          <a:pattFill prst="wdDnDiag">
            <a:fgClr>
              <a:schemeClr val="accent1"/>
            </a:fgClr>
            <a:bgClr>
              <a:schemeClr val="bg1"/>
            </a:bgClr>
          </a:patt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4367" name="Freeform 31"/>
          <p:cNvSpPr>
            <a:spLocks/>
          </p:cNvSpPr>
          <p:nvPr/>
        </p:nvSpPr>
        <p:spPr bwMode="auto">
          <a:xfrm>
            <a:off x="4537075" y="3068638"/>
            <a:ext cx="898525" cy="2422525"/>
          </a:xfrm>
          <a:custGeom>
            <a:avLst/>
            <a:gdLst>
              <a:gd name="T0" fmla="*/ 0 w 566"/>
              <a:gd name="T1" fmla="*/ 0 h 1526"/>
              <a:gd name="T2" fmla="*/ 249 w 566"/>
              <a:gd name="T3" fmla="*/ 1526 h 1526"/>
              <a:gd name="T4" fmla="*/ 566 w 566"/>
              <a:gd name="T5" fmla="*/ 509 h 1526"/>
              <a:gd name="T6" fmla="*/ 0 w 566"/>
              <a:gd name="T7" fmla="*/ 0 h 15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66" h="1526">
                <a:moveTo>
                  <a:pt x="0" y="0"/>
                </a:moveTo>
                <a:lnTo>
                  <a:pt x="249" y="1526"/>
                </a:lnTo>
                <a:lnTo>
                  <a:pt x="566" y="509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grpSp>
        <p:nvGrpSpPr>
          <p:cNvPr id="14371" name="Group 35"/>
          <p:cNvGrpSpPr>
            <a:grpSpLocks/>
          </p:cNvGrpSpPr>
          <p:nvPr/>
        </p:nvGrpSpPr>
        <p:grpSpPr bwMode="auto">
          <a:xfrm>
            <a:off x="2644869" y="2837656"/>
            <a:ext cx="2879725" cy="2447925"/>
            <a:chOff x="1610" y="1933"/>
            <a:chExt cx="1814" cy="1542"/>
          </a:xfrm>
        </p:grpSpPr>
        <p:sp>
          <p:nvSpPr>
            <p:cNvPr id="14368" name="Line 32"/>
            <p:cNvSpPr>
              <a:spLocks noChangeShapeType="1"/>
            </p:cNvSpPr>
            <p:nvPr/>
          </p:nvSpPr>
          <p:spPr bwMode="auto">
            <a:xfrm flipV="1">
              <a:off x="1610" y="1933"/>
              <a:ext cx="1270" cy="545"/>
            </a:xfrm>
            <a:prstGeom prst="line">
              <a:avLst/>
            </a:prstGeom>
            <a:noFill/>
            <a:ln w="38100">
              <a:solidFill>
                <a:srgbClr val="FF9900"/>
              </a:solidFill>
              <a:round/>
              <a:headEnd type="oval" w="med" len="med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4369" name="Line 33"/>
            <p:cNvSpPr>
              <a:spLocks noChangeShapeType="1"/>
            </p:cNvSpPr>
            <p:nvPr/>
          </p:nvSpPr>
          <p:spPr bwMode="auto">
            <a:xfrm>
              <a:off x="1610" y="2478"/>
              <a:ext cx="1814" cy="0"/>
            </a:xfrm>
            <a:prstGeom prst="line">
              <a:avLst/>
            </a:prstGeom>
            <a:noFill/>
            <a:ln w="38100">
              <a:solidFill>
                <a:srgbClr val="FF99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4370" name="Line 34"/>
            <p:cNvSpPr>
              <a:spLocks noChangeShapeType="1"/>
            </p:cNvSpPr>
            <p:nvPr/>
          </p:nvSpPr>
          <p:spPr bwMode="auto">
            <a:xfrm>
              <a:off x="1610" y="2478"/>
              <a:ext cx="1497" cy="997"/>
            </a:xfrm>
            <a:prstGeom prst="line">
              <a:avLst/>
            </a:prstGeom>
            <a:noFill/>
            <a:ln w="38100">
              <a:solidFill>
                <a:srgbClr val="FF99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33061624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400" name="Picture 16" descr="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1412775"/>
            <a:ext cx="8424863" cy="53285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389" name="Text Box 5"/>
          <p:cNvSpPr txBox="1">
            <a:spLocks noChangeArrowheads="1"/>
          </p:cNvSpPr>
          <p:nvPr/>
        </p:nvSpPr>
        <p:spPr bwMode="auto">
          <a:xfrm>
            <a:off x="683568" y="432592"/>
            <a:ext cx="813690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rgbClr val="FF0000"/>
                </a:solidFill>
              </a:rPr>
              <a:t>Параллельное прямоугольное проецирование</a:t>
            </a:r>
          </a:p>
        </p:txBody>
      </p:sp>
      <p:sp>
        <p:nvSpPr>
          <p:cNvPr id="16402" name="Freeform 18" descr="Широкий диагональный 2"/>
          <p:cNvSpPr>
            <a:spLocks/>
          </p:cNvSpPr>
          <p:nvPr/>
        </p:nvSpPr>
        <p:spPr bwMode="auto">
          <a:xfrm>
            <a:off x="2057400" y="2332038"/>
            <a:ext cx="1189038" cy="1766887"/>
          </a:xfrm>
          <a:custGeom>
            <a:avLst/>
            <a:gdLst>
              <a:gd name="T0" fmla="*/ 230 w 749"/>
              <a:gd name="T1" fmla="*/ 1113 h 1113"/>
              <a:gd name="T2" fmla="*/ 0 w 749"/>
              <a:gd name="T3" fmla="*/ 249 h 1113"/>
              <a:gd name="T4" fmla="*/ 749 w 749"/>
              <a:gd name="T5" fmla="*/ 0 h 1113"/>
              <a:gd name="T6" fmla="*/ 230 w 749"/>
              <a:gd name="T7" fmla="*/ 1113 h 11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49" h="1113">
                <a:moveTo>
                  <a:pt x="230" y="1113"/>
                </a:moveTo>
                <a:lnTo>
                  <a:pt x="0" y="249"/>
                </a:lnTo>
                <a:lnTo>
                  <a:pt x="749" y="0"/>
                </a:lnTo>
                <a:lnTo>
                  <a:pt x="230" y="1113"/>
                </a:lnTo>
                <a:close/>
              </a:path>
            </a:pathLst>
          </a:custGeom>
          <a:pattFill prst="wdUpDiag">
            <a:fgClr>
              <a:schemeClr val="accent1"/>
            </a:fgClr>
            <a:bgClr>
              <a:schemeClr val="bg1"/>
            </a:bgClr>
          </a:patt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6403" name="Freeform 19"/>
          <p:cNvSpPr>
            <a:spLocks/>
          </p:cNvSpPr>
          <p:nvPr/>
        </p:nvSpPr>
        <p:spPr bwMode="auto">
          <a:xfrm>
            <a:off x="3851275" y="2852738"/>
            <a:ext cx="1189038" cy="1766887"/>
          </a:xfrm>
          <a:custGeom>
            <a:avLst/>
            <a:gdLst>
              <a:gd name="T0" fmla="*/ 230 w 749"/>
              <a:gd name="T1" fmla="*/ 1113 h 1113"/>
              <a:gd name="T2" fmla="*/ 0 w 749"/>
              <a:gd name="T3" fmla="*/ 249 h 1113"/>
              <a:gd name="T4" fmla="*/ 749 w 749"/>
              <a:gd name="T5" fmla="*/ 0 h 1113"/>
              <a:gd name="T6" fmla="*/ 230 w 749"/>
              <a:gd name="T7" fmla="*/ 1113 h 11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49" h="1113">
                <a:moveTo>
                  <a:pt x="230" y="1113"/>
                </a:moveTo>
                <a:lnTo>
                  <a:pt x="0" y="249"/>
                </a:lnTo>
                <a:lnTo>
                  <a:pt x="749" y="0"/>
                </a:lnTo>
                <a:lnTo>
                  <a:pt x="230" y="1113"/>
                </a:lnTo>
                <a:close/>
              </a:path>
            </a:pathLst>
          </a:cu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grpSp>
        <p:nvGrpSpPr>
          <p:cNvPr id="16406" name="Group 22"/>
          <p:cNvGrpSpPr>
            <a:grpSpLocks/>
          </p:cNvGrpSpPr>
          <p:nvPr/>
        </p:nvGrpSpPr>
        <p:grpSpPr bwMode="auto">
          <a:xfrm>
            <a:off x="2052638" y="2349500"/>
            <a:ext cx="2951162" cy="2354263"/>
            <a:chOff x="1293" y="1480"/>
            <a:chExt cx="1859" cy="1483"/>
          </a:xfrm>
        </p:grpSpPr>
        <p:sp>
          <p:nvSpPr>
            <p:cNvPr id="16391" name="Line 7"/>
            <p:cNvSpPr>
              <a:spLocks noChangeShapeType="1"/>
            </p:cNvSpPr>
            <p:nvPr/>
          </p:nvSpPr>
          <p:spPr bwMode="auto">
            <a:xfrm>
              <a:off x="2064" y="1480"/>
              <a:ext cx="1088" cy="304"/>
            </a:xfrm>
            <a:prstGeom prst="line">
              <a:avLst/>
            </a:prstGeom>
            <a:noFill/>
            <a:ln w="44450">
              <a:solidFill>
                <a:srgbClr val="FF99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6404" name="Line 20"/>
            <p:cNvSpPr>
              <a:spLocks noChangeShapeType="1"/>
            </p:cNvSpPr>
            <p:nvPr/>
          </p:nvSpPr>
          <p:spPr bwMode="auto">
            <a:xfrm>
              <a:off x="1293" y="1720"/>
              <a:ext cx="1088" cy="304"/>
            </a:xfrm>
            <a:prstGeom prst="line">
              <a:avLst/>
            </a:prstGeom>
            <a:noFill/>
            <a:ln w="44450">
              <a:solidFill>
                <a:srgbClr val="FF99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6405" name="Line 21"/>
            <p:cNvSpPr>
              <a:spLocks noChangeShapeType="1"/>
            </p:cNvSpPr>
            <p:nvPr/>
          </p:nvSpPr>
          <p:spPr bwMode="auto">
            <a:xfrm>
              <a:off x="1565" y="2659"/>
              <a:ext cx="1088" cy="304"/>
            </a:xfrm>
            <a:prstGeom prst="line">
              <a:avLst/>
            </a:prstGeom>
            <a:noFill/>
            <a:ln w="44450">
              <a:solidFill>
                <a:srgbClr val="FF99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36776770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4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4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2000"/>
                                        <p:tgtEl>
                                          <p:spTgt spid="164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64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64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64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64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64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402" grpId="0" animBg="1"/>
      <p:bldP spid="1640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78" name="Picture 18" descr="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340768"/>
            <a:ext cx="8497639" cy="52953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365" name="Text Box 5"/>
          <p:cNvSpPr txBox="1">
            <a:spLocks noChangeArrowheads="1"/>
          </p:cNvSpPr>
          <p:nvPr/>
        </p:nvSpPr>
        <p:spPr bwMode="auto">
          <a:xfrm>
            <a:off x="251520" y="548679"/>
            <a:ext cx="8641655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ru-RU" sz="2800" dirty="0">
                <a:solidFill>
                  <a:srgbClr val="FF3300"/>
                </a:solidFill>
              </a:rPr>
              <a:t>Параллельное</a:t>
            </a:r>
            <a:r>
              <a:rPr lang="ru-RU" sz="2800" b="1" dirty="0">
                <a:solidFill>
                  <a:srgbClr val="FF3300"/>
                </a:solidFill>
              </a:rPr>
              <a:t> косоугольное проецирование</a:t>
            </a:r>
          </a:p>
        </p:txBody>
      </p:sp>
      <p:grpSp>
        <p:nvGrpSpPr>
          <p:cNvPr id="15383" name="Group 23"/>
          <p:cNvGrpSpPr>
            <a:grpSpLocks/>
          </p:cNvGrpSpPr>
          <p:nvPr/>
        </p:nvGrpSpPr>
        <p:grpSpPr bwMode="auto">
          <a:xfrm>
            <a:off x="2124075" y="2852738"/>
            <a:ext cx="3240088" cy="2233612"/>
            <a:chOff x="1338" y="1797"/>
            <a:chExt cx="2067" cy="1425"/>
          </a:xfrm>
        </p:grpSpPr>
        <p:sp>
          <p:nvSpPr>
            <p:cNvPr id="15367" name="Freeform 7"/>
            <p:cNvSpPr>
              <a:spLocks/>
            </p:cNvSpPr>
            <p:nvPr/>
          </p:nvSpPr>
          <p:spPr bwMode="auto">
            <a:xfrm>
              <a:off x="1837" y="1797"/>
              <a:ext cx="1341" cy="382"/>
            </a:xfrm>
            <a:custGeom>
              <a:avLst/>
              <a:gdLst>
                <a:gd name="T0" fmla="*/ 0 w 1341"/>
                <a:gd name="T1" fmla="*/ 0 h 382"/>
                <a:gd name="T2" fmla="*/ 1341 w 1341"/>
                <a:gd name="T3" fmla="*/ 382 h 3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341" h="382">
                  <a:moveTo>
                    <a:pt x="0" y="0"/>
                  </a:moveTo>
                  <a:lnTo>
                    <a:pt x="1341" y="382"/>
                  </a:lnTo>
                </a:path>
              </a:pathLst>
            </a:custGeom>
            <a:noFill/>
            <a:ln w="38100" cmpd="sng">
              <a:solidFill>
                <a:srgbClr val="FF99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5380" name="Freeform 20"/>
            <p:cNvSpPr>
              <a:spLocks/>
            </p:cNvSpPr>
            <p:nvPr/>
          </p:nvSpPr>
          <p:spPr bwMode="auto">
            <a:xfrm>
              <a:off x="2064" y="2549"/>
              <a:ext cx="1341" cy="382"/>
            </a:xfrm>
            <a:custGeom>
              <a:avLst/>
              <a:gdLst>
                <a:gd name="T0" fmla="*/ 0 w 1341"/>
                <a:gd name="T1" fmla="*/ 0 h 382"/>
                <a:gd name="T2" fmla="*/ 1341 w 1341"/>
                <a:gd name="T3" fmla="*/ 382 h 3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341" h="382">
                  <a:moveTo>
                    <a:pt x="0" y="0"/>
                  </a:moveTo>
                  <a:lnTo>
                    <a:pt x="1341" y="382"/>
                  </a:lnTo>
                </a:path>
              </a:pathLst>
            </a:custGeom>
            <a:noFill/>
            <a:ln w="38100" cmpd="sng">
              <a:solidFill>
                <a:srgbClr val="FF99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5381" name="Freeform 21"/>
            <p:cNvSpPr>
              <a:spLocks/>
            </p:cNvSpPr>
            <p:nvPr/>
          </p:nvSpPr>
          <p:spPr bwMode="auto">
            <a:xfrm>
              <a:off x="1338" y="2840"/>
              <a:ext cx="1341" cy="382"/>
            </a:xfrm>
            <a:custGeom>
              <a:avLst/>
              <a:gdLst>
                <a:gd name="T0" fmla="*/ 0 w 1341"/>
                <a:gd name="T1" fmla="*/ 0 h 382"/>
                <a:gd name="T2" fmla="*/ 1341 w 1341"/>
                <a:gd name="T3" fmla="*/ 382 h 3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341" h="382">
                  <a:moveTo>
                    <a:pt x="0" y="0"/>
                  </a:moveTo>
                  <a:lnTo>
                    <a:pt x="1341" y="382"/>
                  </a:lnTo>
                </a:path>
              </a:pathLst>
            </a:custGeom>
            <a:noFill/>
            <a:ln w="38100" cmpd="sng">
              <a:solidFill>
                <a:srgbClr val="FF99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5382" name="Freeform 22"/>
          <p:cNvSpPr>
            <a:spLocks/>
          </p:cNvSpPr>
          <p:nvPr/>
        </p:nvSpPr>
        <p:spPr bwMode="auto">
          <a:xfrm>
            <a:off x="4267201" y="3515658"/>
            <a:ext cx="1096962" cy="1630363"/>
          </a:xfrm>
          <a:custGeom>
            <a:avLst/>
            <a:gdLst>
              <a:gd name="T0" fmla="*/ 0 w 691"/>
              <a:gd name="T1" fmla="*/ 1027 h 1027"/>
              <a:gd name="T2" fmla="*/ 691 w 691"/>
              <a:gd name="T3" fmla="*/ 718 h 1027"/>
              <a:gd name="T4" fmla="*/ 470 w 691"/>
              <a:gd name="T5" fmla="*/ 0 h 1027"/>
              <a:gd name="T6" fmla="*/ 0 w 691"/>
              <a:gd name="T7" fmla="*/ 1027 h 10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91" h="1027">
                <a:moveTo>
                  <a:pt x="0" y="1027"/>
                </a:moveTo>
                <a:lnTo>
                  <a:pt x="691" y="718"/>
                </a:lnTo>
                <a:lnTo>
                  <a:pt x="470" y="0"/>
                </a:lnTo>
                <a:lnTo>
                  <a:pt x="0" y="1027"/>
                </a:lnTo>
                <a:close/>
              </a:path>
            </a:pathLst>
          </a:cu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5379" name="Freeform 19" descr="Широкий диагональный 1"/>
          <p:cNvSpPr>
            <a:spLocks/>
          </p:cNvSpPr>
          <p:nvPr/>
        </p:nvSpPr>
        <p:spPr bwMode="auto">
          <a:xfrm>
            <a:off x="2165141" y="2999861"/>
            <a:ext cx="1096962" cy="1630362"/>
          </a:xfrm>
          <a:custGeom>
            <a:avLst/>
            <a:gdLst>
              <a:gd name="T0" fmla="*/ 0 w 691"/>
              <a:gd name="T1" fmla="*/ 1027 h 1027"/>
              <a:gd name="T2" fmla="*/ 691 w 691"/>
              <a:gd name="T3" fmla="*/ 718 h 1027"/>
              <a:gd name="T4" fmla="*/ 470 w 691"/>
              <a:gd name="T5" fmla="*/ 0 h 1027"/>
              <a:gd name="T6" fmla="*/ 0 w 691"/>
              <a:gd name="T7" fmla="*/ 1027 h 10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91" h="1027">
                <a:moveTo>
                  <a:pt x="0" y="1027"/>
                </a:moveTo>
                <a:lnTo>
                  <a:pt x="691" y="718"/>
                </a:lnTo>
                <a:lnTo>
                  <a:pt x="470" y="0"/>
                </a:lnTo>
                <a:lnTo>
                  <a:pt x="0" y="1027"/>
                </a:lnTo>
                <a:close/>
              </a:path>
            </a:pathLst>
          </a:custGeom>
          <a:pattFill prst="wdDnDiag">
            <a:fgClr>
              <a:schemeClr val="accent1"/>
            </a:fgClr>
            <a:bgClr>
              <a:schemeClr val="bg1"/>
            </a:bgClr>
          </a:patt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7736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3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3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3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2000"/>
                                        <p:tgtEl>
                                          <p:spTgt spid="153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53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53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82" grpId="0" animBg="1"/>
      <p:bldP spid="1537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251520" y="836712"/>
            <a:ext cx="8496944" cy="864096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Элементы проецирования:</a:t>
            </a:r>
          </a:p>
        </p:txBody>
      </p:sp>
      <p:sp>
        <p:nvSpPr>
          <p:cNvPr id="28675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683568" y="1916832"/>
            <a:ext cx="7543800" cy="4023320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§"/>
            </a:pPr>
            <a:r>
              <a:rPr lang="ru-RU" sz="4400" dirty="0"/>
              <a:t>проецируемый объект</a:t>
            </a:r>
          </a:p>
          <a:p>
            <a:pPr>
              <a:buFont typeface="Wingdings" pitchFamily="2" charset="2"/>
              <a:buChar char="§"/>
            </a:pPr>
            <a:r>
              <a:rPr lang="ru-RU" sz="4400" dirty="0"/>
              <a:t>плоскость проекции</a:t>
            </a:r>
          </a:p>
          <a:p>
            <a:pPr>
              <a:buFont typeface="Wingdings" pitchFamily="2" charset="2"/>
              <a:buChar char="§"/>
            </a:pPr>
            <a:r>
              <a:rPr lang="ru-RU" sz="4400" dirty="0"/>
              <a:t>центр проецирования</a:t>
            </a:r>
          </a:p>
          <a:p>
            <a:pPr>
              <a:buFont typeface="Wingdings" pitchFamily="2" charset="2"/>
              <a:buChar char="§"/>
            </a:pPr>
            <a:r>
              <a:rPr lang="ru-RU" sz="4400" dirty="0"/>
              <a:t>проецирующий луч</a:t>
            </a:r>
          </a:p>
          <a:p>
            <a:pPr>
              <a:buFont typeface="Wingdings" pitchFamily="2" charset="2"/>
              <a:buChar char="§"/>
            </a:pPr>
            <a:r>
              <a:rPr lang="ru-RU" sz="4400" dirty="0"/>
              <a:t>проекция   </a:t>
            </a:r>
          </a:p>
        </p:txBody>
      </p:sp>
    </p:spTree>
    <p:extLst>
      <p:ext uri="{BB962C8B-B14F-4D97-AF65-F5344CB8AC3E}">
        <p14:creationId xmlns:p14="http://schemas.microsoft.com/office/powerpoint/2010/main" val="11243477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86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8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8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86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86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86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86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86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86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86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86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4" grpId="0"/>
      <p:bldP spid="28675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971600" y="548680"/>
            <a:ext cx="7272808" cy="864096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>
                <a:solidFill>
                  <a:srgbClr val="FF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Условия проецирования:</a:t>
            </a:r>
          </a:p>
        </p:txBody>
      </p:sp>
      <p:sp>
        <p:nvSpPr>
          <p:cNvPr id="18435" name="Rectangle 3"/>
          <p:cNvSpPr>
            <a:spLocks noGrp="1" noRot="1" noChangeArrowheads="1"/>
          </p:cNvSpPr>
          <p:nvPr>
            <p:ph type="body" idx="4294967295"/>
          </p:nvPr>
        </p:nvSpPr>
        <p:spPr>
          <a:xfrm>
            <a:off x="539552" y="1556792"/>
            <a:ext cx="7848872" cy="4464496"/>
          </a:xfrm>
        </p:spPr>
        <p:txBody>
          <a:bodyPr/>
          <a:lstStyle/>
          <a:p>
            <a:pPr>
              <a:buFont typeface="Wingdings" pitchFamily="2" charset="2"/>
              <a:buChar char="§"/>
            </a:pPr>
            <a:r>
              <a:rPr lang="ru-RU" sz="3200" b="1" dirty="0"/>
              <a:t>Проецируемый предмет всегда располагается параллельно плоскости проекций.</a:t>
            </a:r>
          </a:p>
          <a:p>
            <a:pPr>
              <a:buFont typeface="Wingdings" pitchFamily="2" charset="2"/>
              <a:buChar char="§"/>
            </a:pPr>
            <a:endParaRPr lang="ru-RU" sz="3200" b="1" dirty="0"/>
          </a:p>
          <a:p>
            <a:pPr>
              <a:buFont typeface="Wingdings" pitchFamily="2" charset="2"/>
              <a:buChar char="§"/>
            </a:pPr>
            <a:r>
              <a:rPr lang="ru-RU" sz="3200" b="1" dirty="0"/>
              <a:t>Проецирующие лучи, проходящие через характерные точки этого предмета, всегда перпендикулярны плоскости проекций.</a:t>
            </a:r>
          </a:p>
          <a:p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33894985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323850" y="620688"/>
            <a:ext cx="8385175" cy="1224136"/>
          </a:xfrm>
        </p:spPr>
        <p:txBody>
          <a:bodyPr>
            <a:noAutofit/>
          </a:bodyPr>
          <a:lstStyle/>
          <a:p>
            <a:pPr algn="ctr"/>
            <a:r>
              <a:rPr lang="ru-RU" sz="36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Посредством прямоугольного проецирования выполняются чертежи:</a:t>
            </a:r>
          </a:p>
        </p:txBody>
      </p:sp>
      <p:sp>
        <p:nvSpPr>
          <p:cNvPr id="17411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762000" y="1916832"/>
            <a:ext cx="7543800" cy="3960440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§"/>
            </a:pPr>
            <a:r>
              <a:rPr lang="ru-RU" sz="4400" dirty="0" smtClean="0"/>
              <a:t>проекционные</a:t>
            </a:r>
            <a:endParaRPr lang="ru-RU" sz="4400" dirty="0"/>
          </a:p>
          <a:p>
            <a:pPr>
              <a:buFont typeface="Wingdings" pitchFamily="2" charset="2"/>
              <a:buChar char="§"/>
            </a:pPr>
            <a:r>
              <a:rPr lang="ru-RU" sz="4400" dirty="0"/>
              <a:t>технические</a:t>
            </a:r>
          </a:p>
          <a:p>
            <a:pPr>
              <a:buFont typeface="Wingdings" pitchFamily="2" charset="2"/>
              <a:buChar char="§"/>
            </a:pPr>
            <a:r>
              <a:rPr lang="ru-RU" sz="4400" dirty="0"/>
              <a:t>машиностроительные</a:t>
            </a:r>
          </a:p>
          <a:p>
            <a:pPr>
              <a:buFont typeface="Wingdings" pitchFamily="2" charset="2"/>
              <a:buChar char="§"/>
            </a:pPr>
            <a:r>
              <a:rPr lang="ru-RU" sz="4400" dirty="0"/>
              <a:t>архитектурно-строительные</a:t>
            </a:r>
          </a:p>
        </p:txBody>
      </p:sp>
    </p:spTree>
    <p:extLst>
      <p:ext uri="{BB962C8B-B14F-4D97-AF65-F5344CB8AC3E}">
        <p14:creationId xmlns:p14="http://schemas.microsoft.com/office/powerpoint/2010/main" val="114070455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7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7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74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74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0" grpId="0"/>
      <p:bldP spid="17411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NewsPrint">
  <a:themeElements>
    <a:clrScheme name="Горизонт">
      <a:dk1>
        <a:srgbClr val="000000"/>
      </a:dk1>
      <a:lt1>
        <a:srgbClr val="FFFFFF"/>
      </a:lt1>
      <a:dk2>
        <a:srgbClr val="1F2123"/>
      </a:dk2>
      <a:lt2>
        <a:srgbClr val="DC9E1F"/>
      </a:lt2>
      <a:accent1>
        <a:srgbClr val="7E97AD"/>
      </a:accent1>
      <a:accent2>
        <a:srgbClr val="CC8E60"/>
      </a:accent2>
      <a:accent3>
        <a:srgbClr val="7A6A60"/>
      </a:accent3>
      <a:accent4>
        <a:srgbClr val="B4936D"/>
      </a:accent4>
      <a:accent5>
        <a:srgbClr val="67787B"/>
      </a:accent5>
      <a:accent6>
        <a:srgbClr val="9D936F"/>
      </a:accent6>
      <a:hlink>
        <a:srgbClr val="646464"/>
      </a:hlink>
      <a:folHlink>
        <a:srgbClr val="969696"/>
      </a:folHlink>
    </a:clrScheme>
    <a:fontScheme name="Стандартная 2">
      <a:majorFont>
        <a:latin typeface="Calibri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HG明朝B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NewsPrint">
      <a:fillStyleLst>
        <a:solidFill>
          <a:schemeClr val="phClr"/>
        </a:solidFill>
        <a:gradFill rotWithShape="1">
          <a:gsLst>
            <a:gs pos="0">
              <a:schemeClr val="phClr">
                <a:tint val="37000"/>
                <a:hueMod val="100000"/>
                <a:satMod val="200000"/>
                <a:lumMod val="88000"/>
              </a:schemeClr>
            </a:gs>
            <a:gs pos="100000">
              <a:schemeClr val="phClr">
                <a:tint val="53000"/>
                <a:shade val="100000"/>
                <a:hueMod val="100000"/>
                <a:satMod val="350000"/>
                <a:lumMod val="79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phClr">
                <a:shade val="100000"/>
              </a:schemeClr>
            </a:gs>
            <a:gs pos="100000">
              <a:schemeClr val="phClr"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</a:fillStyleLst>
      <a:lnStyleLst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12700" dir="528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2700">
            <a:bevelT w="31750" h="127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3000"/>
              </a:schemeClr>
            </a:gs>
            <a:gs pos="100000">
              <a:schemeClr val="phClr">
                <a:shade val="55000"/>
              </a:schemeClr>
            </a:gs>
          </a:gsLst>
          <a:lin ang="5400000" scaled="1"/>
        </a:gradFill>
        <a:blipFill rotWithShape="1">
          <a:blip xmlns:r="http://schemas.openxmlformats.org/officeDocument/2006/relationships" r:embed="rId1">
            <a:duotone>
              <a:schemeClr val="phClr">
                <a:shade val="20000"/>
                <a:satMod val="350000"/>
                <a:lumMod val="125000"/>
              </a:schemeClr>
              <a:schemeClr val="phClr">
                <a:tint val="90000"/>
                <a:satMod val="25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Newsprint</Template>
  <TotalTime>136</TotalTime>
  <Words>206</Words>
  <Application>Microsoft Office PowerPoint</Application>
  <PresentationFormat>Экран (4:3)</PresentationFormat>
  <Paragraphs>42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NewsPrint</vt:lpstr>
      <vt:lpstr> тема:      ПРОЕЦИРОВАНИЕ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Элементы проецирования:</vt:lpstr>
      <vt:lpstr>Условия проецирования:</vt:lpstr>
      <vt:lpstr>Посредством прямоугольного проецирования выполняются чертежи:</vt:lpstr>
      <vt:lpstr>Проецирование на одну плоскость проекций</vt:lpstr>
      <vt:lpstr>Проецирование на три плоскости проекций</vt:lpstr>
      <vt:lpstr>Проецирование на шесть плоскостей</vt:lpstr>
      <vt:lpstr>Презентация PowerPoint</vt:lpstr>
      <vt:lpstr>    Вопросы</vt:lpstr>
      <vt:lpstr>Проецирование - это процесс полу­чения изображения предмета на какой-либо поверх­ности  Получившиеся при этом изображение называют  проекцией предмета Слово "проекция" в переводе с латинского означа­ет  "бросание вперёд, вдаль". 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Проецирование на три п</dc:title>
  <dc:creator>Svetik</dc:creator>
  <cp:lastModifiedBy>Веревочникова Светлана Николаевна</cp:lastModifiedBy>
  <cp:revision>21</cp:revision>
  <dcterms:created xsi:type="dcterms:W3CDTF">2011-12-20T16:18:31Z</dcterms:created>
  <dcterms:modified xsi:type="dcterms:W3CDTF">2011-12-20T18:48:22Z</dcterms:modified>
</cp:coreProperties>
</file>