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7" r:id="rId9"/>
    <p:sldId id="261" r:id="rId10"/>
    <p:sldId id="268" r:id="rId11"/>
    <p:sldId id="274" r:id="rId12"/>
    <p:sldId id="276" r:id="rId13"/>
    <p:sldId id="287" r:id="rId14"/>
    <p:sldId id="299" r:id="rId15"/>
    <p:sldId id="300" r:id="rId16"/>
    <p:sldId id="301" r:id="rId17"/>
    <p:sldId id="307" r:id="rId18"/>
    <p:sldId id="284" r:id="rId19"/>
    <p:sldId id="285" r:id="rId20"/>
    <p:sldId id="292" r:id="rId21"/>
    <p:sldId id="293" r:id="rId22"/>
    <p:sldId id="294" r:id="rId23"/>
    <p:sldId id="295" r:id="rId24"/>
    <p:sldId id="31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7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E8787-A512-4D50-8AE4-5D6ACE5B70D0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D400B-0071-46AB-878A-339EDB1D8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9A2D2-BEDD-448F-A2B5-BD32B7C76C68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03C10-6230-4F90-B80F-580F6129A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2C4F2-CE9E-4509-82F7-E717BDE266C3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06D51-F7CB-4BAB-8BD2-A1967A85C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BA06D-5398-48B5-A615-5E0AD581B2C1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43E75-51B6-46AC-82C7-D01E97079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EAF6E-AB28-4836-A593-92229EC7E98D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E2F80-BD2E-4815-80A5-05BA8E9F8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27C47-32CF-4329-BF73-8C39A23738CC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6761-F115-4301-BA92-7536ABC4F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26EF6-796A-43C0-B68A-A3775AAB9E9A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81E3D-D368-4E43-9FD0-4A28013DA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E8398-1668-4838-B808-67565DF15313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F7DD5-7AB3-4012-8C3B-9C3B87DCD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125E8-4CA3-4A9B-869F-5B52822ED3E0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D6EA7-CC1F-4823-BF54-1C8FBD0DC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BAD8F-669A-4BB3-A6B3-D54A15A8BFAC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A4D70-A23C-426A-BF56-334A8AF43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282D-A974-4697-9F7A-CACCF617BB6C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F0C9C-E662-4A42-A073-4314E63DE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6D68944-D219-494C-B39C-281572190D4F}" type="datetimeFigureOut">
              <a:rPr lang="ru-RU"/>
              <a:pPr>
                <a:defRPr/>
              </a:pPr>
              <a:t>29.01.2013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E61451C-3BB5-4EDD-B535-8F0A03121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73" r:id="rId2"/>
    <p:sldLayoutId id="2147483782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83" r:id="rId9"/>
    <p:sldLayoutId id="2147483779" r:id="rId10"/>
    <p:sldLayoutId id="214748378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bigpicture.ru/?p=60492" TargetMode="External"/><Relationship Id="rId2" Type="http://schemas.openxmlformats.org/officeDocument/2006/relationships/hyperlink" Target="http://piranhas.ru/photo/1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pus.ru/site.xp/049052048051055.html" TargetMode="External"/><Relationship Id="rId4" Type="http://schemas.openxmlformats.org/officeDocument/2006/relationships/hyperlink" Target="http://rybaki.in.ua/?p=1527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929313"/>
            <a:ext cx="6400800" cy="500062"/>
          </a:xfrm>
        </p:spPr>
        <p:txBody>
          <a:bodyPr>
            <a:normAutofit fontScale="85000" lnSpcReduction="20000"/>
          </a:bodyPr>
          <a:lstStyle/>
          <a:p>
            <a:pPr marR="0" eaLnBrk="1" hangingPunct="1">
              <a:lnSpc>
                <a:spcPct val="80000"/>
              </a:lnSpc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КИТ	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			</a:t>
            </a:r>
          </a:p>
        </p:txBody>
      </p:sp>
      <p:pic>
        <p:nvPicPr>
          <p:cNvPr id="6" name="Picture 3" descr="E:\Новая папка (4)\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506413"/>
            <a:ext cx="7858125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1785938"/>
            <a:ext cx="8229600" cy="1143000"/>
          </a:xfrm>
        </p:spPr>
        <p:txBody>
          <a:bodyPr/>
          <a:lstStyle/>
          <a:p>
            <a:pPr eaLnBrk="1" hangingPunct="1"/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Отно́сится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гру́ппе</a:t>
            </a:r>
            <a:endParaRPr lang="ru-RU" sz="7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25" y="3786188"/>
            <a:ext cx="8229600" cy="4389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БЕ́НТОС</a:t>
            </a:r>
            <a:endParaRPr lang="ru-RU" sz="7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5517233"/>
            <a:ext cx="7772400" cy="1340768"/>
          </a:xfrm>
        </p:spPr>
        <p:txBody>
          <a:bodyPr/>
          <a:lstStyle/>
          <a:p>
            <a:pPr eaLnBrk="1" hangingPunct="1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ОСЬМИНОГ</a:t>
            </a:r>
          </a:p>
        </p:txBody>
      </p:sp>
      <p:pic>
        <p:nvPicPr>
          <p:cNvPr id="26626" name="Picture 2" descr="F:\Новая папка\b5g0242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928688"/>
            <a:ext cx="6330366" cy="437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1714500"/>
            <a:ext cx="8229600" cy="1143000"/>
          </a:xfrm>
        </p:spPr>
        <p:txBody>
          <a:bodyPr/>
          <a:lstStyle/>
          <a:p>
            <a:pPr eaLnBrk="1" hangingPunct="1"/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Отно́сится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гру́ппе</a:t>
            </a:r>
            <a:endParaRPr lang="ru-RU" sz="7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75" y="3714750"/>
            <a:ext cx="8229600" cy="4389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НЕКТО́Н</a:t>
            </a:r>
            <a:endParaRPr lang="ru-RU" sz="7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0" y="4581128"/>
            <a:ext cx="8589640" cy="1872209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    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dirty="0" err="1" smtClean="0">
                <a:latin typeface="Trebuchet MS" pitchFamily="34" charset="0"/>
              </a:rPr>
              <a:t>Са</a:t>
            </a:r>
            <a:r>
              <a:rPr lang="ru-RU" sz="2800" dirty="0" err="1" smtClean="0"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latin typeface="Trebuchet MS" pitchFamily="34" charset="0"/>
              </a:rPr>
              <a:t>мое</a:t>
            </a:r>
            <a:r>
              <a:rPr lang="ru-RU" sz="2800" dirty="0" smtClean="0">
                <a:latin typeface="Trebuchet MS" pitchFamily="34" charset="0"/>
              </a:rPr>
              <a:t> </a:t>
            </a:r>
            <a:r>
              <a:rPr lang="ru-RU" sz="2800" dirty="0" err="1" smtClean="0">
                <a:latin typeface="Trebuchet MS" pitchFamily="34" charset="0"/>
              </a:rPr>
              <a:t>бы</a:t>
            </a:r>
            <a:r>
              <a:rPr lang="ru-RU" sz="2800" dirty="0" err="1" smtClean="0"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latin typeface="Trebuchet MS" pitchFamily="34" charset="0"/>
              </a:rPr>
              <a:t>строе</a:t>
            </a:r>
            <a:r>
              <a:rPr lang="ru-RU" sz="2800" dirty="0" smtClean="0">
                <a:latin typeface="Trebuchet MS" pitchFamily="34" charset="0"/>
              </a:rPr>
              <a:t> </a:t>
            </a:r>
            <a:r>
              <a:rPr lang="ru-RU" sz="2800" dirty="0" err="1" smtClean="0">
                <a:latin typeface="Trebuchet MS" pitchFamily="34" charset="0"/>
              </a:rPr>
              <a:t>морско</a:t>
            </a:r>
            <a:r>
              <a:rPr lang="ru-RU" sz="2800" dirty="0" err="1" smtClean="0"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latin typeface="Trebuchet MS" pitchFamily="34" charset="0"/>
              </a:rPr>
              <a:t>е</a:t>
            </a:r>
            <a:r>
              <a:rPr lang="ru-RU" sz="2800" dirty="0" smtClean="0">
                <a:latin typeface="Trebuchet MS" pitchFamily="34" charset="0"/>
              </a:rPr>
              <a:t> </a:t>
            </a:r>
            <a:r>
              <a:rPr lang="ru-RU" sz="2800" dirty="0" err="1" smtClean="0">
                <a:latin typeface="Trebuchet MS" pitchFamily="34" charset="0"/>
              </a:rPr>
              <a:t>живо</a:t>
            </a:r>
            <a:r>
              <a:rPr lang="ru-RU" sz="2800" dirty="0" err="1" smtClean="0"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latin typeface="Trebuchet MS" pitchFamily="34" charset="0"/>
              </a:rPr>
              <a:t>тное</a:t>
            </a:r>
            <a:r>
              <a:rPr lang="ru-RU" sz="2800" dirty="0" smtClean="0">
                <a:latin typeface="Trebuchet MS" pitchFamily="34" charset="0"/>
              </a:rPr>
              <a:t> – </a:t>
            </a:r>
            <a:r>
              <a:rPr lang="ru-RU" sz="2800" dirty="0" err="1" smtClean="0">
                <a:latin typeface="Trebuchet MS" pitchFamily="34" charset="0"/>
              </a:rPr>
              <a:t>каса</a:t>
            </a:r>
            <a:r>
              <a:rPr lang="ru-RU" sz="2800" dirty="0" err="1" smtClean="0"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latin typeface="Trebuchet MS" pitchFamily="34" charset="0"/>
              </a:rPr>
              <a:t>тка</a:t>
            </a:r>
            <a:r>
              <a:rPr lang="ru-RU" sz="2800" dirty="0" smtClean="0">
                <a:latin typeface="Trebuchet MS" pitchFamily="34" charset="0"/>
              </a:rPr>
              <a:t>. Это </a:t>
            </a:r>
            <a:r>
              <a:rPr lang="ru-RU" sz="2800" dirty="0" err="1" smtClean="0">
                <a:latin typeface="Trebuchet MS" pitchFamily="34" charset="0"/>
              </a:rPr>
              <a:t>чёрно-бе</a:t>
            </a:r>
            <a:r>
              <a:rPr lang="ru-RU" sz="2800" dirty="0" err="1" smtClean="0"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latin typeface="Trebuchet MS" pitchFamily="34" charset="0"/>
              </a:rPr>
              <a:t>лый</a:t>
            </a:r>
            <a:r>
              <a:rPr lang="ru-RU" sz="2800" dirty="0" smtClean="0">
                <a:latin typeface="Trebuchet MS" pitchFamily="34" charset="0"/>
              </a:rPr>
              <a:t> кит. Он </a:t>
            </a:r>
            <a:r>
              <a:rPr lang="ru-RU" sz="2800" dirty="0" err="1" smtClean="0">
                <a:latin typeface="Trebuchet MS" pitchFamily="34" charset="0"/>
              </a:rPr>
              <a:t>развива</a:t>
            </a:r>
            <a:r>
              <a:rPr lang="ru-RU" sz="2800" dirty="0" err="1" smtClean="0"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latin typeface="Trebuchet MS" pitchFamily="34" charset="0"/>
              </a:rPr>
              <a:t>ет</a:t>
            </a:r>
            <a:r>
              <a:rPr lang="ru-RU" sz="2800" dirty="0" smtClean="0">
                <a:latin typeface="Trebuchet MS" pitchFamily="34" charset="0"/>
              </a:rPr>
              <a:t> </a:t>
            </a:r>
            <a:r>
              <a:rPr lang="ru-RU" sz="2800" dirty="0" err="1" smtClean="0">
                <a:latin typeface="Trebuchet MS" pitchFamily="34" charset="0"/>
              </a:rPr>
              <a:t>ско</a:t>
            </a:r>
            <a:r>
              <a:rPr lang="ru-RU" sz="2800" dirty="0" err="1" smtClean="0"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latin typeface="Trebuchet MS" pitchFamily="34" charset="0"/>
              </a:rPr>
              <a:t>рость</a:t>
            </a:r>
            <a:r>
              <a:rPr lang="ru-RU" sz="2800" dirty="0" smtClean="0">
                <a:latin typeface="Trebuchet MS" pitchFamily="34" charset="0"/>
              </a:rPr>
              <a:t> до 65 км/ч. Длина </a:t>
            </a:r>
            <a:r>
              <a:rPr lang="ru-RU" sz="2800" dirty="0" err="1" smtClean="0">
                <a:latin typeface="Trebuchet MS" pitchFamily="34" charset="0"/>
              </a:rPr>
              <a:t>о</a:t>
            </a:r>
            <a:r>
              <a:rPr lang="ru-RU" sz="2800" dirty="0" err="1" smtClean="0"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latin typeface="Trebuchet MS" pitchFamily="34" charset="0"/>
              </a:rPr>
              <a:t>коло</a:t>
            </a:r>
            <a:r>
              <a:rPr lang="ru-RU" sz="2800" dirty="0" smtClean="0">
                <a:latin typeface="Trebuchet MS" pitchFamily="34" charset="0"/>
              </a:rPr>
              <a:t> 8 метров и </a:t>
            </a:r>
            <a:r>
              <a:rPr lang="ru-RU" sz="2800" dirty="0" err="1" smtClean="0">
                <a:latin typeface="Trebuchet MS" pitchFamily="34" charset="0"/>
              </a:rPr>
              <a:t>ве</a:t>
            </a:r>
            <a:r>
              <a:rPr lang="ru-RU" sz="2800" dirty="0" err="1" smtClean="0"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latin typeface="Trebuchet MS" pitchFamily="34" charset="0"/>
              </a:rPr>
              <a:t>сом</a:t>
            </a:r>
            <a:r>
              <a:rPr lang="ru-RU" sz="2800" dirty="0" smtClean="0">
                <a:latin typeface="Trebuchet MS" pitchFamily="34" charset="0"/>
              </a:rPr>
              <a:t> до 7 тонн.</a:t>
            </a:r>
          </a:p>
        </p:txBody>
      </p:sp>
      <p:pic>
        <p:nvPicPr>
          <p:cNvPr id="25604" name="Picture 2" descr="F:\img0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260648"/>
            <a:ext cx="71465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3"/>
          <p:cNvSpPr>
            <a:spLocks noGrp="1"/>
          </p:cNvSpPr>
          <p:nvPr>
            <p:ph type="title"/>
          </p:nvPr>
        </p:nvSpPr>
        <p:spPr>
          <a:xfrm>
            <a:off x="500063" y="557212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Си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ний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кит –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са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мое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большо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е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живо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тное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на Земле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.  Его длина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35 м, а вес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составля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ет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коло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130 тонн.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Си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ний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кит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нахо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дится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на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гра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ни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исчезнове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ния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. </a:t>
            </a:r>
          </a:p>
        </p:txBody>
      </p:sp>
      <p:pic>
        <p:nvPicPr>
          <p:cNvPr id="29699" name="Picture 4" descr="img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90562" y="571501"/>
            <a:ext cx="7597862" cy="45856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3"/>
          <p:cNvSpPr>
            <a:spLocks noGrp="1"/>
          </p:cNvSpPr>
          <p:nvPr>
            <p:ph type="title"/>
          </p:nvPr>
        </p:nvSpPr>
        <p:spPr>
          <a:xfrm>
            <a:off x="611560" y="4725144"/>
            <a:ext cx="8229600" cy="2132856"/>
          </a:xfrm>
        </p:spPr>
        <p:txBody>
          <a:bodyPr/>
          <a:lstStyle/>
          <a:p>
            <a:pPr algn="ctr" eaLnBrk="1" hangingPunct="1"/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Са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мое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ю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жное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живо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тное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–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Тюле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нь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Уэдделла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Тюле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нь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Уэдделла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живё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т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в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мо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ре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отдыха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ет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на берегу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и на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льди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нах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располо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женных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b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вокру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г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Антаркти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ды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Пита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ется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ры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бой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.</a:t>
            </a:r>
            <a:b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Длина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свы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ше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3 м, вес до 500 кг. 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  <p:pic>
        <p:nvPicPr>
          <p:cNvPr id="30723" name="Picture 4" descr="img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47664" y="188640"/>
            <a:ext cx="6233889" cy="44278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142874" y="5500688"/>
            <a:ext cx="8821613" cy="1143000"/>
          </a:xfrm>
        </p:spPr>
        <p:txBody>
          <a:bodyPr/>
          <a:lstStyle/>
          <a:p>
            <a:pPr algn="ctr" eaLnBrk="1" hangingPunct="1"/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Кора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ллы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– это существа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живо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тного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происхожде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ния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. В борьбе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за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жи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зненное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простра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нство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кора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ллы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b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мо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гут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переплета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ться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разруша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ть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друг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дру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га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и</a:t>
            </a:r>
            <a:b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в конце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концо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в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сраста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ться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образу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я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ри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фы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.</a:t>
            </a:r>
          </a:p>
        </p:txBody>
      </p:sp>
      <p:pic>
        <p:nvPicPr>
          <p:cNvPr id="5" name="Picture 4" descr="img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5" y="188639"/>
            <a:ext cx="5358388" cy="466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500063" y="5000636"/>
            <a:ext cx="8229600" cy="1714489"/>
          </a:xfrm>
        </p:spPr>
        <p:txBody>
          <a:bodyPr/>
          <a:lstStyle/>
          <a:p>
            <a:pPr algn="ctr" eaLnBrk="1" hangingPunct="1"/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Са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мый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большо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й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риф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протяну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лся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b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вдоль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восто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чного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побере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жья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Австра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лии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b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более чем на 2000 км. Большой Барьерный риф – </a:t>
            </a:r>
            <a:b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это одно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из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велича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йших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чуде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с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све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2800" dirty="0" err="1" smtClean="0">
                <a:solidFill>
                  <a:schemeClr val="tx1"/>
                </a:solidFill>
                <a:latin typeface="Trebuchet MS" pitchFamily="34" charset="0"/>
              </a:rPr>
              <a:t>та</a:t>
            </a:r>
            <a:r>
              <a:rPr lang="ru-RU" sz="2800" dirty="0" smtClean="0">
                <a:solidFill>
                  <a:schemeClr val="tx1"/>
                </a:solidFill>
                <a:latin typeface="Trebuchet MS" pitchFamily="34" charset="0"/>
              </a:rPr>
              <a:t>.</a:t>
            </a:r>
          </a:p>
        </p:txBody>
      </p:sp>
      <p:pic>
        <p:nvPicPr>
          <p:cNvPr id="35843" name="Picture 2" descr="F:\Новая папка (4)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43000" y="142875"/>
            <a:ext cx="7000875" cy="48577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00298" y="-285776"/>
            <a:ext cx="7772400" cy="1250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/>
              <a:t>ТРИДА</a:t>
            </a:r>
            <a:r>
              <a:rPr lang="ru-RU" sz="6000" dirty="0" smtClean="0">
                <a:latin typeface="Times New Roman"/>
                <a:cs typeface="Times New Roman"/>
              </a:rPr>
              <a:t>́</a:t>
            </a:r>
            <a:r>
              <a:rPr lang="ru-RU" sz="6000" dirty="0" smtClean="0"/>
              <a:t>КНА </a:t>
            </a:r>
            <a:endParaRPr lang="ru-RU" sz="6000" dirty="0"/>
          </a:p>
        </p:txBody>
      </p:sp>
      <p:sp>
        <p:nvSpPr>
          <p:cNvPr id="37891" name="Текст 4"/>
          <p:cNvSpPr>
            <a:spLocks noGrp="1"/>
          </p:cNvSpPr>
          <p:nvPr>
            <p:ph type="body" idx="1"/>
          </p:nvPr>
        </p:nvSpPr>
        <p:spPr>
          <a:xfrm>
            <a:off x="1214438" y="5715000"/>
            <a:ext cx="7772400" cy="1509713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КРУПНЕ</a:t>
            </a:r>
            <a:r>
              <a:rPr lang="ru-RU" sz="2400" dirty="0" smtClean="0">
                <a:latin typeface="Times New Roman"/>
                <a:cs typeface="Times New Roman"/>
              </a:rPr>
              <a:t>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ЙШАЯ ДВУСТВО</a:t>
            </a:r>
            <a:r>
              <a:rPr lang="ru-RU" sz="2400" dirty="0" smtClean="0">
                <a:latin typeface="Times New Roman"/>
                <a:cs typeface="Times New Roman"/>
              </a:rPr>
              <a:t>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РЧАТАЯ  РА</a:t>
            </a:r>
            <a:r>
              <a:rPr lang="ru-RU" sz="2400" dirty="0" smtClean="0">
                <a:latin typeface="Times New Roman"/>
                <a:cs typeface="Times New Roman"/>
              </a:rPr>
              <a:t>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КОВИНА ,       ДОСТИГА</a:t>
            </a:r>
            <a:r>
              <a:rPr lang="ru-RU" sz="2400" dirty="0" smtClean="0">
                <a:latin typeface="Times New Roman"/>
                <a:cs typeface="Times New Roman"/>
              </a:rPr>
              <a:t>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ЮЩАЯ  1,4 м  И  ВЕ</a:t>
            </a:r>
            <a:r>
              <a:rPr lang="ru-RU" sz="2400" dirty="0" smtClean="0">
                <a:latin typeface="Times New Roman"/>
                <a:cs typeface="Times New Roman"/>
              </a:rPr>
              <a:t>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СЯЩАЯ  ДО  200 кг</a:t>
            </a:r>
          </a:p>
        </p:txBody>
      </p:sp>
      <p:pic>
        <p:nvPicPr>
          <p:cNvPr id="37892" name="Picture 2" descr="F:\Новая папка\b5g0254i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313" y="1071563"/>
            <a:ext cx="6500812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-285776"/>
            <a:ext cx="7772400" cy="1362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ПИРА</a:t>
            </a:r>
            <a:r>
              <a:rPr lang="ru-RU" dirty="0" smtClean="0">
                <a:latin typeface="Times New Roman"/>
                <a:cs typeface="Times New Roman"/>
              </a:rPr>
              <a:t>́</a:t>
            </a:r>
            <a:r>
              <a:rPr lang="ru-RU" dirty="0" smtClean="0"/>
              <a:t>НЬЯ</a:t>
            </a:r>
            <a:endParaRPr lang="ru-RU" dirty="0"/>
          </a:p>
        </p:txBody>
      </p:sp>
      <p:sp>
        <p:nvSpPr>
          <p:cNvPr id="38915" name="Текст 2"/>
          <p:cNvSpPr>
            <a:spLocks noGrp="1"/>
          </p:cNvSpPr>
          <p:nvPr>
            <p:ph type="body" idx="1"/>
          </p:nvPr>
        </p:nvSpPr>
        <p:spPr>
          <a:xfrm>
            <a:off x="1143000" y="5572125"/>
            <a:ext cx="7772400" cy="1509713"/>
          </a:xfrm>
        </p:spPr>
        <p:txBody>
          <a:bodyPr/>
          <a:lstStyle/>
          <a:p>
            <a:pPr algn="ctr" eaLnBrk="1" hangingPunct="1"/>
            <a:r>
              <a:rPr lang="ru-RU" sz="2800" dirty="0" smtClean="0"/>
              <a:t>СА</a:t>
            </a:r>
            <a:r>
              <a:rPr lang="ru-RU" sz="2800" dirty="0" smtClean="0">
                <a:latin typeface="Times New Roman"/>
                <a:cs typeface="Times New Roman"/>
              </a:rPr>
              <a:t>́</a:t>
            </a:r>
            <a:r>
              <a:rPr lang="ru-RU" sz="2800" dirty="0" smtClean="0"/>
              <a:t>МАЯ  ОПА</a:t>
            </a:r>
            <a:r>
              <a:rPr lang="ru-RU" sz="2800" dirty="0" smtClean="0">
                <a:latin typeface="Times New Roman"/>
                <a:cs typeface="Times New Roman"/>
              </a:rPr>
              <a:t>́</a:t>
            </a:r>
            <a:r>
              <a:rPr lang="ru-RU" sz="2800" dirty="0" smtClean="0"/>
              <a:t>СНАЯ  РЫ</a:t>
            </a:r>
            <a:r>
              <a:rPr lang="ru-RU" sz="2800" dirty="0" smtClean="0">
                <a:latin typeface="Times New Roman"/>
                <a:cs typeface="Times New Roman"/>
              </a:rPr>
              <a:t>́</a:t>
            </a:r>
            <a:r>
              <a:rPr lang="ru-RU" sz="2800" dirty="0" smtClean="0"/>
              <a:t>БА,  ЕДИ</a:t>
            </a:r>
            <a:r>
              <a:rPr lang="ru-RU" sz="2800" dirty="0" smtClean="0">
                <a:latin typeface="Times New Roman"/>
                <a:cs typeface="Times New Roman"/>
              </a:rPr>
              <a:t>́</a:t>
            </a:r>
            <a:r>
              <a:rPr lang="ru-RU" sz="2800" dirty="0" smtClean="0"/>
              <a:t>НСТВЕННАЯ,                                            ОХО</a:t>
            </a:r>
            <a:r>
              <a:rPr lang="ru-RU" sz="2800" dirty="0" smtClean="0">
                <a:latin typeface="Times New Roman"/>
                <a:cs typeface="Times New Roman"/>
              </a:rPr>
              <a:t>́</a:t>
            </a:r>
            <a:r>
              <a:rPr lang="ru-RU" sz="2800" dirty="0" smtClean="0"/>
              <a:t>ТЯЩАЯСЯ  СТА</a:t>
            </a:r>
            <a:r>
              <a:rPr lang="ru-RU" sz="2800" dirty="0" smtClean="0">
                <a:latin typeface="Times New Roman"/>
                <a:cs typeface="Times New Roman"/>
              </a:rPr>
              <a:t>́</a:t>
            </a:r>
            <a:r>
              <a:rPr lang="ru-RU" sz="2800" dirty="0" smtClean="0"/>
              <a:t>ЕЙ.</a:t>
            </a:r>
          </a:p>
        </p:txBody>
      </p:sp>
      <p:pic>
        <p:nvPicPr>
          <p:cNvPr id="1026" name="Picture 2" descr="C:\Documents and Settings\Пользователь\Рабочий стол\Новая папка\050056051057050053052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052736"/>
            <a:ext cx="6048672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857375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Отно́сится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гру́ппе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625" y="3390900"/>
            <a:ext cx="8229600" cy="34671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7200" b="1" spc="3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НЕКТО́́Н</a:t>
            </a:r>
            <a:endParaRPr lang="ru-RU" sz="7200" b="1" spc="3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179512" y="5517232"/>
            <a:ext cx="8784976" cy="1143000"/>
          </a:xfrm>
        </p:spPr>
        <p:txBody>
          <a:bodyPr/>
          <a:lstStyle/>
          <a:p>
            <a:pPr algn="ctr" eaLnBrk="1" hangingPunct="1"/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Хозя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йственная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де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ятельность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челове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ка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b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в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океа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не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приво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дит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к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загрязне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нию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его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аквато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рий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.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Одни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м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из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наибо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лее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опа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сных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загрязни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телей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океани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ческой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среды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b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явля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ется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нефть.</a:t>
            </a:r>
          </a:p>
        </p:txBody>
      </p:sp>
      <p:pic>
        <p:nvPicPr>
          <p:cNvPr id="3075" name="Picture 3" descr="C:\Documents and Settings\Пользователь\Рабочий стол\Новая папка\2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188640"/>
            <a:ext cx="5330032" cy="3977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500688"/>
            <a:ext cx="8784976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Загрязне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ние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не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фтью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ги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бельно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не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то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лько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для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во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дных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органи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змов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, но и для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обита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ющих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на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побере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жье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птиц. Нефть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скле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ивает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пе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рья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и шерсть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морски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х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обита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телей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живо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тные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погиба</a:t>
            </a:r>
            <a:r>
              <a:rPr lang="ru-RU" sz="32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́</a:t>
            </a:r>
            <a:r>
              <a:rPr lang="ru-RU" sz="3200" dirty="0" err="1" smtClean="0">
                <a:solidFill>
                  <a:schemeClr val="tx1"/>
                </a:solidFill>
                <a:latin typeface="Trebuchet MS" pitchFamily="34" charset="0"/>
              </a:rPr>
              <a:t>ют</a:t>
            </a:r>
            <a:r>
              <a:rPr lang="ru-RU" sz="3200" dirty="0" smtClean="0">
                <a:solidFill>
                  <a:schemeClr val="tx1"/>
                </a:solidFill>
                <a:latin typeface="Trebuchet MS" pitchFamily="34" charset="0"/>
              </a:rPr>
              <a:t>.</a:t>
            </a:r>
            <a:endParaRPr lang="ru-RU" sz="3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pic>
        <p:nvPicPr>
          <p:cNvPr id="4100" name="Picture 4" descr="C:\Documents and Settings\Пользователь\Рабочий стол\Новая папка\2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87879" y="260647"/>
            <a:ext cx="7012513" cy="4505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Текст 4"/>
          <p:cNvSpPr>
            <a:spLocks noGrp="1"/>
          </p:cNvSpPr>
          <p:nvPr>
            <p:ph type="body" idx="1"/>
          </p:nvPr>
        </p:nvSpPr>
        <p:spPr>
          <a:xfrm>
            <a:off x="179512" y="3573016"/>
            <a:ext cx="4392488" cy="1509713"/>
          </a:xfrm>
        </p:spPr>
        <p:txBody>
          <a:bodyPr/>
          <a:lstStyle/>
          <a:p>
            <a:pPr algn="ctr" eaLnBrk="1" hangingPunct="1"/>
            <a:r>
              <a:rPr lang="ru-RU" sz="4000" dirty="0" smtClean="0"/>
              <a:t>ЧЕРНОМО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РСКАЯ  АФАЛИ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НА  </a:t>
            </a:r>
          </a:p>
        </p:txBody>
      </p:sp>
      <p:pic>
        <p:nvPicPr>
          <p:cNvPr id="43012" name="Picture 2" descr="F:\Новая папка\04A0617i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441867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F:\Новая папка\05B0027i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573016"/>
            <a:ext cx="413806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99992" y="2204864"/>
            <a:ext cx="46440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4000" dirty="0" smtClean="0">
                <a:latin typeface="+mn-lt"/>
              </a:rPr>
              <a:t>ЧЕРНОМО</a:t>
            </a:r>
            <a:r>
              <a:rPr lang="ru-RU" sz="4000" dirty="0" smtClean="0">
                <a:latin typeface="+mn-lt"/>
                <a:cs typeface="Times New Roman"/>
              </a:rPr>
              <a:t>́</a:t>
            </a:r>
            <a:r>
              <a:rPr lang="ru-RU" sz="4000" dirty="0" smtClean="0">
                <a:latin typeface="+mn-lt"/>
              </a:rPr>
              <a:t>РСКИЙ </a:t>
            </a:r>
          </a:p>
          <a:p>
            <a:pPr algn="ctr" eaLnBrk="1" hangingPunct="1"/>
            <a:r>
              <a:rPr lang="ru-RU" sz="4000" dirty="0" smtClean="0">
                <a:latin typeface="+mn-lt"/>
              </a:rPr>
              <a:t> ЛОСО</a:t>
            </a:r>
            <a:r>
              <a:rPr lang="ru-RU" sz="4000" dirty="0" smtClean="0">
                <a:latin typeface="+mn-lt"/>
                <a:cs typeface="Times New Roman"/>
              </a:rPr>
              <a:t>́</a:t>
            </a:r>
            <a:r>
              <a:rPr lang="ru-RU" sz="4000" dirty="0" smtClean="0">
                <a:latin typeface="+mn-lt"/>
              </a:rPr>
              <a:t>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Текст 2"/>
          <p:cNvSpPr>
            <a:spLocks noGrp="1"/>
          </p:cNvSpPr>
          <p:nvPr>
            <p:ph type="body" idx="1"/>
          </p:nvPr>
        </p:nvSpPr>
        <p:spPr>
          <a:xfrm>
            <a:off x="0" y="3284984"/>
            <a:ext cx="4572000" cy="1509713"/>
          </a:xfrm>
        </p:spPr>
        <p:txBody>
          <a:bodyPr/>
          <a:lstStyle/>
          <a:p>
            <a:pPr algn="ctr" eaLnBrk="1" hangingPunct="1"/>
            <a:r>
              <a:rPr lang="ru-RU" sz="3600" dirty="0" smtClean="0"/>
              <a:t>ОСЁ</a:t>
            </a:r>
            <a:r>
              <a:rPr lang="ru-RU" sz="3600" dirty="0" smtClean="0">
                <a:latin typeface="Times New Roman"/>
                <a:cs typeface="Times New Roman"/>
              </a:rPr>
              <a:t>́</a:t>
            </a:r>
            <a:r>
              <a:rPr lang="ru-RU" sz="3600" dirty="0" smtClean="0"/>
              <a:t>ТР </a:t>
            </a:r>
          </a:p>
          <a:p>
            <a:pPr algn="ctr" eaLnBrk="1" hangingPunct="1"/>
            <a:r>
              <a:rPr lang="ru-RU" sz="3600" dirty="0" smtClean="0"/>
              <a:t> АТЛАНТИ</a:t>
            </a:r>
            <a:r>
              <a:rPr lang="ru-RU" sz="3600" dirty="0" smtClean="0">
                <a:latin typeface="Times New Roman"/>
                <a:cs typeface="Times New Roman"/>
              </a:rPr>
              <a:t>́</a:t>
            </a:r>
            <a:r>
              <a:rPr lang="ru-RU" sz="3600" dirty="0" smtClean="0"/>
              <a:t>ЧЕСКИЙ </a:t>
            </a:r>
          </a:p>
        </p:txBody>
      </p:sp>
      <p:pic>
        <p:nvPicPr>
          <p:cNvPr id="44036" name="Picture 2" descr="F:\Новая папка\b5g0080i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4464496" cy="29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F:\Новая папка\b5g0067i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2420888"/>
            <a:ext cx="4182223" cy="2927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940152" y="5589240"/>
            <a:ext cx="19214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/>
            <a:r>
              <a:rPr lang="ru-RU" sz="4400" dirty="0" smtClean="0">
                <a:latin typeface="+mn-lt"/>
              </a:rPr>
              <a:t>У</a:t>
            </a:r>
            <a:r>
              <a:rPr lang="ru-RU" sz="4400" dirty="0" smtClean="0">
                <a:latin typeface="+mn-lt"/>
                <a:cs typeface="Times New Roman"/>
              </a:rPr>
              <a:t>́</a:t>
            </a:r>
            <a:r>
              <a:rPr lang="ru-RU" sz="4400" dirty="0" smtClean="0">
                <a:latin typeface="+mn-lt"/>
              </a:rPr>
              <a:t>ГОРЬ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927100"/>
          </a:xfrm>
        </p:spPr>
        <p:txBody>
          <a:bodyPr/>
          <a:lstStyle/>
          <a:p>
            <a:r>
              <a:rPr lang="ru-RU" sz="3200" dirty="0"/>
              <a:t>Список используемых источников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229600" cy="4525962"/>
          </a:xfrm>
        </p:spPr>
        <p:txBody>
          <a:bodyPr/>
          <a:lstStyle/>
          <a:p>
            <a:pPr lvl="0"/>
            <a:r>
              <a:rPr lang="ru-RU" sz="2400" dirty="0" smtClean="0"/>
              <a:t>Н.В. </a:t>
            </a:r>
            <a:r>
              <a:rPr lang="ru-RU" sz="2400" dirty="0" err="1" smtClean="0"/>
              <a:t>Болотникова</a:t>
            </a:r>
            <a:r>
              <a:rPr lang="ru-RU" sz="2400" dirty="0" smtClean="0"/>
              <a:t>. География. 6-8 классы.  Уроки с использованием блочно-модульной технологии. Волгоград: Учитель, 2008.</a:t>
            </a:r>
          </a:p>
          <a:p>
            <a:pPr lvl="0"/>
            <a:r>
              <a:rPr lang="ru-RU" sz="2400" dirty="0" smtClean="0"/>
              <a:t>Н.Н. Петрова. География. 6 класс. Начальный курс.                   М.: Дрофа, 2008.</a:t>
            </a:r>
          </a:p>
          <a:p>
            <a:r>
              <a:rPr lang="ru-RU" sz="2200" dirty="0" smtClean="0">
                <a:solidFill>
                  <a:srgbClr val="000066"/>
                </a:solidFill>
              </a:rPr>
              <a:t>Энциклопедия «Кирилл и </a:t>
            </a:r>
            <a:r>
              <a:rPr lang="ru-RU" sz="2200" dirty="0" err="1" smtClean="0">
                <a:solidFill>
                  <a:srgbClr val="000066"/>
                </a:solidFill>
              </a:rPr>
              <a:t>Мефодий</a:t>
            </a:r>
            <a:r>
              <a:rPr lang="ru-RU" sz="2200" dirty="0" smtClean="0">
                <a:solidFill>
                  <a:srgbClr val="000066"/>
                </a:solidFill>
              </a:rPr>
              <a:t>»</a:t>
            </a:r>
            <a:endParaRPr lang="en-US" sz="2200" dirty="0" smtClean="0">
              <a:solidFill>
                <a:srgbClr val="000066"/>
              </a:solidFill>
            </a:endParaRPr>
          </a:p>
          <a:p>
            <a:r>
              <a:rPr lang="en-US" sz="2200" dirty="0" smtClean="0">
                <a:solidFill>
                  <a:srgbClr val="000066"/>
                </a:solidFill>
                <a:hlinkClick r:id="rId2"/>
              </a:rPr>
              <a:t>http://piranhas.ru/photo/15</a:t>
            </a:r>
            <a:endParaRPr lang="en-US" sz="2200" dirty="0" smtClean="0">
              <a:solidFill>
                <a:srgbClr val="000066"/>
              </a:solidFill>
            </a:endParaRPr>
          </a:p>
          <a:p>
            <a:r>
              <a:rPr lang="en-US" sz="2200" dirty="0" smtClean="0">
                <a:solidFill>
                  <a:srgbClr val="000066"/>
                </a:solidFill>
                <a:hlinkClick r:id="rId3"/>
              </a:rPr>
              <a:t>http://bigpicture.ru/?p=60492</a:t>
            </a:r>
            <a:endParaRPr lang="en-US" sz="2200" dirty="0" smtClean="0">
              <a:solidFill>
                <a:srgbClr val="000066"/>
              </a:solidFill>
            </a:endParaRPr>
          </a:p>
          <a:p>
            <a:r>
              <a:rPr lang="en-US" sz="2200" dirty="0" smtClean="0">
                <a:solidFill>
                  <a:srgbClr val="000066"/>
                </a:solidFill>
                <a:hlinkClick r:id="rId4"/>
              </a:rPr>
              <a:t>http://rybaki.in.ua/?p=1527</a:t>
            </a:r>
            <a:endParaRPr lang="en-US" sz="2200" dirty="0" smtClean="0">
              <a:solidFill>
                <a:srgbClr val="000066"/>
              </a:solidFill>
            </a:endParaRPr>
          </a:p>
          <a:p>
            <a:r>
              <a:rPr lang="en-US" sz="2200" dirty="0" smtClean="0">
                <a:solidFill>
                  <a:srgbClr val="000066"/>
                </a:solidFill>
                <a:hlinkClick r:id="rId5"/>
              </a:rPr>
              <a:t>http://www.apus.ru/site.xp/049052048051055.html#/im.xp/050056051057050053055052124053048048124052048048.jpg</a:t>
            </a:r>
            <a:endParaRPr lang="en-US" sz="2200" dirty="0" smtClean="0">
              <a:solidFill>
                <a:srgbClr val="000066"/>
              </a:solidFill>
            </a:endParaRPr>
          </a:p>
          <a:p>
            <a:pPr>
              <a:buNone/>
            </a:pPr>
            <a:endParaRPr lang="ru-RU" sz="22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4714875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								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КРИЛЬ	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</a:t>
            </a:r>
          </a:p>
        </p:txBody>
      </p:sp>
      <p:pic>
        <p:nvPicPr>
          <p:cNvPr id="2050" name="Picture 2" descr="E:\Новая папка\BE50085i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63" y="1143000"/>
            <a:ext cx="564356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642938" y="1714500"/>
            <a:ext cx="8229600" cy="1143000"/>
          </a:xfrm>
        </p:spPr>
        <p:txBody>
          <a:bodyPr/>
          <a:lstStyle/>
          <a:p>
            <a:pPr eaLnBrk="1" hangingPunct="1"/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Отно́сится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гру́ппе</a:t>
            </a:r>
            <a:endParaRPr lang="ru-RU" sz="7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3571875"/>
            <a:ext cx="8229600" cy="4389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ПЛАНКТО́Н</a:t>
            </a:r>
            <a:endParaRPr lang="ru-RU" sz="7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5500688"/>
            <a:ext cx="6400800" cy="1357312"/>
          </a:xfrm>
        </p:spPr>
        <p:txBody>
          <a:bodyPr/>
          <a:lstStyle/>
          <a:p>
            <a:pPr marR="0" eaLnBrk="1" hangingPunct="1"/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морска</a:t>
            </a:r>
            <a:r>
              <a:rPr lang="ru-RU" sz="5400" b="1" dirty="0" err="1" smtClean="0">
                <a:latin typeface="Times New Roman"/>
                <a:cs typeface="Times New Roman"/>
              </a:rPr>
              <a:t>́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звезда</a:t>
            </a:r>
            <a:r>
              <a:rPr lang="ru-RU" sz="5400" b="1" dirty="0" smtClean="0">
                <a:latin typeface="Times New Roman"/>
                <a:cs typeface="Times New Roman"/>
              </a:rPr>
              <a:t>́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							</a:t>
            </a:r>
          </a:p>
        </p:txBody>
      </p:sp>
      <p:pic>
        <p:nvPicPr>
          <p:cNvPr id="3074" name="Picture 2" descr="E:\Новая папка\красная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785813"/>
            <a:ext cx="7643813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00063" y="1785938"/>
            <a:ext cx="8229600" cy="1143000"/>
          </a:xfrm>
        </p:spPr>
        <p:txBody>
          <a:bodyPr/>
          <a:lstStyle/>
          <a:p>
            <a:pPr eaLnBrk="1" hangingPunct="1"/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Отно́сится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гру́ппе</a:t>
            </a:r>
            <a:endParaRPr lang="ru-RU" sz="7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25" y="3786188"/>
            <a:ext cx="8229600" cy="4389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БЕ́НТОС</a:t>
            </a:r>
            <a:endParaRPr lang="ru-RU" sz="7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214438" y="5357813"/>
            <a:ext cx="7854951" cy="1752600"/>
          </a:xfrm>
        </p:spPr>
        <p:txBody>
          <a:bodyPr/>
          <a:lstStyle/>
          <a:p>
            <a:pPr marR="0" eaLnBrk="1" hangingPunct="1"/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меду</a:t>
            </a:r>
            <a:r>
              <a:rPr lang="ru-RU" sz="5400" b="1" dirty="0" err="1" smtClean="0">
                <a:latin typeface="Times New Roman"/>
                <a:cs typeface="Times New Roman"/>
              </a:rPr>
              <a:t>́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pic>
        <p:nvPicPr>
          <p:cNvPr id="5122" name="Picture 2" descr="E:\Новая папка\m_516i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25" y="1214438"/>
            <a:ext cx="571500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625" y="1500188"/>
            <a:ext cx="8229600" cy="1143000"/>
          </a:xfrm>
        </p:spPr>
        <p:txBody>
          <a:bodyPr/>
          <a:lstStyle/>
          <a:p>
            <a:pPr eaLnBrk="1" hangingPunct="1"/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Отно́сится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гру́ппе</a:t>
            </a:r>
            <a:endParaRPr lang="ru-RU" sz="7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3357563"/>
            <a:ext cx="8229600" cy="4389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ПЛАНКТО́Н</a:t>
            </a:r>
            <a:endParaRPr lang="ru-RU" sz="7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71500" y="5786438"/>
            <a:ext cx="7772400" cy="1509712"/>
          </a:xfrm>
        </p:spPr>
        <p:txBody>
          <a:bodyPr/>
          <a:lstStyle/>
          <a:p>
            <a:pPr eaLnBrk="1" hangingPunct="1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ЭЛЕКТРИ</a:t>
            </a:r>
            <a:r>
              <a:rPr lang="ru-RU" sz="4400" dirty="0" smtClean="0">
                <a:latin typeface="Times New Roman"/>
                <a:cs typeface="Times New Roman"/>
              </a:rPr>
              <a:t>́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ЧЕСКИЙ   СКАТ</a:t>
            </a:r>
          </a:p>
        </p:txBody>
      </p:sp>
      <p:pic>
        <p:nvPicPr>
          <p:cNvPr id="12294" name="Picture 6" descr="F:\b5g0098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38" y="1071563"/>
            <a:ext cx="6643687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</TotalTime>
  <Words>256</Words>
  <Application>Microsoft Office PowerPoint</Application>
  <PresentationFormat>Экран (4:3)</PresentationFormat>
  <Paragraphs>44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Слайд 1</vt:lpstr>
      <vt:lpstr>     Отно́сится к гру́ппе </vt:lpstr>
      <vt:lpstr>Слайд 3</vt:lpstr>
      <vt:lpstr>Отно́сится к гру́ппе</vt:lpstr>
      <vt:lpstr>Слайд 5</vt:lpstr>
      <vt:lpstr>Отно́сится к гру́ппе</vt:lpstr>
      <vt:lpstr>Слайд 7</vt:lpstr>
      <vt:lpstr>Отно́сится к гру́ппе</vt:lpstr>
      <vt:lpstr>Слайд 9</vt:lpstr>
      <vt:lpstr>Отно́сится к гру́ппе</vt:lpstr>
      <vt:lpstr>Слайд 11</vt:lpstr>
      <vt:lpstr>Отно́сится к гру́ппе</vt:lpstr>
      <vt:lpstr>Слайд 13</vt:lpstr>
      <vt:lpstr>Си́ний кит – са́мое большо́е живо́тное на Земле́.  Его длина́ 35 м, а вес составля́ет о́коло 130 тонн. Си́ний кит нахо́дится на гра́ни исчезнове́ния. </vt:lpstr>
      <vt:lpstr>Са́мое ю́жное живо́тное – Тюле́нь Уэдделла. Тюле́нь Уэдделла живё́т в мо́ре, отдыха́ет  на берегу́ и на льди́нах, располо́женных  вокру́г Антаркти́ды. Пита́ется ры́бой.  Длина́ свы́ше 3 м, вес до 500 кг. </vt:lpstr>
      <vt:lpstr>Кора́ллы – это существа́ живо́тного происхожде́ния. В борьбе́ за жи́зненное простра́нство кора́ллы  мо́гут переплета́ться, разруша́ть друг дру́га и  в конце́ концо́в, сраста́ться, образу́я ри́фы.</vt:lpstr>
      <vt:lpstr> Са́мый большо́й риф протяну́лся  вдоль восто́чного побере́жья Австра́лии  более чем на 2000 км. Большой Барьерный риф –  это одно́ из велича́йших чуде́с све́та.</vt:lpstr>
      <vt:lpstr>ТРИДА́КНА </vt:lpstr>
      <vt:lpstr>   ПИРА́НЬЯ</vt:lpstr>
      <vt:lpstr>Хозя́йственная де́ятельность челове́ка  в океа́не приво́дит к загрязне́нию его аквато́рий. Одни́м из наибо́лее опа́сных загрязни́телей океани́ческой среды́  явля́ется нефть.</vt:lpstr>
      <vt:lpstr>Загрязне́ние не́фтью ги́бельно не то́лько для во́дных органи́змов, но и для обита́ющих на побере́жье птиц. Нефть скле́ивает пе́рья и шерсть морски́х обита́телей, живо́тные погиба́ют.</vt:lpstr>
      <vt:lpstr>Слайд 22</vt:lpstr>
      <vt:lpstr>Слайд 23</vt:lpstr>
      <vt:lpstr>Список используемых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psiholog</dc:creator>
  <cp:lastModifiedBy>Admin</cp:lastModifiedBy>
  <cp:revision>82</cp:revision>
  <dcterms:created xsi:type="dcterms:W3CDTF">2009-11-14T07:42:05Z</dcterms:created>
  <dcterms:modified xsi:type="dcterms:W3CDTF">2013-01-29T01:04:57Z</dcterms:modified>
</cp:coreProperties>
</file>