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75" r:id="rId4"/>
    <p:sldId id="276" r:id="rId5"/>
    <p:sldId id="261" r:id="rId6"/>
    <p:sldId id="263" r:id="rId7"/>
    <p:sldId id="277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EC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17700-4FA5-4836-8048-B37AFC4BC4C3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4160_screenshot_big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6500826" y="1417638"/>
            <a:ext cx="857256" cy="3225808"/>
          </a:xfrm>
          <a:solidFill>
            <a:srgbClr val="FFFFC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00232" y="714356"/>
            <a:ext cx="4929222" cy="4429155"/>
          </a:xfrm>
          <a:solidFill>
            <a:srgbClr val="FFFFCC"/>
          </a:solidFill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11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Устный</a:t>
            </a:r>
            <a:endParaRPr lang="ru-RU" sz="8000" b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11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счёт</a:t>
            </a:r>
            <a:endParaRPr lang="ru-RU" sz="115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Содержимое 38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077" name="Заголовок 4"/>
          <p:cNvSpPr>
            <a:spLocks noGrp="1"/>
          </p:cNvSpPr>
          <p:nvPr>
            <p:ph type="title"/>
          </p:nvPr>
        </p:nvSpPr>
        <p:spPr>
          <a:xfrm>
            <a:off x="457200" y="870037"/>
            <a:ext cx="8229600" cy="857271"/>
          </a:xfrm>
        </p:spPr>
        <p:txBody>
          <a:bodyPr/>
          <a:lstStyle/>
          <a:p>
            <a:r>
              <a:rPr lang="ru-RU" b="1" i="1" dirty="0" smtClean="0">
                <a:solidFill>
                  <a:srgbClr val="00A400"/>
                </a:solidFill>
              </a:rPr>
              <a:t>Запиши «соседей» числа: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71604" y="2000240"/>
            <a:ext cx="2428892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…,  509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, 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71604" y="3071810"/>
            <a:ext cx="2500330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   …, 119, 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43504" y="2000240"/>
            <a:ext cx="2286018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 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…, 725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, 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43504" y="3071810"/>
            <a:ext cx="2286016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 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…, 380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, …</a:t>
            </a: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786438" y="2714625"/>
            <a:ext cx="928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Содержимое 38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077" name="Заголовок 4"/>
          <p:cNvSpPr>
            <a:spLocks noGrp="1"/>
          </p:cNvSpPr>
          <p:nvPr>
            <p:ph type="title"/>
          </p:nvPr>
        </p:nvSpPr>
        <p:spPr>
          <a:xfrm>
            <a:off x="457200" y="870037"/>
            <a:ext cx="8229600" cy="857271"/>
          </a:xfrm>
        </p:spPr>
        <p:txBody>
          <a:bodyPr/>
          <a:lstStyle/>
          <a:p>
            <a:r>
              <a:rPr lang="ru-RU" b="1" i="1" dirty="0" smtClean="0">
                <a:solidFill>
                  <a:srgbClr val="00A400"/>
                </a:solidFill>
              </a:rPr>
              <a:t>Запиши «соседей» числа: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57290" y="2000240"/>
            <a:ext cx="3071834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</a:rPr>
              <a:t>508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,  509</a:t>
            </a:r>
            <a:r>
              <a:rPr lang="ru-RU" sz="3600" b="1" dirty="0" smtClean="0">
                <a:solidFill>
                  <a:srgbClr val="0000FF"/>
                </a:solidFill>
              </a:rPr>
              <a:t>, 510</a:t>
            </a:r>
            <a:endParaRPr lang="ru-RU" sz="3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3000372"/>
            <a:ext cx="3071834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  118, 119, </a:t>
            </a:r>
            <a:r>
              <a:rPr lang="ru-RU" sz="3600" b="1" dirty="0" smtClean="0">
                <a:solidFill>
                  <a:srgbClr val="0000FF"/>
                </a:solidFill>
              </a:rPr>
              <a:t>120</a:t>
            </a:r>
            <a:endParaRPr lang="ru-RU" sz="3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2000240"/>
            <a:ext cx="2928958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 </a:t>
            </a:r>
            <a:r>
              <a:rPr lang="ru-RU" sz="3600" b="1" dirty="0" smtClean="0">
                <a:solidFill>
                  <a:srgbClr val="0000FF"/>
                </a:solidFill>
              </a:rPr>
              <a:t>724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, 725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, 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726</a:t>
            </a:r>
            <a:endParaRPr lang="ru-RU" sz="3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3504" y="3000373"/>
            <a:ext cx="3000396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 </a:t>
            </a:r>
            <a:r>
              <a:rPr lang="ru-RU" sz="3600" b="1" dirty="0" smtClean="0">
                <a:solidFill>
                  <a:srgbClr val="0000FF"/>
                </a:solidFill>
              </a:rPr>
              <a:t>379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, 380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, 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381</a:t>
            </a: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786438" y="2714625"/>
            <a:ext cx="928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4160_screenshot_big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6500826" y="1417638"/>
            <a:ext cx="857256" cy="3225808"/>
          </a:xfrm>
          <a:solidFill>
            <a:srgbClr val="FFFFC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00232" y="714356"/>
            <a:ext cx="4929222" cy="4429155"/>
          </a:xfrm>
          <a:solidFill>
            <a:srgbClr val="FFFFCC"/>
          </a:solidFill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800000"/>
                </a:solidFill>
              </a:rPr>
              <a:t>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Вставь число в «окошко»:</a:t>
            </a:r>
          </a:p>
          <a:p>
            <a:endParaRPr lang="ru-RU" b="1" dirty="0">
              <a:solidFill>
                <a:srgbClr val="800000"/>
              </a:solidFill>
            </a:endParaRPr>
          </a:p>
          <a:p>
            <a:endParaRPr lang="ru-RU" dirty="0"/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357422" y="2857496"/>
            <a:ext cx="17145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345  +</a:t>
            </a:r>
            <a:r>
              <a:rPr lang="en-US" sz="3200" b="1" dirty="0" smtClean="0">
                <a:latin typeface="Calibri" pitchFamily="34" charset="0"/>
              </a:rPr>
              <a:t> 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4143372" y="2500306"/>
            <a:ext cx="1571636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4000" b="1" dirty="0" smtClean="0">
                <a:latin typeface="Calibri" pitchFamily="34" charset="0"/>
              </a:rPr>
              <a:t>2 =</a:t>
            </a:r>
          </a:p>
          <a:p>
            <a:pPr algn="r"/>
            <a:r>
              <a:rPr lang="ru-RU" sz="4000" b="1" dirty="0" smtClean="0">
                <a:latin typeface="Calibri" pitchFamily="34" charset="0"/>
              </a:rPr>
              <a:t>20 =</a:t>
            </a:r>
          </a:p>
          <a:p>
            <a:pPr algn="r"/>
            <a:r>
              <a:rPr lang="ru-RU" sz="4000" b="1" dirty="0" smtClean="0">
                <a:latin typeface="Calibri" pitchFamily="34" charset="0"/>
              </a:rPr>
              <a:t>200 =</a:t>
            </a:r>
            <a:endParaRPr lang="en-US" sz="3200" b="1" dirty="0">
              <a:latin typeface="Calibri" pitchFamily="34" charset="0"/>
            </a:endParaRPr>
          </a:p>
          <a:p>
            <a:r>
              <a:rPr lang="en-US" sz="2800" b="1" dirty="0">
                <a:latin typeface="Calibri" pitchFamily="34" charset="0"/>
              </a:rPr>
              <a:t> 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2571744"/>
            <a:ext cx="57150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86446" y="3214686"/>
            <a:ext cx="57150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86446" y="3857628"/>
            <a:ext cx="57150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4160_screenshot_big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6500826" y="1417638"/>
            <a:ext cx="857256" cy="3225808"/>
          </a:xfrm>
          <a:solidFill>
            <a:srgbClr val="FFFFC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00232" y="714356"/>
            <a:ext cx="4929222" cy="4429155"/>
          </a:xfrm>
          <a:solidFill>
            <a:srgbClr val="FFFFCC"/>
          </a:solidFill>
        </p:spPr>
        <p:txBody>
          <a:bodyPr/>
          <a:lstStyle/>
          <a:p>
            <a:pPr>
              <a:buNone/>
            </a:pPr>
            <a:endParaRPr lang="ru-RU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Вставь число в «окошко»:</a:t>
            </a:r>
            <a:endParaRPr lang="ru-RU" dirty="0"/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357422" y="2857496"/>
            <a:ext cx="17145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345  +</a:t>
            </a:r>
            <a:r>
              <a:rPr lang="en-US" sz="3200" b="1" dirty="0" smtClean="0">
                <a:latin typeface="Calibri" pitchFamily="34" charset="0"/>
              </a:rPr>
              <a:t> 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4143372" y="2500306"/>
            <a:ext cx="1571636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4000" b="1" dirty="0" smtClean="0">
                <a:latin typeface="Calibri" pitchFamily="34" charset="0"/>
              </a:rPr>
              <a:t>2 =</a:t>
            </a:r>
          </a:p>
          <a:p>
            <a:pPr algn="r"/>
            <a:r>
              <a:rPr lang="ru-RU" sz="4000" b="1" dirty="0" smtClean="0">
                <a:latin typeface="Calibri" pitchFamily="34" charset="0"/>
              </a:rPr>
              <a:t>20 =</a:t>
            </a:r>
          </a:p>
          <a:p>
            <a:pPr algn="r"/>
            <a:r>
              <a:rPr lang="ru-RU" sz="4000" b="1" dirty="0" smtClean="0">
                <a:latin typeface="Calibri" pitchFamily="34" charset="0"/>
              </a:rPr>
              <a:t>200 =</a:t>
            </a:r>
            <a:endParaRPr lang="en-US" sz="3200" b="1" dirty="0">
              <a:latin typeface="Calibri" pitchFamily="34" charset="0"/>
            </a:endParaRPr>
          </a:p>
          <a:p>
            <a:r>
              <a:rPr lang="en-US" sz="2800" b="1" dirty="0">
                <a:latin typeface="Calibri" pitchFamily="34" charset="0"/>
              </a:rPr>
              <a:t> 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2571744"/>
            <a:ext cx="92869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347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86446" y="3214686"/>
            <a:ext cx="92869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365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86446" y="3857628"/>
            <a:ext cx="92869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545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4160_screenshot_big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6500826" y="1417638"/>
            <a:ext cx="857256" cy="3225808"/>
          </a:xfrm>
          <a:solidFill>
            <a:srgbClr val="FFFFC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00232" y="714356"/>
            <a:ext cx="4929222" cy="4429155"/>
          </a:xfrm>
          <a:solidFill>
            <a:srgbClr val="FFFFCC"/>
          </a:solidFill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800000"/>
                </a:solidFill>
              </a:rPr>
              <a:t>  Продолжи ряд на три числа, сохраняя закономерность:</a:t>
            </a:r>
          </a:p>
          <a:p>
            <a:endParaRPr lang="ru-RU" b="1" dirty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sz="4000" dirty="0" smtClean="0"/>
              <a:t>  </a:t>
            </a:r>
            <a:r>
              <a:rPr lang="ru-RU" sz="4000" b="1" dirty="0" smtClean="0"/>
              <a:t>308, 312, 316</a:t>
            </a:r>
            <a:r>
              <a:rPr lang="ru-RU" sz="4000" dirty="0" smtClean="0"/>
              <a:t>, _____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4160_screenshot_big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6500826" y="1417638"/>
            <a:ext cx="857256" cy="3225808"/>
          </a:xfrm>
          <a:solidFill>
            <a:srgbClr val="FFFFC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00232" y="714356"/>
            <a:ext cx="4929222" cy="4429155"/>
          </a:xfrm>
          <a:solidFill>
            <a:srgbClr val="FFFFCC"/>
          </a:solidFill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800000"/>
                </a:solidFill>
              </a:rPr>
              <a:t>  Продолжи ряд на три числа, сохраняя закономерность:</a:t>
            </a:r>
          </a:p>
          <a:p>
            <a:endParaRPr lang="ru-RU" b="1" dirty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sz="4000" dirty="0" smtClean="0"/>
              <a:t>  </a:t>
            </a:r>
            <a:r>
              <a:rPr lang="ru-RU" sz="4000" b="1" dirty="0" smtClean="0"/>
              <a:t>308, 312, 316</a:t>
            </a:r>
            <a:r>
              <a:rPr lang="ru-RU" sz="4000" dirty="0" smtClean="0"/>
              <a:t>, </a:t>
            </a:r>
            <a:r>
              <a:rPr lang="ru-RU" sz="4000" b="1" u="sng" dirty="0" smtClean="0"/>
              <a:t>320, 324,  328</a:t>
            </a:r>
            <a:endParaRPr lang="ru-RU" sz="4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6" descr="266373_screenshot_big_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906" t="3125" r="3906" b="3125"/>
          <a:stretch>
            <a:fillRect/>
          </a:stretch>
        </p:blipFill>
        <p:spPr>
          <a:xfrm>
            <a:off x="0" y="12700"/>
            <a:ext cx="9144000" cy="6845300"/>
          </a:xfrm>
        </p:spPr>
      </p:pic>
      <p:sp>
        <p:nvSpPr>
          <p:cNvPr id="3075" name="TextBox 7"/>
          <p:cNvSpPr txBox="1">
            <a:spLocks noChangeArrowheads="1"/>
          </p:cNvSpPr>
          <p:nvPr/>
        </p:nvSpPr>
        <p:spPr bwMode="auto">
          <a:xfrm>
            <a:off x="1571604" y="1000108"/>
            <a:ext cx="5857875" cy="2862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r>
              <a:rPr lang="ru-RU">
                <a:solidFill>
                  <a:schemeClr val="bg1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3076" name="TextBox 8"/>
          <p:cNvSpPr txBox="1">
            <a:spLocks noChangeArrowheads="1"/>
          </p:cNvSpPr>
          <p:nvPr/>
        </p:nvSpPr>
        <p:spPr bwMode="auto">
          <a:xfrm>
            <a:off x="2286000" y="3786188"/>
            <a:ext cx="4643438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3082" name="TextBox 13"/>
          <p:cNvSpPr txBox="1">
            <a:spLocks noChangeArrowheads="1"/>
          </p:cNvSpPr>
          <p:nvPr/>
        </p:nvSpPr>
        <p:spPr bwMode="auto">
          <a:xfrm>
            <a:off x="1071538" y="785794"/>
            <a:ext cx="72152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A400"/>
                </a:solidFill>
                <a:latin typeface="Calibri" pitchFamily="34" charset="0"/>
              </a:rPr>
              <a:t>Найди и запиши </a:t>
            </a:r>
            <a:r>
              <a:rPr lang="ru-RU" sz="4000" b="1" i="1" dirty="0">
                <a:solidFill>
                  <a:srgbClr val="00A400"/>
                </a:solidFill>
                <a:latin typeface="Calibri" pitchFamily="34" charset="0"/>
              </a:rPr>
              <a:t>лишнее число: </a:t>
            </a:r>
          </a:p>
        </p:txBody>
      </p:sp>
      <p:sp>
        <p:nvSpPr>
          <p:cNvPr id="15" name="Облако 14"/>
          <p:cNvSpPr/>
          <p:nvPr/>
        </p:nvSpPr>
        <p:spPr>
          <a:xfrm>
            <a:off x="1071538" y="1857364"/>
            <a:ext cx="1071570" cy="6429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/>
          </a:p>
        </p:txBody>
      </p:sp>
      <p:sp>
        <p:nvSpPr>
          <p:cNvPr id="16" name="Облако 15"/>
          <p:cNvSpPr/>
          <p:nvPr/>
        </p:nvSpPr>
        <p:spPr>
          <a:xfrm>
            <a:off x="2428860" y="1857364"/>
            <a:ext cx="1143001" cy="6429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блако 16"/>
          <p:cNvSpPr/>
          <p:nvPr/>
        </p:nvSpPr>
        <p:spPr>
          <a:xfrm>
            <a:off x="4000496" y="1857364"/>
            <a:ext cx="1143008" cy="71437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блако 17"/>
          <p:cNvSpPr/>
          <p:nvPr/>
        </p:nvSpPr>
        <p:spPr>
          <a:xfrm>
            <a:off x="5429256" y="1857364"/>
            <a:ext cx="1143008" cy="6429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6858016" y="1857364"/>
            <a:ext cx="1357322" cy="6429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071538" y="1857364"/>
            <a:ext cx="100013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alibri" pitchFamily="34" charset="0"/>
              </a:rPr>
              <a:t>  42</a:t>
            </a:r>
            <a:endParaRPr lang="ru-RU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500313" y="3643313"/>
            <a:ext cx="4071937" cy="1384995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Calibri" pitchFamily="34" charset="0"/>
              </a:rPr>
              <a:t>Оно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</a:rPr>
              <a:t>двузначное</a:t>
            </a:r>
            <a:r>
              <a:rPr lang="ru-RU" sz="2800" b="1" dirty="0">
                <a:solidFill>
                  <a:srgbClr val="7030A0"/>
                </a:solidFill>
                <a:latin typeface="Calibri" pitchFamily="34" charset="0"/>
              </a:rPr>
              <a:t>,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Calibri" pitchFamily="34" charset="0"/>
              </a:rPr>
              <a:t>а остальные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</a:rPr>
              <a:t>трехзначные</a:t>
            </a:r>
            <a:endParaRPr lang="ru-RU" sz="28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28860" y="1857364"/>
            <a:ext cx="1428760" cy="64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 123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71934" y="1857364"/>
            <a:ext cx="10001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 222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500298" y="3714752"/>
            <a:ext cx="4071937" cy="1384300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Calibri" pitchFamily="34" charset="0"/>
              </a:rPr>
              <a:t>У других чисел цифры в записи разные, у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</a:rPr>
              <a:t>222 </a:t>
            </a:r>
            <a:r>
              <a:rPr lang="ru-RU" sz="2800" b="1" dirty="0">
                <a:solidFill>
                  <a:srgbClr val="7030A0"/>
                </a:solidFill>
                <a:latin typeface="Calibri" pitchFamily="34" charset="0"/>
              </a:rPr>
              <a:t>- одинаковые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500694" y="1857364"/>
            <a:ext cx="114300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354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500298" y="3786190"/>
            <a:ext cx="3857625" cy="954088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Calibri" pitchFamily="34" charset="0"/>
              </a:rPr>
              <a:t>Сумма его цифр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</a:rPr>
              <a:t>12, </a:t>
            </a:r>
            <a:r>
              <a:rPr lang="ru-RU" sz="2800" b="1" dirty="0">
                <a:solidFill>
                  <a:srgbClr val="7030A0"/>
                </a:solidFill>
                <a:latin typeface="Calibri" pitchFamily="34" charset="0"/>
              </a:rPr>
              <a:t>а у остальных чисел –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</a:rPr>
              <a:t>6.</a:t>
            </a:r>
            <a:endParaRPr lang="ru-RU" sz="28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072330" y="1857364"/>
            <a:ext cx="10715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Calibri" pitchFamily="34" charset="0"/>
              </a:rPr>
              <a:t>510</a:t>
            </a:r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571736" y="3857628"/>
            <a:ext cx="3429000" cy="954088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Calibri" pitchFamily="34" charset="0"/>
              </a:rPr>
              <a:t>Оно круглое,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Calibri" pitchFamily="34" charset="0"/>
              </a:rPr>
              <a:t>а остальные – нет.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4" grpId="0"/>
      <p:bldP spid="25" grpId="0" animBg="1"/>
      <p:bldP spid="26" grpId="0"/>
      <p:bldP spid="27" grpId="0" animBg="1"/>
      <p:bldP spid="28" grpId="0"/>
      <p:bldP spid="2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187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Запиши «соседей» числа:</vt:lpstr>
      <vt:lpstr>Запиши «соседей» числа:</vt:lpstr>
      <vt:lpstr>Слайд 4</vt:lpstr>
      <vt:lpstr>Слайд 5</vt:lpstr>
      <vt:lpstr>Слайд 6</vt:lpstr>
      <vt:lpstr>Слайд 7</vt:lpstr>
      <vt:lpstr>Слайд 8</vt:lpstr>
    </vt:vector>
  </TitlesOfParts>
  <Company>HOMA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Макаров</cp:lastModifiedBy>
  <cp:revision>22</cp:revision>
  <dcterms:created xsi:type="dcterms:W3CDTF">2012-11-17T13:43:25Z</dcterms:created>
  <dcterms:modified xsi:type="dcterms:W3CDTF">2012-11-23T04:29:15Z</dcterms:modified>
</cp:coreProperties>
</file>