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6" r:id="rId9"/>
    <p:sldId id="265" r:id="rId10"/>
    <p:sldId id="268" r:id="rId11"/>
    <p:sldId id="263" r:id="rId12"/>
    <p:sldId id="275" r:id="rId13"/>
    <p:sldId id="274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49" autoAdjust="0"/>
  </p:normalViewPr>
  <p:slideViewPr>
    <p:cSldViewPr>
      <p:cViewPr varScale="1">
        <p:scale>
          <a:sx n="104" d="100"/>
          <a:sy n="104" d="100"/>
        </p:scale>
        <p:origin x="-1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5483A-9184-4FBF-A2C1-9D108F3A3281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C82E1-B953-4A84-AC1B-B6FB64ECEB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5FE22-EF9D-40DE-AB48-FA787B020CA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5FE22-EF9D-40DE-AB48-FA787B020CA0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5FE22-EF9D-40DE-AB48-FA787B020CA0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5FE22-EF9D-40DE-AB48-FA787B020CA0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5FE22-EF9D-40DE-AB48-FA787B020CA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C82E1-B953-4A84-AC1B-B6FB64ECEB4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Аксонометрические проекции.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cs typeface="Kartika" pitchFamily="18" charset="0"/>
              </a:rPr>
              <a:t>Аксонометрические </a:t>
            </a:r>
            <a:r>
              <a:rPr lang="ru-RU" sz="2400" smtClean="0">
                <a:cs typeface="Kartika" pitchFamily="18" charset="0"/>
              </a:rPr>
              <a:t>проекции окружности</a:t>
            </a:r>
            <a:endParaRPr lang="ru-RU" sz="2400">
              <a:cs typeface="Kartik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esktop\52876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16832"/>
            <a:ext cx="540060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Downloads\5287680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844824"/>
            <a:ext cx="5472608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4572000" y="12684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3" name="Text Box 11"/>
          <p:cNvSpPr txBox="1">
            <a:spLocks noChangeArrowheads="1"/>
          </p:cNvSpPr>
          <p:nvPr/>
        </p:nvSpPr>
        <p:spPr bwMode="auto">
          <a:xfrm>
            <a:off x="4284663" y="8366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z</a:t>
            </a:r>
            <a:endParaRPr lang="ru-RU">
              <a:latin typeface="Calibri" pitchFamily="34" charset="0"/>
            </a:endParaRP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13319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x</a:t>
            </a:r>
            <a:endParaRPr lang="ru-RU">
              <a:latin typeface="Calibri" pitchFamily="34" charset="0"/>
            </a:endParaRPr>
          </a:p>
        </p:txBody>
      </p:sp>
      <p:sp>
        <p:nvSpPr>
          <p:cNvPr id="7175" name="Text Box 13"/>
          <p:cNvSpPr txBox="1">
            <a:spLocks noChangeArrowheads="1"/>
          </p:cNvSpPr>
          <p:nvPr/>
        </p:nvSpPr>
        <p:spPr bwMode="auto">
          <a:xfrm>
            <a:off x="81010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y</a:t>
            </a:r>
            <a:endParaRPr lang="ru-RU">
              <a:latin typeface="Calibri" pitchFamily="34" charset="0"/>
            </a:endParaRP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H="1" flipV="1">
            <a:off x="2627313" y="4221163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V="1">
            <a:off x="3260725" y="4076700"/>
            <a:ext cx="3240088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93642E-7 L 0.21493 0.14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32 0.16898 L 5E-6 2.22222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animBg="1"/>
      <p:bldP spid="23567" grpId="0" animBg="1"/>
      <p:bldP spid="23571" grpId="0" animBg="1"/>
      <p:bldP spid="235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4572000" y="12684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5" name="Line 3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284663" y="8366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z</a:t>
            </a:r>
            <a:endParaRPr lang="ru-RU">
              <a:latin typeface="Calibri" pitchFamily="34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3319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x</a:t>
            </a:r>
            <a:endParaRPr lang="ru-RU">
              <a:latin typeface="Calibri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81010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y</a:t>
            </a:r>
            <a:endParaRPr lang="ru-RU">
              <a:latin typeface="Calibri" pitchFamily="34" charset="0"/>
            </a:endParaRPr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H="1" flipV="1">
            <a:off x="2627313" y="4221163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3260725" y="4076700"/>
            <a:ext cx="3240088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4572000" y="34290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2627313" y="24209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6516688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4572000" y="12938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21285 0.143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8" grpId="0" animBg="1"/>
      <p:bldP spid="24589" grpId="0" animBg="1"/>
      <p:bldP spid="24590" grpId="0" animBg="1"/>
      <p:bldP spid="2459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4572000" y="12684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lg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284663" y="83661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z</a:t>
            </a:r>
            <a:endParaRPr lang="ru-RU">
              <a:latin typeface="Calibri" pitchFamily="34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3319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x</a:t>
            </a:r>
            <a:endParaRPr lang="ru-RU">
              <a:latin typeface="Calibri" pitchFamily="34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8101013" y="50133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y</a:t>
            </a:r>
            <a:endParaRPr lang="ru-RU">
              <a:latin typeface="Calibri" pitchFamily="34" charset="0"/>
            </a:endParaRP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 flipV="1">
            <a:off x="2627313" y="4221163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3260725" y="4076700"/>
            <a:ext cx="3240088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 flipV="1">
            <a:off x="1331913" y="30686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 flipH="1" flipV="1">
            <a:off x="4572000" y="30686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>
            <a:off x="4572000" y="34290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2627313" y="242093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6516688" y="2276475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4572000" y="129381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 flipH="1" flipV="1">
            <a:off x="2627313" y="4221163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 flipV="1">
            <a:off x="3276600" y="4076700"/>
            <a:ext cx="3240088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 flipH="1" flipV="1">
            <a:off x="4572000" y="19891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V="1">
            <a:off x="3276600" y="2981325"/>
            <a:ext cx="3240088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 flipH="1" flipV="1">
            <a:off x="2627313" y="3157538"/>
            <a:ext cx="3600450" cy="1873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 flipV="1">
            <a:off x="1331913" y="1989138"/>
            <a:ext cx="3240087" cy="194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05556E-6 -3.7037E-7 L 0.00104 -0.15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00017 -0.1548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-0.00052 -0.1541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33333E-6 L -1.38889E-6 -0.1530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  <p:bldP spid="25611" grpId="0" animBg="1"/>
      <p:bldP spid="25616" grpId="0" animBg="1"/>
      <p:bldP spid="25617" grpId="0" animBg="1"/>
      <p:bldP spid="25618" grpId="0" animBg="1"/>
      <p:bldP spid="25619" grpId="0" animBg="1"/>
      <p:bldP spid="25620" grpId="0" animBg="1"/>
      <p:bldP spid="256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2625725" y="1989138"/>
            <a:ext cx="3890963" cy="3244850"/>
            <a:chOff x="1654" y="1253"/>
            <a:chExt cx="2451" cy="2044"/>
          </a:xfrm>
        </p:grpSpPr>
        <p:sp>
          <p:nvSpPr>
            <p:cNvPr id="10243" name="Line 22"/>
            <p:cNvSpPr>
              <a:spLocks noChangeShapeType="1"/>
            </p:cNvSpPr>
            <p:nvPr/>
          </p:nvSpPr>
          <p:spPr bwMode="auto">
            <a:xfrm flipV="1">
              <a:off x="1654" y="1253"/>
              <a:ext cx="1224" cy="7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4" name="Line 23"/>
            <p:cNvSpPr>
              <a:spLocks noChangeShapeType="1"/>
            </p:cNvSpPr>
            <p:nvPr/>
          </p:nvSpPr>
          <p:spPr bwMode="auto">
            <a:xfrm>
              <a:off x="2880" y="1253"/>
              <a:ext cx="1225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Line 24"/>
            <p:cNvSpPr>
              <a:spLocks noChangeShapeType="1"/>
            </p:cNvSpPr>
            <p:nvPr/>
          </p:nvSpPr>
          <p:spPr bwMode="auto">
            <a:xfrm>
              <a:off x="1655" y="1979"/>
              <a:ext cx="1225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Line 25"/>
            <p:cNvSpPr>
              <a:spLocks noChangeShapeType="1"/>
            </p:cNvSpPr>
            <p:nvPr/>
          </p:nvSpPr>
          <p:spPr bwMode="auto">
            <a:xfrm flipV="1">
              <a:off x="2880" y="1888"/>
              <a:ext cx="1225" cy="7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Line 26"/>
            <p:cNvSpPr>
              <a:spLocks noChangeShapeType="1"/>
            </p:cNvSpPr>
            <p:nvPr/>
          </p:nvSpPr>
          <p:spPr bwMode="auto">
            <a:xfrm>
              <a:off x="1655" y="1979"/>
              <a:ext cx="0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Line 27"/>
            <p:cNvSpPr>
              <a:spLocks noChangeShapeType="1"/>
            </p:cNvSpPr>
            <p:nvPr/>
          </p:nvSpPr>
          <p:spPr bwMode="auto">
            <a:xfrm>
              <a:off x="2880" y="2610"/>
              <a:ext cx="0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Line 28"/>
            <p:cNvSpPr>
              <a:spLocks noChangeShapeType="1"/>
            </p:cNvSpPr>
            <p:nvPr/>
          </p:nvSpPr>
          <p:spPr bwMode="auto">
            <a:xfrm>
              <a:off x="4105" y="1888"/>
              <a:ext cx="0" cy="6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Line 29"/>
            <p:cNvSpPr>
              <a:spLocks noChangeShapeType="1"/>
            </p:cNvSpPr>
            <p:nvPr/>
          </p:nvSpPr>
          <p:spPr bwMode="auto">
            <a:xfrm flipV="1">
              <a:off x="2877" y="2571"/>
              <a:ext cx="1225" cy="72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Line 30"/>
            <p:cNvSpPr>
              <a:spLocks noChangeShapeType="1"/>
            </p:cNvSpPr>
            <p:nvPr/>
          </p:nvSpPr>
          <p:spPr bwMode="auto">
            <a:xfrm>
              <a:off x="1655" y="2659"/>
              <a:ext cx="1225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Line 31"/>
            <p:cNvSpPr>
              <a:spLocks noChangeShapeType="1"/>
            </p:cNvSpPr>
            <p:nvPr/>
          </p:nvSpPr>
          <p:spPr bwMode="auto">
            <a:xfrm flipV="1">
              <a:off x="1655" y="1933"/>
              <a:ext cx="122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32"/>
            <p:cNvSpPr>
              <a:spLocks noChangeShapeType="1"/>
            </p:cNvSpPr>
            <p:nvPr/>
          </p:nvSpPr>
          <p:spPr bwMode="auto">
            <a:xfrm>
              <a:off x="2880" y="1933"/>
              <a:ext cx="1225" cy="6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Line 33"/>
            <p:cNvSpPr>
              <a:spLocks noChangeShapeType="1"/>
            </p:cNvSpPr>
            <p:nvPr/>
          </p:nvSpPr>
          <p:spPr bwMode="auto">
            <a:xfrm>
              <a:off x="2880" y="1253"/>
              <a:ext cx="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 type="none" w="med" len="lg"/>
              <a:tailEnd type="none" w="med" len="lg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80000" y="1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Line 2"/>
          <p:cNvSpPr>
            <a:spLocks noChangeShapeType="1"/>
          </p:cNvSpPr>
          <p:nvPr/>
        </p:nvSpPr>
        <p:spPr bwMode="auto">
          <a:xfrm flipV="1">
            <a:off x="1042988" y="692150"/>
            <a:ext cx="3524250" cy="20685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1" name="Line 3"/>
          <p:cNvSpPr>
            <a:spLocks noChangeShapeType="1"/>
          </p:cNvSpPr>
          <p:nvPr/>
        </p:nvSpPr>
        <p:spPr bwMode="auto">
          <a:xfrm>
            <a:off x="4572000" y="692150"/>
            <a:ext cx="3527425" cy="1811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046163" y="2763838"/>
            <a:ext cx="3525837" cy="1811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4572000" y="2503488"/>
            <a:ext cx="3527425" cy="2071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046163" y="2763838"/>
            <a:ext cx="0" cy="1939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4572000" y="4564063"/>
            <a:ext cx="0" cy="1939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8099425" y="2503488"/>
            <a:ext cx="0" cy="19415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4564063" y="4452938"/>
            <a:ext cx="3527425" cy="2071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1046163" y="4703763"/>
            <a:ext cx="3525837" cy="1812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V="1">
            <a:off x="1046163" y="2632075"/>
            <a:ext cx="3524250" cy="2068513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4572000" y="2632075"/>
            <a:ext cx="3527425" cy="18129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4572000" y="692150"/>
            <a:ext cx="0" cy="193992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 flipV="1">
            <a:off x="1331913" y="836613"/>
            <a:ext cx="3524250" cy="2068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 flipV="1">
            <a:off x="1042988" y="692150"/>
            <a:ext cx="3524250" cy="2068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4284663" y="852488"/>
            <a:ext cx="3527425" cy="1811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4583113" y="693738"/>
            <a:ext cx="3527425" cy="1811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 flipV="1">
            <a:off x="4284663" y="2349500"/>
            <a:ext cx="3527425" cy="2071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 flipV="1">
            <a:off x="4572000" y="2492375"/>
            <a:ext cx="3527425" cy="2071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1316038" y="2597150"/>
            <a:ext cx="3525837" cy="1811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1042988" y="2773363"/>
            <a:ext cx="3525837" cy="1811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 flipV="1">
            <a:off x="1457325" y="2492375"/>
            <a:ext cx="6354763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570413" y="981075"/>
            <a:ext cx="0" cy="345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2771775" y="1700213"/>
            <a:ext cx="3525838" cy="1811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23" name="Line 27"/>
          <p:cNvSpPr>
            <a:spLocks noChangeShapeType="1"/>
          </p:cNvSpPr>
          <p:nvPr/>
        </p:nvSpPr>
        <p:spPr bwMode="auto">
          <a:xfrm flipV="1">
            <a:off x="2843213" y="1557338"/>
            <a:ext cx="3527425" cy="2071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/>
          <a:lstStyle/>
          <a:p>
            <a:endParaRPr lang="ru-RU"/>
          </a:p>
        </p:txBody>
      </p:sp>
      <p:sp>
        <p:nvSpPr>
          <p:cNvPr id="29724" name="Arc 28"/>
          <p:cNvSpPr>
            <a:spLocks/>
          </p:cNvSpPr>
          <p:nvPr/>
        </p:nvSpPr>
        <p:spPr bwMode="auto">
          <a:xfrm>
            <a:off x="3048000" y="1457325"/>
            <a:ext cx="2994025" cy="1022350"/>
          </a:xfrm>
          <a:custGeom>
            <a:avLst/>
            <a:gdLst>
              <a:gd name="T0" fmla="*/ 0 w 33106"/>
              <a:gd name="T1" fmla="*/ 2147483647 h 21600"/>
              <a:gd name="T2" fmla="*/ 2147483647 w 33106"/>
              <a:gd name="T3" fmla="*/ 2147483647 h 21600"/>
              <a:gd name="T4" fmla="*/ 2147483647 w 33106"/>
              <a:gd name="T5" fmla="*/ 2147483647 h 21600"/>
              <a:gd name="T6" fmla="*/ 0 60000 65536"/>
              <a:gd name="T7" fmla="*/ 0 60000 65536"/>
              <a:gd name="T8" fmla="*/ 0 60000 65536"/>
              <a:gd name="T9" fmla="*/ 0 w 33106"/>
              <a:gd name="T10" fmla="*/ 0 h 21600"/>
              <a:gd name="T11" fmla="*/ 33106 w 3310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106" h="21600" fill="none" extrusionOk="0">
                <a:moveTo>
                  <a:pt x="-1" y="9610"/>
                </a:moveTo>
                <a:cubicBezTo>
                  <a:pt x="4006" y="3606"/>
                  <a:pt x="10748" y="-1"/>
                  <a:pt x="17967" y="0"/>
                </a:cubicBezTo>
                <a:cubicBezTo>
                  <a:pt x="23630" y="0"/>
                  <a:pt x="29066" y="2223"/>
                  <a:pt x="33105" y="6193"/>
                </a:cubicBezTo>
              </a:path>
              <a:path w="33106" h="21600" stroke="0" extrusionOk="0">
                <a:moveTo>
                  <a:pt x="-1" y="9610"/>
                </a:moveTo>
                <a:cubicBezTo>
                  <a:pt x="4006" y="3606"/>
                  <a:pt x="10748" y="-1"/>
                  <a:pt x="17967" y="0"/>
                </a:cubicBezTo>
                <a:cubicBezTo>
                  <a:pt x="23630" y="0"/>
                  <a:pt x="29066" y="2223"/>
                  <a:pt x="33105" y="6193"/>
                </a:cubicBezTo>
                <a:lnTo>
                  <a:pt x="17967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25" name="Arc 29"/>
          <p:cNvSpPr>
            <a:spLocks/>
          </p:cNvSpPr>
          <p:nvPr/>
        </p:nvSpPr>
        <p:spPr bwMode="auto">
          <a:xfrm rot="10800000">
            <a:off x="3084513" y="2781300"/>
            <a:ext cx="2990850" cy="1008063"/>
          </a:xfrm>
          <a:custGeom>
            <a:avLst/>
            <a:gdLst>
              <a:gd name="T0" fmla="*/ 0 w 32544"/>
              <a:gd name="T1" fmla="*/ 2147483647 h 21600"/>
              <a:gd name="T2" fmla="*/ 2147483647 w 32544"/>
              <a:gd name="T3" fmla="*/ 2147483647 h 21600"/>
              <a:gd name="T4" fmla="*/ 2147483647 w 32544"/>
              <a:gd name="T5" fmla="*/ 2147483647 h 21600"/>
              <a:gd name="T6" fmla="*/ 0 60000 65536"/>
              <a:gd name="T7" fmla="*/ 0 60000 65536"/>
              <a:gd name="T8" fmla="*/ 0 60000 65536"/>
              <a:gd name="T9" fmla="*/ 0 w 32544"/>
              <a:gd name="T10" fmla="*/ 0 h 21600"/>
              <a:gd name="T11" fmla="*/ 32544 w 3254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544" h="21600" fill="none" extrusionOk="0">
                <a:moveTo>
                  <a:pt x="0" y="8808"/>
                </a:moveTo>
                <a:cubicBezTo>
                  <a:pt x="4070" y="3270"/>
                  <a:pt x="10532" y="-1"/>
                  <a:pt x="17405" y="0"/>
                </a:cubicBezTo>
                <a:cubicBezTo>
                  <a:pt x="23068" y="0"/>
                  <a:pt x="28504" y="2223"/>
                  <a:pt x="32543" y="6193"/>
                </a:cubicBezTo>
              </a:path>
              <a:path w="32544" h="21600" stroke="0" extrusionOk="0">
                <a:moveTo>
                  <a:pt x="0" y="8808"/>
                </a:moveTo>
                <a:cubicBezTo>
                  <a:pt x="4070" y="3270"/>
                  <a:pt x="10532" y="-1"/>
                  <a:pt x="17405" y="0"/>
                </a:cubicBezTo>
                <a:cubicBezTo>
                  <a:pt x="23068" y="0"/>
                  <a:pt x="28504" y="2223"/>
                  <a:pt x="32543" y="6193"/>
                </a:cubicBezTo>
                <a:lnTo>
                  <a:pt x="17405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26" name="Arc 30"/>
          <p:cNvSpPr>
            <a:spLocks/>
          </p:cNvSpPr>
          <p:nvPr/>
        </p:nvSpPr>
        <p:spPr bwMode="auto">
          <a:xfrm rot="10800000">
            <a:off x="2620963" y="1898650"/>
            <a:ext cx="942975" cy="1592263"/>
          </a:xfrm>
          <a:custGeom>
            <a:avLst/>
            <a:gdLst>
              <a:gd name="T0" fmla="*/ 2147483647 w 21600"/>
              <a:gd name="T1" fmla="*/ 0 h 37147"/>
              <a:gd name="T2" fmla="*/ 2147483647 w 21600"/>
              <a:gd name="T3" fmla="*/ 2147483647 h 37147"/>
              <a:gd name="T4" fmla="*/ 0 w 21600"/>
              <a:gd name="T5" fmla="*/ 2147483647 h 37147"/>
              <a:gd name="T6" fmla="*/ 0 60000 65536"/>
              <a:gd name="T7" fmla="*/ 0 60000 65536"/>
              <a:gd name="T8" fmla="*/ 0 60000 65536"/>
              <a:gd name="T9" fmla="*/ 0 w 21600"/>
              <a:gd name="T10" fmla="*/ 0 h 37147"/>
              <a:gd name="T11" fmla="*/ 21600 w 21600"/>
              <a:gd name="T12" fmla="*/ 37147 h 3714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147" fill="none" extrusionOk="0">
                <a:moveTo>
                  <a:pt x="10803" y="0"/>
                </a:moveTo>
                <a:cubicBezTo>
                  <a:pt x="17484" y="3859"/>
                  <a:pt x="21600" y="10988"/>
                  <a:pt x="21600" y="18704"/>
                </a:cubicBezTo>
                <a:cubicBezTo>
                  <a:pt x="21600" y="26237"/>
                  <a:pt x="17675" y="33226"/>
                  <a:pt x="11243" y="37147"/>
                </a:cubicBezTo>
              </a:path>
              <a:path w="21600" h="37147" stroke="0" extrusionOk="0">
                <a:moveTo>
                  <a:pt x="10803" y="0"/>
                </a:moveTo>
                <a:cubicBezTo>
                  <a:pt x="17484" y="3859"/>
                  <a:pt x="21600" y="10988"/>
                  <a:pt x="21600" y="18704"/>
                </a:cubicBezTo>
                <a:cubicBezTo>
                  <a:pt x="21600" y="26237"/>
                  <a:pt x="17675" y="33226"/>
                  <a:pt x="11243" y="37147"/>
                </a:cubicBezTo>
                <a:lnTo>
                  <a:pt x="0" y="18704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9727" name="Arc 31"/>
          <p:cNvSpPr>
            <a:spLocks/>
          </p:cNvSpPr>
          <p:nvPr/>
        </p:nvSpPr>
        <p:spPr bwMode="auto">
          <a:xfrm rot="10800000">
            <a:off x="5641975" y="1736725"/>
            <a:ext cx="962025" cy="1647825"/>
          </a:xfrm>
          <a:custGeom>
            <a:avLst/>
            <a:gdLst>
              <a:gd name="T0" fmla="*/ 2147483647 w 21600"/>
              <a:gd name="T1" fmla="*/ 2147483647 h 39406"/>
              <a:gd name="T2" fmla="*/ 2147483647 w 21600"/>
              <a:gd name="T3" fmla="*/ 0 h 39406"/>
              <a:gd name="T4" fmla="*/ 2147483647 w 21600"/>
              <a:gd name="T5" fmla="*/ 2147483647 h 39406"/>
              <a:gd name="T6" fmla="*/ 0 60000 65536"/>
              <a:gd name="T7" fmla="*/ 0 60000 65536"/>
              <a:gd name="T8" fmla="*/ 0 60000 65536"/>
              <a:gd name="T9" fmla="*/ 0 w 21600"/>
              <a:gd name="T10" fmla="*/ 0 h 39406"/>
              <a:gd name="T11" fmla="*/ 21600 w 21600"/>
              <a:gd name="T12" fmla="*/ 39406 h 3940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9406" fill="none" extrusionOk="0">
                <a:moveTo>
                  <a:pt x="13129" y="39405"/>
                </a:moveTo>
                <a:cubicBezTo>
                  <a:pt x="5166" y="36011"/>
                  <a:pt x="0" y="28191"/>
                  <a:pt x="0" y="19536"/>
                </a:cubicBezTo>
                <a:cubicBezTo>
                  <a:pt x="-1" y="11175"/>
                  <a:pt x="4824" y="3566"/>
                  <a:pt x="12385" y="-1"/>
                </a:cubicBezTo>
              </a:path>
              <a:path w="21600" h="39406" stroke="0" extrusionOk="0">
                <a:moveTo>
                  <a:pt x="13129" y="39405"/>
                </a:moveTo>
                <a:cubicBezTo>
                  <a:pt x="5166" y="36011"/>
                  <a:pt x="0" y="28191"/>
                  <a:pt x="0" y="19536"/>
                </a:cubicBezTo>
                <a:cubicBezTo>
                  <a:pt x="-1" y="11175"/>
                  <a:pt x="4824" y="3566"/>
                  <a:pt x="12385" y="-1"/>
                </a:cubicBezTo>
                <a:lnTo>
                  <a:pt x="21600" y="1953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 type="none" w="med" len="lg"/>
            <a:tailEnd type="none" w="med" len="lg"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8" grpId="0" animBg="1"/>
      <p:bldP spid="29719" grpId="0" animBg="1"/>
      <p:bldP spid="29720" grpId="0" animBg="1"/>
      <p:bldP spid="29723" grpId="0" animBg="1"/>
      <p:bldP spid="29724" grpId="0" animBg="1"/>
      <p:bldP spid="29725" grpId="0" animBg="1"/>
      <p:bldP spid="29726" grpId="0" animBg="1"/>
      <p:bldP spid="297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Чер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6840760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cherch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3" y="476672"/>
            <a:ext cx="7344817" cy="5544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496944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cs typeface="Aparajita" pitchFamily="34" charset="0"/>
              </a:rPr>
              <a:t>Чертеж  механизма  или  детали   не  дает   полное  представление  о   его  форме. Поэтому  чертежи  сложных  изделий  сопровождают  наглядными  изображениями (аксонометрическими  проекциями). 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cs typeface="Aparajita" pitchFamily="34" charset="0"/>
              </a:rPr>
              <a:t>	Аксонометрия - слово греческое, в переводе означает измерение по осям и называется </a:t>
            </a:r>
            <a:r>
              <a:rPr lang="ru-RU" dirty="0" err="1" smtClean="0">
                <a:cs typeface="Aparajita" pitchFamily="34" charset="0"/>
              </a:rPr>
              <a:t>изображение,полученное</a:t>
            </a:r>
            <a:r>
              <a:rPr lang="ru-RU" dirty="0" smtClean="0">
                <a:cs typeface="Aparajita" pitchFamily="34" charset="0"/>
              </a:rPr>
              <a:t> на аксонометрической плоскости в результате параллельного проецирования предмета вместе с системой координат.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cs typeface="Aparajita" pitchFamily="34" charset="0"/>
              </a:rPr>
              <a:t>		При  построении  аксонометрических</a:t>
            </a:r>
            <a:r>
              <a:rPr lang="ru-RU" altLang="ru-RU" dirty="0" smtClean="0">
                <a:cs typeface="Aparajita" pitchFamily="34" charset="0"/>
              </a:rPr>
              <a:t>  </a:t>
            </a:r>
            <a:r>
              <a:rPr lang="ru-RU" dirty="0" smtClean="0">
                <a:cs typeface="Aparajita" pitchFamily="34" charset="0"/>
              </a:rPr>
              <a:t>проекций размеры откладывают вдоль осей </a:t>
            </a:r>
            <a:r>
              <a:rPr lang="en-US" altLang="ru-RU" dirty="0" smtClean="0">
                <a:latin typeface="Aparajita" pitchFamily="34" charset="0"/>
                <a:cs typeface="Aparajita" pitchFamily="34" charset="0"/>
              </a:rPr>
              <a:t>X</a:t>
            </a:r>
            <a:r>
              <a:rPr lang="ru-RU" dirty="0" smtClean="0">
                <a:cs typeface="Aparajita" pitchFamily="34" charset="0"/>
              </a:rPr>
              <a:t>,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Y,Z</a:t>
            </a:r>
            <a:r>
              <a:rPr lang="ru-RU" dirty="0" smtClean="0">
                <a:latin typeface="Aparajita" pitchFamily="34" charset="0"/>
                <a:cs typeface="Aparajita" pitchFamily="34" charset="0"/>
              </a:rPr>
              <a:t>, а также учитывается коэффициент искажения.</a:t>
            </a:r>
            <a:endParaRPr lang="ru-RU" dirty="0" smtClean="0">
              <a:cs typeface="Aparajita" pitchFamily="34" charset="0"/>
            </a:endParaRPr>
          </a:p>
          <a:p>
            <a:pPr>
              <a:lnSpc>
                <a:spcPct val="80000"/>
              </a:lnSpc>
            </a:pPr>
            <a:endParaRPr lang="ru-RU" dirty="0" smtClean="0">
              <a:cs typeface="Aparajita" pitchFamily="34" charset="0"/>
            </a:endParaRPr>
          </a:p>
        </p:txBody>
      </p:sp>
      <p:pic>
        <p:nvPicPr>
          <p:cNvPr id="3" name="Picture 31" descr="Боголюбов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2636838"/>
            <a:ext cx="309721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Desktop\0003-002-Nemnogo-teori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708920"/>
            <a:ext cx="252028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cs typeface="Aparajita" pitchFamily="34" charset="0"/>
              </a:rPr>
              <a:t>           Аксонометрические проекции</a:t>
            </a:r>
            <a:br>
              <a:rPr lang="ru-RU" sz="2400" dirty="0" smtClean="0">
                <a:cs typeface="Aparajita" pitchFamily="34" charset="0"/>
              </a:rPr>
            </a:br>
            <a:r>
              <a:rPr lang="ru-RU" sz="2400" dirty="0" smtClean="0">
                <a:cs typeface="Aparajita" pitchFamily="34" charset="0"/>
              </a:rPr>
              <a:t>                                бывают</a:t>
            </a:r>
            <a:br>
              <a:rPr lang="ru-RU" sz="2400" dirty="0" smtClean="0">
                <a:cs typeface="Aparajita" pitchFamily="34" charset="0"/>
              </a:rPr>
            </a:br>
            <a:endParaRPr lang="ru-RU" sz="2400" dirty="0">
              <a:cs typeface="Aparajita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25144"/>
            <a:ext cx="4040188" cy="1872208"/>
          </a:xfrm>
        </p:spPr>
        <p:txBody>
          <a:bodyPr>
            <a:normAutofit/>
          </a:bodyPr>
          <a:lstStyle/>
          <a:p>
            <a:r>
              <a:rPr lang="ru-RU" sz="1400" b="1" i="1" dirty="0" smtClean="0"/>
              <a:t>Фронтальная </a:t>
            </a:r>
            <a:r>
              <a:rPr lang="ru-RU" sz="1400" b="1" i="1" dirty="0" err="1" smtClean="0"/>
              <a:t>диметрия-аксонометрическая</a:t>
            </a:r>
            <a:r>
              <a:rPr lang="ru-RU" sz="1400" b="1" i="1" dirty="0" smtClean="0"/>
              <a:t>  </a:t>
            </a:r>
            <a:r>
              <a:rPr lang="ru-RU" sz="1400" b="1" i="1" dirty="0" err="1" smtClean="0"/>
              <a:t>проекция,при</a:t>
            </a:r>
            <a:r>
              <a:rPr lang="ru-RU" sz="1400" b="1" i="1" dirty="0" smtClean="0"/>
              <a:t> которой  две оси (</a:t>
            </a:r>
            <a:r>
              <a:rPr lang="ru-RU" sz="1400" b="1" i="1" dirty="0" err="1" smtClean="0"/>
              <a:t>х</a:t>
            </a:r>
            <a:r>
              <a:rPr lang="ru-RU" sz="1400" b="1" i="1" dirty="0" smtClean="0"/>
              <a:t> и </a:t>
            </a:r>
            <a:r>
              <a:rPr lang="en-US" sz="1400" b="1" i="1" dirty="0" smtClean="0"/>
              <a:t>z</a:t>
            </a:r>
            <a:r>
              <a:rPr lang="ru-RU" sz="1400" b="1" i="1" dirty="0" smtClean="0"/>
              <a:t>) параллельны  плоскости проекций, а третья-(у) – перпендикулярна </a:t>
            </a:r>
            <a:r>
              <a:rPr lang="ru-RU" sz="1400" b="1" i="1" dirty="0" err="1" smtClean="0"/>
              <a:t>ей.По</a:t>
            </a:r>
            <a:r>
              <a:rPr lang="ru-RU" sz="1400" b="1" i="1" dirty="0" smtClean="0"/>
              <a:t> осям </a:t>
            </a:r>
            <a:r>
              <a:rPr lang="ru-RU" sz="1400" b="1" i="1" dirty="0" err="1" smtClean="0"/>
              <a:t>х</a:t>
            </a:r>
            <a:r>
              <a:rPr lang="ru-RU" sz="1400" b="1" i="1" dirty="0" smtClean="0"/>
              <a:t> и </a:t>
            </a:r>
            <a:r>
              <a:rPr lang="en-US" sz="1400" b="1" i="1" dirty="0" smtClean="0"/>
              <a:t>z</a:t>
            </a:r>
            <a:r>
              <a:rPr lang="ru-RU" sz="1400" b="1" i="1" dirty="0" smtClean="0"/>
              <a:t> откладывают натуральные размеры( К=1), а по оси у сокращают их в два раза(К=0,5)</a:t>
            </a:r>
            <a:endParaRPr lang="ru-RU" sz="1400" b="1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4725144"/>
            <a:ext cx="4041775" cy="187220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</a:t>
            </a:r>
            <a:r>
              <a:rPr lang="ru-RU" sz="1400" b="1" i="1" dirty="0" smtClean="0"/>
              <a:t>Изометрия – это  аксонометрическая проекция, у которой  коэффициент искажения равен по всем трём осям (К=0,82). А углы между осями составляют  120*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 descr="D:\Desktop\Черчн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68760"/>
            <a:ext cx="4330824" cy="3447924"/>
          </a:xfrm>
          <a:prstGeom prst="rect">
            <a:avLst/>
          </a:prstGeom>
          <a:noFill/>
        </p:spPr>
      </p:pic>
      <p:pic>
        <p:nvPicPr>
          <p:cNvPr id="3076" name="Picture 4" descr="D:\Desktop\Черчн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7" y="692697"/>
            <a:ext cx="1758755" cy="4032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</a:t>
            </a:r>
            <a:endParaRPr lang="ru-RU" sz="20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4752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Окружности в АП изображаются в виде эллипсов. </a:t>
            </a:r>
          </a:p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	</a:t>
            </a:r>
            <a:r>
              <a:rPr lang="ru-RU" sz="1400" i="1" dirty="0" smtClean="0"/>
              <a:t>Эллипс</a:t>
            </a:r>
            <a:r>
              <a:rPr lang="ru-RU" sz="1400" dirty="0" smtClean="0"/>
              <a:t> – геометрическое место точек плоскости, сумма расстояний от которых до двух заданных точек</a:t>
            </a:r>
            <a:r>
              <a:rPr lang="en-US" sz="1400" dirty="0" smtClean="0"/>
              <a:t> F</a:t>
            </a:r>
            <a:r>
              <a:rPr lang="ru-RU" sz="1400" dirty="0" smtClean="0"/>
              <a:t> и </a:t>
            </a:r>
            <a:r>
              <a:rPr lang="en-US" sz="1400" dirty="0" smtClean="0"/>
              <a:t>F</a:t>
            </a:r>
            <a:r>
              <a:rPr lang="ru-RU" sz="1400" baseline="-25000" dirty="0" smtClean="0"/>
              <a:t>1</a:t>
            </a:r>
            <a:r>
              <a:rPr lang="ru-RU" sz="1400" dirty="0" smtClean="0"/>
              <a:t> той же плоскости есть величина постоянная и равная 2</a:t>
            </a:r>
            <a:r>
              <a:rPr lang="en-US" sz="1400" dirty="0" smtClean="0"/>
              <a:t>a</a:t>
            </a:r>
            <a:r>
              <a:rPr lang="ru-RU" sz="1400" dirty="0" smtClean="0"/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	Точки</a:t>
            </a:r>
            <a:r>
              <a:rPr lang="en-US" sz="1400" dirty="0" smtClean="0"/>
              <a:t> F</a:t>
            </a:r>
            <a:r>
              <a:rPr lang="ru-RU" sz="1400" dirty="0" smtClean="0"/>
              <a:t> и </a:t>
            </a:r>
            <a:r>
              <a:rPr lang="en-US" sz="1400" dirty="0" smtClean="0"/>
              <a:t>F</a:t>
            </a:r>
            <a:r>
              <a:rPr lang="ru-RU" sz="1400" baseline="-25000" dirty="0" smtClean="0"/>
              <a:t>1</a:t>
            </a:r>
            <a:r>
              <a:rPr lang="ru-RU" sz="1400" dirty="0" smtClean="0"/>
              <a:t> называются </a:t>
            </a:r>
            <a:r>
              <a:rPr lang="ru-RU" sz="1400" i="1" dirty="0" smtClean="0"/>
              <a:t>фокусами</a:t>
            </a:r>
            <a:r>
              <a:rPr lang="ru-RU" sz="1400" dirty="0" smtClean="0"/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	Эллипс имеет две </a:t>
            </a:r>
            <a:r>
              <a:rPr lang="ru-RU" sz="1400" i="1" dirty="0" smtClean="0"/>
              <a:t>оси</a:t>
            </a:r>
            <a:r>
              <a:rPr lang="ru-RU" sz="1400" dirty="0" smtClean="0"/>
              <a:t> – </a:t>
            </a:r>
            <a:r>
              <a:rPr lang="ru-RU" sz="1400" i="1" dirty="0" smtClean="0"/>
              <a:t>большую</a:t>
            </a:r>
            <a:r>
              <a:rPr lang="ru-RU" sz="1400" dirty="0" smtClean="0"/>
              <a:t> и </a:t>
            </a:r>
            <a:r>
              <a:rPr lang="ru-RU" sz="1400" i="1" dirty="0" smtClean="0"/>
              <a:t>малую</a:t>
            </a:r>
            <a:r>
              <a:rPr lang="ru-RU" sz="1400" dirty="0" smtClean="0"/>
              <a:t>. Точка пересечения осей – </a:t>
            </a:r>
            <a:r>
              <a:rPr lang="ru-RU" sz="1400" i="1" dirty="0" smtClean="0"/>
              <a:t>центр</a:t>
            </a:r>
            <a:r>
              <a:rPr lang="ru-RU" sz="1400" dirty="0" smtClean="0"/>
              <a:t> эллипса, точка О. Расстояние между фокусами, равное 2с, называется </a:t>
            </a:r>
            <a:r>
              <a:rPr lang="ru-RU" sz="1400" i="1" dirty="0" smtClean="0"/>
              <a:t>фокусным расстоянием</a:t>
            </a:r>
            <a:r>
              <a:rPr lang="ru-RU" sz="1400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Для упрощения построений искаженных окружностей на изометрической проекции (</a:t>
            </a:r>
            <a:r>
              <a:rPr lang="ru-RU" sz="1400" i="1" dirty="0" smtClean="0"/>
              <a:t>и только на ней!</a:t>
            </a:r>
            <a:r>
              <a:rPr lang="ru-RU" sz="1400" dirty="0" smtClean="0"/>
              <a:t>) допускается вместо эллипсов использовать </a:t>
            </a:r>
            <a:r>
              <a:rPr lang="ru-RU" sz="1400" b="1" i="1" dirty="0" smtClean="0"/>
              <a:t>овалы</a:t>
            </a:r>
            <a:r>
              <a:rPr lang="ru-RU" sz="1400" dirty="0" smtClean="0"/>
              <a:t>.</a:t>
            </a:r>
          </a:p>
          <a:p>
            <a:pPr>
              <a:lnSpc>
                <a:spcPct val="90000"/>
              </a:lnSpc>
              <a:buNone/>
            </a:pPr>
            <a:r>
              <a:rPr lang="ru-RU" sz="1400" dirty="0" smtClean="0"/>
              <a:t>	Овал – выпуклая замкнутая плоская кривая, образованная сопряженными дугами окружностей разных радиусов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139136" cy="43204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                Особенности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 аксонометрических  проекциях  </a:t>
            </a:r>
            <a:endParaRPr lang="ru-RU" sz="2800" dirty="0"/>
          </a:p>
        </p:txBody>
      </p:sp>
      <p:pic>
        <p:nvPicPr>
          <p:cNvPr id="4099" name="Picture 3" descr="D:\Desktop\image0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590925"/>
            <a:ext cx="3171825" cy="326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aks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556792"/>
            <a:ext cx="619268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40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Этапы построения овала</a:t>
            </a:r>
            <a:endParaRPr lang="ru-RU" dirty="0"/>
          </a:p>
        </p:txBody>
      </p:sp>
      <p:pic>
        <p:nvPicPr>
          <p:cNvPr id="1026" name="Picture 2" descr="D:\Desktop\001 (2)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4711973" cy="3949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esktop\52876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412776"/>
            <a:ext cx="4278456" cy="2773041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4355976" y="1268760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180</TotalTime>
  <Words>142</Words>
  <Application>Microsoft Office PowerPoint</Application>
  <PresentationFormat>Экран (4:3)</PresentationFormat>
  <Paragraphs>43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Аксонометрические проекции.</vt:lpstr>
      <vt:lpstr>Слайд 2</vt:lpstr>
      <vt:lpstr>Слайд 3</vt:lpstr>
      <vt:lpstr>           Аксонометрические проекции                                 бывают </vt:lpstr>
      <vt:lpstr>                       </vt:lpstr>
      <vt:lpstr>                Особенности  в аксонометрических  проекциях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Аксонометрические проекции.</dc:title>
  <dc:creator>Йа</dc:creator>
  <cp:lastModifiedBy>Йа</cp:lastModifiedBy>
  <cp:revision>42</cp:revision>
  <dcterms:created xsi:type="dcterms:W3CDTF">2012-03-18T16:16:18Z</dcterms:created>
  <dcterms:modified xsi:type="dcterms:W3CDTF">2012-03-20T01:12:49Z</dcterms:modified>
</cp:coreProperties>
</file>