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9" r:id="rId3"/>
    <p:sldId id="262" r:id="rId4"/>
    <p:sldId id="263" r:id="rId5"/>
    <p:sldId id="261" r:id="rId6"/>
    <p:sldId id="265" r:id="rId7"/>
    <p:sldId id="266" r:id="rId8"/>
    <p:sldId id="267" r:id="rId9"/>
    <p:sldId id="268" r:id="rId10"/>
    <p:sldId id="269" r:id="rId11"/>
    <p:sldId id="270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388" autoAdjust="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6B154-5193-48A4-AE4A-1495633F0371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1FE5F-3071-4DBE-B3A6-6028AB6665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0042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6B154-5193-48A4-AE4A-1495633F0371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1FE5F-3071-4DBE-B3A6-6028AB6665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6910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6B154-5193-48A4-AE4A-1495633F0371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1FE5F-3071-4DBE-B3A6-6028AB6665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9488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6B154-5193-48A4-AE4A-1495633F0371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1FE5F-3071-4DBE-B3A6-6028AB6665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173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6B154-5193-48A4-AE4A-1495633F0371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1FE5F-3071-4DBE-B3A6-6028AB6665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147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6B154-5193-48A4-AE4A-1495633F0371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1FE5F-3071-4DBE-B3A6-6028AB6665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1465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6B154-5193-48A4-AE4A-1495633F0371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1FE5F-3071-4DBE-B3A6-6028AB6665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3926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6B154-5193-48A4-AE4A-1495633F0371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1FE5F-3071-4DBE-B3A6-6028AB6665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0836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6B154-5193-48A4-AE4A-1495633F0371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1FE5F-3071-4DBE-B3A6-6028AB6665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830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6B154-5193-48A4-AE4A-1495633F0371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1FE5F-3071-4DBE-B3A6-6028AB6665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9068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6B154-5193-48A4-AE4A-1495633F0371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1FE5F-3071-4DBE-B3A6-6028AB6665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47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76B154-5193-48A4-AE4A-1495633F0371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1FE5F-3071-4DBE-B3A6-6028AB6665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8275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commons.wikimedia.org/wiki/File:%D0%92%D0%B0%D1%80%D1%8F%D0%B3%D0%B8.jpg?uselang=ru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commons.wikimedia.org/wiki/File:Nicholas_Roerich,_Guests_from_Overseas.jpg?uselang=ru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ru.wikipedia.org/wiki/%D0%92%D0%B0%D1%81%D0%BD%D0%B5%D1%86%D0%BE%D0%B2,_%D0%92%D0%B8%D0%BA%D1%82%D0%BE%D1%80_%D0%9C%D0%B8%D1%85%D0%B0%D0%B9%D0%BB%D0%BE%D0%B2%D0%B8%D1%87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hyperlink" Target="http://upload.wikimedia.org/wikipedia/ru/0/00/Rurik1000let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6631"/>
            <a:ext cx="8712968" cy="6740307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r>
              <a:rPr lang="ru-RU" b="1" i="1" dirty="0" smtClean="0"/>
              <a:t>Тест «Жизнь древних славян»</a:t>
            </a:r>
            <a:endParaRPr lang="ru-RU" i="1" dirty="0" smtClean="0"/>
          </a:p>
          <a:p>
            <a:endParaRPr lang="ru-RU" b="1" dirty="0" smtClean="0"/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Русские, украинцы, белорусы произошли: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 восточных славян;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 западных славян;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 южных славян.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Древние славяне жили: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 в одиночку;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 семьями;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племенами.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Богом грома и молнии у древних славян был: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 Зевс;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Перун;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 Марс.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Праздник Ивана Купалы проводили в честь: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солнца;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 земли;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 воды.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Свои дома славяне строили: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 из камня;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 кирпича;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столбов деревьев.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Славяне верили, что в лесу живёт: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а) водяной;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б) леший;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в) домовой.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8241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8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38" end="3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>
                <a:solidFill>
                  <a:srgbClr val="FF0000"/>
                </a:solidFill>
              </a:rPr>
              <a:t>Князь Святослав Игоревич</a:t>
            </a:r>
            <a:br>
              <a:rPr lang="ru-RU" sz="4000" b="1">
                <a:solidFill>
                  <a:srgbClr val="FF0000"/>
                </a:solidFill>
              </a:rPr>
            </a:br>
            <a:r>
              <a:rPr lang="ru-RU" sz="4000">
                <a:solidFill>
                  <a:srgbClr val="FF0000"/>
                </a:solidFill>
              </a:rPr>
              <a:t>(957 – 972)</a:t>
            </a:r>
          </a:p>
        </p:txBody>
      </p:sp>
      <p:pic>
        <p:nvPicPr>
          <p:cNvPr id="34822" name="Picture 6" descr="sv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24075" y="1700213"/>
            <a:ext cx="4537075" cy="43846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4277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>
                <a:solidFill>
                  <a:srgbClr val="FF0000"/>
                </a:solidFill>
              </a:rPr>
              <a:t>Владимир Красно Солнышко</a:t>
            </a:r>
            <a:r>
              <a:rPr lang="ru-RU" sz="4000">
                <a:solidFill>
                  <a:srgbClr val="FF0000"/>
                </a:solidFill>
              </a:rPr>
              <a:t/>
            </a:r>
            <a:br>
              <a:rPr lang="ru-RU" sz="4000">
                <a:solidFill>
                  <a:srgbClr val="FF0000"/>
                </a:solidFill>
              </a:rPr>
            </a:br>
            <a:r>
              <a:rPr lang="ru-RU" sz="4000">
                <a:solidFill>
                  <a:srgbClr val="FF0000"/>
                </a:solidFill>
              </a:rPr>
              <a:t>(980-1015)</a:t>
            </a:r>
          </a:p>
        </p:txBody>
      </p:sp>
      <p:pic>
        <p:nvPicPr>
          <p:cNvPr id="36868" name="Picture 4" descr="vladimir1_1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35200" y="1628775"/>
            <a:ext cx="4533900" cy="46085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2949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>
                <a:solidFill>
                  <a:srgbClr val="FF0000"/>
                </a:solidFill>
              </a:rPr>
              <a:t>Ярослав Мудрый</a:t>
            </a:r>
            <a:r>
              <a:rPr lang="ru-RU" sz="4000">
                <a:solidFill>
                  <a:srgbClr val="FF0000"/>
                </a:solidFill>
              </a:rPr>
              <a:t/>
            </a:r>
            <a:br>
              <a:rPr lang="ru-RU" sz="4000">
                <a:solidFill>
                  <a:srgbClr val="FF0000"/>
                </a:solidFill>
              </a:rPr>
            </a:br>
            <a:r>
              <a:rPr lang="ru-RU" sz="4000">
                <a:solidFill>
                  <a:srgbClr val="FF0000"/>
                </a:solidFill>
              </a:rPr>
              <a:t>(1019-1054)</a:t>
            </a:r>
            <a:r>
              <a:rPr lang="ru-RU" sz="4000"/>
              <a:t> </a:t>
            </a:r>
          </a:p>
        </p:txBody>
      </p:sp>
      <p:pic>
        <p:nvPicPr>
          <p:cNvPr id="37892" name="Picture 4" descr="i?id=100681729-12-72&amp;n=21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43213" y="1700213"/>
            <a:ext cx="3744912" cy="46815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4889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44624"/>
            <a:ext cx="8928992" cy="6624736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Тест «Жизнь древних славян»</a:t>
            </a:r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Русские, украинцы,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белорусы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произошли:</a:t>
            </a:r>
          </a:p>
          <a:p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от восточных славян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б) западных славян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в) южных славян.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Древние славяне жили: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а) в одиночку;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б) семьями;</a:t>
            </a:r>
          </a:p>
          <a:p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племенами.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Богом грома и молнии у древних славян был: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а) Зевс;</a:t>
            </a:r>
          </a:p>
          <a:p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Перун;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Марс.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Праздник Ивана Купалы проводили в честь:</a:t>
            </a:r>
          </a:p>
          <a:p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солнца;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б) земли;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в) воды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Свои дома славяне строили: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а) из камня;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б) кирпича;</a:t>
            </a:r>
          </a:p>
          <a:p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столбов деревьев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Славяне верили, что в лесу живёт: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 водяной;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 леший;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в) домовой.</a:t>
            </a:r>
          </a:p>
        </p:txBody>
      </p:sp>
    </p:spTree>
    <p:extLst>
      <p:ext uri="{BB962C8B-B14F-4D97-AF65-F5344CB8AC3E}">
        <p14:creationId xmlns:p14="http://schemas.microsoft.com/office/powerpoint/2010/main" val="2601929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4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4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4000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4000"/>
                                        <p:tgtEl>
                                          <p:spTgt spid="4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4000"/>
                                        <p:tgtEl>
                                          <p:spTgt spid="4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4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4000"/>
                                        <p:tgtEl>
                                          <p:spTgt spid="4">
                                            <p:txEl>
                                              <p:pRg st="34" end="3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20px-%D0%92%D0%B0%D1%80%D1%8F%D0%B3%D0%B8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00808"/>
            <a:ext cx="6768752" cy="3888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8411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628775"/>
          </a:xfrm>
        </p:spPr>
        <p:txBody>
          <a:bodyPr/>
          <a:lstStyle/>
          <a:p>
            <a:r>
              <a:rPr lang="ru-RU" sz="3200" b="1">
                <a:solidFill>
                  <a:srgbClr val="FF0000"/>
                </a:solidFill>
                <a:latin typeface="Times New Roman" pitchFamily="18" charset="0"/>
              </a:rPr>
              <a:t>Первые русские князья государства </a:t>
            </a:r>
            <a:br>
              <a:rPr lang="ru-RU" sz="3200" b="1">
                <a:solidFill>
                  <a:srgbClr val="FF0000"/>
                </a:solidFill>
                <a:latin typeface="Times New Roman" pitchFamily="18" charset="0"/>
              </a:rPr>
            </a:br>
            <a:r>
              <a:rPr lang="ru-RU" sz="3200" b="1">
                <a:solidFill>
                  <a:srgbClr val="FF0000"/>
                </a:solidFill>
                <a:latin typeface="Times New Roman" pitchFamily="18" charset="0"/>
              </a:rPr>
              <a:t>Киевская Русь</a:t>
            </a:r>
            <a:br>
              <a:rPr lang="ru-RU" sz="3200" b="1">
                <a:solidFill>
                  <a:srgbClr val="FF0000"/>
                </a:solidFill>
                <a:latin typeface="Times New Roman" pitchFamily="18" charset="0"/>
              </a:rPr>
            </a:br>
            <a:endParaRPr lang="ru-RU" sz="3200" b="1">
              <a:solidFill>
                <a:srgbClr val="FF0000"/>
              </a:solidFill>
              <a:latin typeface="Times New Roman" pitchFamily="18" charset="0"/>
            </a:endParaRPr>
          </a:p>
        </p:txBody>
      </p:sp>
      <p:pic>
        <p:nvPicPr>
          <p:cNvPr id="2053" name="Picture 5" descr="220px-Nicholas_Roerich%2C_Guests_from_Overseas">
            <a:hlinkClick r:id="rId2"/>
          </p:cNvPr>
          <p:cNvPicPr>
            <a:picLocks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5576" y="1196751"/>
            <a:ext cx="7488831" cy="468052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55" name="Rectangle 7"/>
          <p:cNvSpPr>
            <a:spLocks noGrp="1" noChangeArrowheads="1"/>
          </p:cNvSpPr>
          <p:nvPr>
            <p:ph sz="half" idx="2"/>
          </p:nvPr>
        </p:nvSpPr>
        <p:spPr>
          <a:xfrm>
            <a:off x="4643438" y="1844675"/>
            <a:ext cx="4038600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sz="2000">
                <a:solidFill>
                  <a:srgbClr val="0066FF"/>
                </a:solidFill>
                <a:latin typeface="Times New Roman" pitchFamily="18" charset="0"/>
              </a:rPr>
              <a:t>    </a:t>
            </a:r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 rot="10800000" flipV="1">
            <a:off x="2195735" y="5968762"/>
            <a:ext cx="554461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l"/>
            <a:r>
              <a:rPr lang="ru-RU" b="1" dirty="0">
                <a:solidFill>
                  <a:srgbClr val="0066FF"/>
                </a:solidFill>
                <a:latin typeface="Times New Roman" pitchFamily="18" charset="0"/>
              </a:rPr>
              <a:t>Призвание варягов. </a:t>
            </a:r>
            <a:r>
              <a:rPr lang="ru-RU" b="1" dirty="0">
                <a:solidFill>
                  <a:srgbClr val="0066FF"/>
                </a:solidFill>
                <a:latin typeface="Times New Roman" pitchFamily="18" charset="0"/>
                <a:hlinkClick r:id="rId4" tooltip="Васнецов, Виктор Михайлович"/>
              </a:rPr>
              <a:t>В. М. </a:t>
            </a:r>
            <a:r>
              <a:rPr lang="ru-RU" b="1" dirty="0" smtClean="0">
                <a:solidFill>
                  <a:srgbClr val="0066FF"/>
                </a:solidFill>
                <a:latin typeface="Times New Roman" pitchFamily="18" charset="0"/>
                <a:hlinkClick r:id="rId4" tooltip="Васнецов, Виктор Михайлович"/>
              </a:rPr>
              <a:t>Васнецов</a:t>
            </a:r>
            <a:endParaRPr lang="ru-RU" b="1" dirty="0">
              <a:solidFill>
                <a:srgbClr val="0066FF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4646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/>
      <p:bldP spid="205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Три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князя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варяго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-русские 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Рюрик и два его брата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пришли к нам и начали княжить: сам Рюрик сел в Новгороде, а братьев он послал в другие города. Так родилось </a:t>
            </a:r>
            <a:r>
              <a:rPr lang="ru-RU" sz="20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862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году по Рождестве Христовом Русское государство. От 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имени рода первых князей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оно и 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назвалось Русью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Слово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«князь»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происходит от славянского 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конязь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 -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конный воин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Князьями славяне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называли своих вождей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В мирное время князья управляли жизнью славянских племен,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а когда приходили враги – становились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военноначальниками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343076"/>
            <a:ext cx="6696744" cy="4398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5822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116632"/>
            <a:ext cx="8712968" cy="576064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Рюрик - первый князь Руси.</a:t>
            </a:r>
          </a:p>
        </p:txBody>
      </p:sp>
      <p:pic>
        <p:nvPicPr>
          <p:cNvPr id="30724" name="Picture 4" descr="сканирование0004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63688" y="764704"/>
            <a:ext cx="4967882" cy="352839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25" name="Picture 5" descr="i?id=21665295-55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61048"/>
            <a:ext cx="3131840" cy="3033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6" name="Picture 9" descr="Файл:Rurik1000let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717032"/>
            <a:ext cx="2627784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6831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i="1">
                <a:solidFill>
                  <a:srgbClr val="FF0000"/>
                </a:solidFill>
                <a:latin typeface="Times New Roman" pitchFamily="18" charset="0"/>
              </a:rPr>
              <a:t>Олег Вещий</a:t>
            </a:r>
            <a:r>
              <a:rPr lang="ru-RU" sz="4000" i="1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4000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4000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4000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4000" b="1" i="1">
                <a:solidFill>
                  <a:srgbClr val="FF0000"/>
                </a:solidFill>
              </a:rPr>
              <a:t>(882 –912)  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sz="half" idx="1"/>
          </p:nvPr>
        </p:nvSpPr>
        <p:spPr>
          <a:xfrm>
            <a:off x="468313" y="1628775"/>
            <a:ext cx="4038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31751" name="Rectangle 7"/>
          <p:cNvSpPr>
            <a:spLocks noGrp="1" noChangeArrowheads="1"/>
          </p:cNvSpPr>
          <p:nvPr>
            <p:ph sz="half" idx="2"/>
          </p:nvPr>
        </p:nvSpPr>
        <p:spPr>
          <a:xfrm>
            <a:off x="4643438" y="1628775"/>
            <a:ext cx="4038600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/>
              <a:t>  </a:t>
            </a:r>
            <a:endParaRPr lang="ru-RU" b="1" i="1">
              <a:solidFill>
                <a:srgbClr val="FF0000"/>
              </a:solidFill>
            </a:endParaRPr>
          </a:p>
        </p:txBody>
      </p:sp>
      <p:pic>
        <p:nvPicPr>
          <p:cNvPr id="31748" name="Picture 4" descr="i?id=234705882-53-72&amp;n=21"/>
          <p:cNvPicPr>
            <a:picLocks noChangeAspect="1" noChangeArrowheads="1"/>
          </p:cNvPicPr>
          <p:nvPr>
            <p:ph type="body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92725" y="1628775"/>
            <a:ext cx="2663825" cy="38830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1749" name="Picture 11" descr="is?tNE9PFNieuiU3Rtg8_uSl_FO2ewPyqNWwbWEvMwjUs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350"/>
            <a:ext cx="2979738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2" name="Picture 8" descr="i?id=945860905-69-72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4079875"/>
            <a:ext cx="3455987" cy="2563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753" name="Rectangle 9"/>
          <p:cNvSpPr>
            <a:spLocks noChangeArrowheads="1"/>
          </p:cNvSpPr>
          <p:nvPr/>
        </p:nvSpPr>
        <p:spPr bwMode="auto">
          <a:xfrm>
            <a:off x="5018088" y="5734050"/>
            <a:ext cx="3657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b="1" i="1">
                <a:solidFill>
                  <a:srgbClr val="FF0000"/>
                </a:solidFill>
              </a:rPr>
              <a:t>Олег с молодым Игорем на руках.</a:t>
            </a:r>
          </a:p>
        </p:txBody>
      </p:sp>
    </p:spTree>
    <p:extLst>
      <p:ext uri="{BB962C8B-B14F-4D97-AF65-F5344CB8AC3E}">
        <p14:creationId xmlns:p14="http://schemas.microsoft.com/office/powerpoint/2010/main" val="3922794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3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30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317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3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>
                <a:solidFill>
                  <a:srgbClr val="FF0000"/>
                </a:solidFill>
              </a:rPr>
              <a:t>Игорь сын Рюрика </a:t>
            </a:r>
            <a:br>
              <a:rPr lang="ru-RU" sz="4000">
                <a:solidFill>
                  <a:srgbClr val="FF0000"/>
                </a:solidFill>
              </a:rPr>
            </a:br>
            <a:r>
              <a:rPr lang="ru-RU" sz="4000">
                <a:solidFill>
                  <a:srgbClr val="FF0000"/>
                </a:solidFill>
              </a:rPr>
              <a:t>(912-945)</a:t>
            </a:r>
          </a:p>
        </p:txBody>
      </p:sp>
      <p:pic>
        <p:nvPicPr>
          <p:cNvPr id="32772" name="Picture 4" descr="178-8-2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55875" y="1700213"/>
            <a:ext cx="4040188" cy="48974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1012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Ольга</a:t>
            </a:r>
            <a:r>
              <a:rPr lang="ru-RU" sz="28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ru-RU" sz="28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Святая </a:t>
            </a:r>
            <a:br>
              <a:rPr lang="ru-RU" sz="28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400" b="1" i="1">
                <a:solidFill>
                  <a:srgbClr val="FF0000"/>
                </a:solidFill>
                <a:latin typeface="Times New Roman" pitchFamily="18" charset="0"/>
              </a:rPr>
              <a:t>(945 – ок. 965 гг.) – </a:t>
            </a:r>
            <a:br>
              <a:rPr lang="ru-RU" sz="2400" b="1" i="1">
                <a:solidFill>
                  <a:srgbClr val="FF0000"/>
                </a:solidFill>
                <a:latin typeface="Times New Roman" pitchFamily="18" charset="0"/>
              </a:rPr>
            </a:br>
            <a:r>
              <a:rPr lang="ru-RU" sz="2400" b="1" i="1">
                <a:solidFill>
                  <a:srgbClr val="FF0000"/>
                </a:solidFill>
                <a:latin typeface="Times New Roman" pitchFamily="18" charset="0"/>
              </a:rPr>
              <a:t>великая княгиня, </a:t>
            </a:r>
            <a:br>
              <a:rPr lang="ru-RU" sz="2400" b="1" i="1">
                <a:solidFill>
                  <a:srgbClr val="FF0000"/>
                </a:solidFill>
                <a:latin typeface="Times New Roman" pitchFamily="18" charset="0"/>
              </a:rPr>
            </a:br>
            <a:r>
              <a:rPr lang="ru-RU" sz="2400" b="1" i="1">
                <a:solidFill>
                  <a:srgbClr val="FF0000"/>
                </a:solidFill>
                <a:latin typeface="Times New Roman" pitchFamily="18" charset="0"/>
              </a:rPr>
              <a:t>вдова князя Игоря.</a:t>
            </a:r>
          </a:p>
        </p:txBody>
      </p:sp>
      <p:pic>
        <p:nvPicPr>
          <p:cNvPr id="35844" name="Picture 12" descr="3_olga_m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750" y="0"/>
            <a:ext cx="2166938" cy="28082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5845" name="Picture 5" descr="olga_34825_340x26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2852738"/>
            <a:ext cx="4876800" cy="3729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846" name="Picture 6" descr="cv_kn_Olg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141663"/>
            <a:ext cx="2378075" cy="349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4781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407</Words>
  <Application>Microsoft Office PowerPoint</Application>
  <PresentationFormat>Экран (4:3)</PresentationFormat>
  <Paragraphs>91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Первые русские князья государства  Киевская Русь </vt:lpstr>
      <vt:lpstr>Презентация PowerPoint</vt:lpstr>
      <vt:lpstr>Рюрик - первый князь Руси.</vt:lpstr>
      <vt:lpstr>Олег Вещий   (882 –912)  </vt:lpstr>
      <vt:lpstr>Игорь сын Рюрика  (912-945)</vt:lpstr>
      <vt:lpstr>Ольга Святая  (945 – ок. 965 гг.) –  великая княгиня,  вдова князя Игоря.</vt:lpstr>
      <vt:lpstr>Князь Святослав Игоревич (957 – 972)</vt:lpstr>
      <vt:lpstr>Владимир Красно Солнышко (980-1015)</vt:lpstr>
      <vt:lpstr>Ярослав Мудрый (1019-1054)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</dc:title>
  <dc:creator>user</dc:creator>
  <cp:lastModifiedBy>user</cp:lastModifiedBy>
  <cp:revision>13</cp:revision>
  <dcterms:created xsi:type="dcterms:W3CDTF">2013-02-13T13:05:08Z</dcterms:created>
  <dcterms:modified xsi:type="dcterms:W3CDTF">2013-02-13T16:58:10Z</dcterms:modified>
</cp:coreProperties>
</file>