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9" r:id="rId4"/>
    <p:sldId id="280" r:id="rId5"/>
    <p:sldId id="276" r:id="rId6"/>
    <p:sldId id="274" r:id="rId7"/>
    <p:sldId id="275" r:id="rId8"/>
    <p:sldId id="282" r:id="rId9"/>
    <p:sldId id="285" r:id="rId10"/>
    <p:sldId id="283" r:id="rId11"/>
    <p:sldId id="27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3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25.04.2012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F11EF87-DA90-4FD1-A770-72B8248B116F}" type="datetimeFigureOut">
              <a:rPr lang="ru-RU" smtClean="0"/>
              <a:pPr/>
              <a:t>25.04.2012</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B4A6892-40CC-4D77-BC5D-0CC1E2F368CD}" type="slidenum">
              <a:rPr lang="ru-RU" smtClean="0">
                <a:solidFill>
                  <a:srgbClr val="8CADAE">
                    <a:shade val="75000"/>
                  </a:srgbClr>
                </a:solidFill>
              </a:rPr>
              <a:pPr/>
              <a:t>‹#›</a:t>
            </a:fld>
            <a:endParaRPr lang="ru-RU">
              <a:solidFill>
                <a:srgbClr val="8CADAE">
                  <a:shade val="75000"/>
                </a:srgbClr>
              </a:solidFill>
            </a:endParaRPr>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610160" cy="1656184"/>
          </a:xfrm>
        </p:spPr>
        <p:txBody>
          <a:bodyPr>
            <a:normAutofit fontScale="90000"/>
          </a:bodyPr>
          <a:lstStyle/>
          <a:p>
            <a:pPr algn="ctr"/>
            <a:r>
              <a:rPr lang="ru-RU" b="1" dirty="0">
                <a:effectLst/>
              </a:rPr>
              <a:t>«Соединение деталей</a:t>
            </a:r>
            <a:r>
              <a:rPr lang="ru-RU" b="1" dirty="0" smtClean="0">
                <a:effectLst/>
              </a:rPr>
              <a:t>.</a:t>
            </a:r>
            <a:br>
              <a:rPr lang="ru-RU" b="1" dirty="0" smtClean="0">
                <a:effectLst/>
              </a:rPr>
            </a:br>
            <a:r>
              <a:rPr lang="ru-RU" b="1" dirty="0" smtClean="0">
                <a:effectLst/>
              </a:rPr>
              <a:t> </a:t>
            </a:r>
            <a:r>
              <a:rPr lang="ru-RU" b="1" dirty="0">
                <a:effectLst/>
              </a:rPr>
              <a:t>Изображение и обозначение резьбы на чертежах» </a:t>
            </a:r>
            <a:endParaRPr lang="ru-RU" dirty="0"/>
          </a:p>
        </p:txBody>
      </p:sp>
      <p:pic>
        <p:nvPicPr>
          <p:cNvPr id="3" name="Рисунок 2" descr="F:\ПакетЧерчение\project\pr\pix\p49v4p1.gif"/>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204864"/>
            <a:ext cx="2952328" cy="1944216"/>
          </a:xfrm>
          <a:prstGeom prst="rect">
            <a:avLst/>
          </a:prstGeom>
          <a:noFill/>
          <a:ln>
            <a:noFill/>
          </a:ln>
        </p:spPr>
      </p:pic>
      <p:pic>
        <p:nvPicPr>
          <p:cNvPr id="4" name="Рисунок 3" descr="F:\ПакетЧерчение\project\pr\pix\p49v5p1.gif"/>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988840"/>
            <a:ext cx="2880320" cy="2016224"/>
          </a:xfrm>
          <a:prstGeom prst="rect">
            <a:avLst/>
          </a:prstGeom>
          <a:noFill/>
          <a:ln>
            <a:noFill/>
          </a:ln>
        </p:spPr>
      </p:pic>
      <p:pic>
        <p:nvPicPr>
          <p:cNvPr id="5" name="Рисунок 4" descr="F:\ПакетЧерчение\project\pr\pix\p50v3p1.gif"/>
          <p:cNvPicPr/>
          <p:nvPr/>
        </p:nvPicPr>
        <p:blipFill>
          <a:blip r:embed="rId4">
            <a:extLst>
              <a:ext uri="{28A0092B-C50C-407E-A947-70E740481C1C}">
                <a14:useLocalDpi xmlns:a14="http://schemas.microsoft.com/office/drawing/2010/main" val="0"/>
              </a:ext>
            </a:extLst>
          </a:blip>
          <a:srcRect/>
          <a:stretch>
            <a:fillRect/>
          </a:stretch>
        </p:blipFill>
        <p:spPr bwMode="auto">
          <a:xfrm>
            <a:off x="1115616" y="4365104"/>
            <a:ext cx="3456384" cy="2107133"/>
          </a:xfrm>
          <a:prstGeom prst="rect">
            <a:avLst/>
          </a:prstGeom>
          <a:noFill/>
          <a:ln>
            <a:noFill/>
          </a:ln>
        </p:spPr>
      </p:pic>
      <p:pic>
        <p:nvPicPr>
          <p:cNvPr id="6" name="Рисунок 5" descr="F:\ПакетЧерчение\project\pr\pix\p50v6p1.gif"/>
          <p:cNvPicPr/>
          <p:nvPr/>
        </p:nvPicPr>
        <p:blipFill>
          <a:blip r:embed="rId5">
            <a:extLst>
              <a:ext uri="{28A0092B-C50C-407E-A947-70E740481C1C}">
                <a14:useLocalDpi xmlns:a14="http://schemas.microsoft.com/office/drawing/2010/main" val="0"/>
              </a:ext>
            </a:extLst>
          </a:blip>
          <a:srcRect/>
          <a:stretch>
            <a:fillRect/>
          </a:stretch>
        </p:blipFill>
        <p:spPr bwMode="auto">
          <a:xfrm>
            <a:off x="5148064" y="3789041"/>
            <a:ext cx="3192795" cy="2536084"/>
          </a:xfrm>
          <a:prstGeom prst="rect">
            <a:avLst/>
          </a:prstGeom>
          <a:noFill/>
          <a:ln>
            <a:noFill/>
          </a:ln>
        </p:spPr>
      </p:pic>
    </p:spTree>
    <p:extLst>
      <p:ext uri="{BB962C8B-B14F-4D97-AF65-F5344CB8AC3E}">
        <p14:creationId xmlns:p14="http://schemas.microsoft.com/office/powerpoint/2010/main" val="2610406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322128" cy="850106"/>
          </a:xfrm>
        </p:spPr>
        <p:txBody>
          <a:bodyPr/>
          <a:lstStyle/>
          <a:p>
            <a:pPr algn="ctr"/>
            <a:r>
              <a:rPr lang="ru-RU" dirty="0" smtClean="0"/>
              <a:t>Параметры резьбы на чертеже</a:t>
            </a:r>
            <a:endParaRPr lang="ru-RU" dirty="0"/>
          </a:p>
        </p:txBody>
      </p:sp>
      <p:pic>
        <p:nvPicPr>
          <p:cNvPr id="4" name="Picture 2" descr="Image"/>
          <p:cNvPicPr>
            <a:picLocks noGrp="1" noChangeAspect="1" noChangeArrowheads="1"/>
          </p:cNvPicPr>
          <p:nvPr>
            <p:ph idx="1"/>
          </p:nvPr>
        </p:nvPicPr>
        <p:blipFill>
          <a:blip r:embed="rId2"/>
          <a:srcRect/>
          <a:stretch>
            <a:fillRect/>
          </a:stretch>
        </p:blipFill>
        <p:spPr bwMode="auto">
          <a:xfrm>
            <a:off x="651679" y="980728"/>
            <a:ext cx="7916765" cy="2808312"/>
          </a:xfrm>
          <a:prstGeom prst="rect">
            <a:avLst/>
          </a:prstGeom>
          <a:noFill/>
          <a:ln w="9525">
            <a:noFill/>
            <a:miter lim="800000"/>
            <a:headEnd/>
            <a:tailEnd/>
          </a:ln>
        </p:spPr>
      </p:pic>
      <p:sp>
        <p:nvSpPr>
          <p:cNvPr id="6" name="TextBox 5"/>
          <p:cNvSpPr txBox="1"/>
          <p:nvPr/>
        </p:nvSpPr>
        <p:spPr>
          <a:xfrm>
            <a:off x="179512" y="3789040"/>
            <a:ext cx="8856984" cy="4154984"/>
          </a:xfrm>
          <a:prstGeom prst="rect">
            <a:avLst/>
          </a:prstGeom>
          <a:noFill/>
        </p:spPr>
        <p:txBody>
          <a:bodyPr wrap="square" rtlCol="0">
            <a:spAutoFit/>
          </a:bodyPr>
          <a:lstStyle/>
          <a:p>
            <a:r>
              <a:rPr lang="ru-RU" sz="2400" dirty="0">
                <a:latin typeface="Times New Roman" pitchFamily="18" charset="0"/>
                <a:cs typeface="Times New Roman" pitchFamily="18" charset="0"/>
              </a:rPr>
              <a:t>Многие детали имеют </a:t>
            </a:r>
            <a:r>
              <a:rPr lang="ru-RU" sz="2400" i="1" dirty="0">
                <a:latin typeface="Times New Roman" pitchFamily="18" charset="0"/>
                <a:cs typeface="Times New Roman" pitchFamily="18" charset="0"/>
              </a:rPr>
              <a:t>резьбу</a:t>
            </a:r>
            <a:r>
              <a:rPr lang="ru-RU" sz="2400" dirty="0">
                <a:latin typeface="Times New Roman" pitchFamily="18" charset="0"/>
                <a:cs typeface="Times New Roman" pitchFamily="18" charset="0"/>
              </a:rPr>
              <a:t>, которая служит для их соединения. Наиболее распространена метрическая резьба, имеющая треугольный профиль с углом 60 градусов при </a:t>
            </a:r>
            <a:r>
              <a:rPr lang="ru-RU" sz="2400" dirty="0" smtClean="0">
                <a:latin typeface="Times New Roman" pitchFamily="18" charset="0"/>
                <a:cs typeface="Times New Roman" pitchFamily="18" charset="0"/>
              </a:rPr>
              <a:t>вершине.</a:t>
            </a:r>
          </a:p>
          <a:p>
            <a:r>
              <a:rPr lang="ru-RU" sz="2400" dirty="0">
                <a:latin typeface="Times New Roman" pitchFamily="18" charset="0"/>
                <a:cs typeface="Times New Roman" pitchFamily="18" charset="0"/>
              </a:rPr>
              <a:t>Наружный диаметр резьбы </a:t>
            </a:r>
            <a:r>
              <a:rPr lang="ru-RU" sz="2400" dirty="0" smtClean="0">
                <a:latin typeface="Times New Roman" pitchFamily="18" charset="0"/>
                <a:cs typeface="Times New Roman" pitchFamily="18" charset="0"/>
              </a:rPr>
              <a:t>(d);  Внутренний </a:t>
            </a:r>
            <a:r>
              <a:rPr lang="ru-RU" sz="2400" dirty="0">
                <a:latin typeface="Times New Roman" pitchFamily="18" charset="0"/>
                <a:cs typeface="Times New Roman" pitchFamily="18" charset="0"/>
              </a:rPr>
              <a:t>диаметр резьбы (d1</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smtClean="0">
                <a:latin typeface="Times New Roman" pitchFamily="18" charset="0"/>
                <a:cs typeface="Times New Roman" pitchFamily="18" charset="0"/>
              </a:rPr>
              <a:t> Профиль резьбы  - треугольный;</a:t>
            </a:r>
          </a:p>
          <a:p>
            <a:r>
              <a:rPr lang="ru-RU" sz="2400" dirty="0">
                <a:latin typeface="Times New Roman" pitchFamily="18" charset="0"/>
                <a:cs typeface="Times New Roman" pitchFamily="18" charset="0"/>
              </a:rPr>
              <a:t>Шаг резьбы (р) — расстояние между </a:t>
            </a:r>
            <a:r>
              <a:rPr lang="ru-RU" sz="2400" dirty="0" smtClean="0">
                <a:latin typeface="Times New Roman" pitchFamily="18" charset="0"/>
                <a:cs typeface="Times New Roman" pitchFamily="18" charset="0"/>
              </a:rPr>
              <a:t>двух </a:t>
            </a:r>
            <a:r>
              <a:rPr lang="ru-RU" sz="2400" dirty="0">
                <a:latin typeface="Times New Roman" pitchFamily="18" charset="0"/>
                <a:cs typeface="Times New Roman" pitchFamily="18" charset="0"/>
              </a:rPr>
              <a:t>соседних витков резьбы.</a:t>
            </a: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smtClean="0">
              <a:latin typeface="Times New Roman" pitchFamily="18" charset="0"/>
              <a:cs typeface="Times New Roman" pitchFamily="18" charset="0"/>
            </a:endParaRPr>
          </a:p>
          <a:p>
            <a:endParaRPr lang="ru-RU" sz="2400" dirty="0"/>
          </a:p>
        </p:txBody>
      </p:sp>
    </p:spTree>
    <p:extLst>
      <p:ext uri="{BB962C8B-B14F-4D97-AF65-F5344CB8AC3E}">
        <p14:creationId xmlns:p14="http://schemas.microsoft.com/office/powerpoint/2010/main" val="94897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6632"/>
            <a:ext cx="8229600" cy="648072"/>
          </a:xfrm>
        </p:spPr>
        <p:txBody>
          <a:bodyPr>
            <a:normAutofit/>
          </a:bodyPr>
          <a:lstStyle/>
          <a:p>
            <a:pPr algn="ctr"/>
            <a:r>
              <a:rPr lang="ru-RU" sz="2800" b="1" dirty="0">
                <a:effectLst/>
                <a:latin typeface="Times New Roman" pitchFamily="18" charset="0"/>
                <a:cs typeface="Times New Roman" pitchFamily="18" charset="0"/>
              </a:rPr>
              <a:t>Обозначение метрической резьбы.</a:t>
            </a:r>
          </a:p>
        </p:txBody>
      </p:sp>
      <p:sp>
        <p:nvSpPr>
          <p:cNvPr id="3" name="Содержимое 2"/>
          <p:cNvSpPr>
            <a:spLocks noGrp="1"/>
          </p:cNvSpPr>
          <p:nvPr>
            <p:ph sz="half" idx="1"/>
          </p:nvPr>
        </p:nvSpPr>
        <p:spPr>
          <a:xfrm>
            <a:off x="251520" y="2636912"/>
            <a:ext cx="8712968" cy="3888432"/>
          </a:xfrm>
        </p:spPr>
        <p:txBody>
          <a:bodyPr>
            <a:normAutofit fontScale="25000" lnSpcReduction="20000"/>
          </a:bodyPr>
          <a:lstStyle/>
          <a:p>
            <a:pPr algn="just">
              <a:lnSpc>
                <a:spcPct val="170000"/>
              </a:lnSpc>
            </a:pPr>
            <a:r>
              <a:rPr lang="ru-RU" sz="8000" b="1" dirty="0" smtClean="0">
                <a:latin typeface="Arial" pitchFamily="34" charset="0"/>
                <a:cs typeface="Arial" pitchFamily="34" charset="0"/>
              </a:rPr>
              <a:t> Метрическая резьба обозначается буквой М, после которой пишется величина наружного диаметра резьбы, например М20,  может быть указан мелкий шаг резьбы, например М20х1,5. Если после величины наружного диаметра не указывается величина шага резьбы, то это означает, что резьба имеет крупный шаг. Величина шага резьбы выбирается по ГОСТу Резьбу подразделяют на правую и левую. Выносные линии при обозначении резьбы проводят от наружного,  большего диаметра.</a:t>
            </a:r>
          </a:p>
          <a:p>
            <a:pPr algn="just"/>
            <a:endParaRPr lang="ru-RU" sz="1600" b="1" dirty="0" smtClean="0">
              <a:latin typeface="Times New Roman" pitchFamily="18" charset="0"/>
              <a:cs typeface="Times New Roman" pitchFamily="18" charset="0"/>
            </a:endParaRPr>
          </a:p>
        </p:txBody>
      </p:sp>
      <p:pic>
        <p:nvPicPr>
          <p:cNvPr id="8194" name="Picture 2" descr="Image"/>
          <p:cNvPicPr>
            <a:picLocks noGrp="1" noChangeAspect="1" noChangeArrowheads="1"/>
          </p:cNvPicPr>
          <p:nvPr>
            <p:ph sz="half" idx="2"/>
          </p:nvPr>
        </p:nvPicPr>
        <p:blipFill>
          <a:blip r:embed="rId2"/>
          <a:srcRect/>
          <a:stretch>
            <a:fillRect/>
          </a:stretch>
        </p:blipFill>
        <p:spPr bwMode="auto">
          <a:xfrm>
            <a:off x="2627784" y="980728"/>
            <a:ext cx="4096455" cy="1728192"/>
          </a:xfrm>
          <a:prstGeom prst="rect">
            <a:avLst/>
          </a:prstGeom>
          <a:noFill/>
          <a:ln w="9525">
            <a:noFill/>
            <a:miter lim="800000"/>
            <a:headEnd/>
            <a:tailEnd/>
          </a:ln>
        </p:spPr>
      </p:pic>
    </p:spTree>
    <p:extLst>
      <p:ext uri="{BB962C8B-B14F-4D97-AF65-F5344CB8AC3E}">
        <p14:creationId xmlns:p14="http://schemas.microsoft.com/office/powerpoint/2010/main" val="1066149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784976" cy="1872208"/>
          </a:xfrm>
        </p:spPr>
        <p:txBody>
          <a:bodyPr>
            <a:noAutofit/>
          </a:bodyPr>
          <a:lstStyle/>
          <a:p>
            <a:pPr algn="ctr"/>
            <a:r>
              <a:rPr lang="ru-RU" sz="2400" b="1" dirty="0" smtClean="0">
                <a:latin typeface="Times New Roman" pitchFamily="18" charset="0"/>
                <a:cs typeface="Times New Roman" pitchFamily="18" charset="0"/>
              </a:rPr>
              <a:t>Соединение деталей  может быть разъемным либо неразъемным. </a:t>
            </a:r>
            <a:r>
              <a:rPr lang="ru-RU" sz="2400" b="1" dirty="0" smtClean="0"/>
              <a:t> </a:t>
            </a:r>
            <a:r>
              <a:rPr lang="ru-RU" sz="2400" dirty="0"/>
              <a:t>К разъемным соединениям относятся резьбовые соединения </a:t>
            </a:r>
            <a:r>
              <a:rPr lang="ru-RU" sz="2400" dirty="0" smtClean="0"/>
              <a:t>болтовые</a:t>
            </a:r>
            <a:r>
              <a:rPr lang="ru-RU" sz="2400" dirty="0"/>
              <a:t>, винтовые, </a:t>
            </a:r>
            <a:r>
              <a:rPr lang="ru-RU" sz="2400" dirty="0" smtClean="0"/>
              <a:t>шпилечные, </a:t>
            </a:r>
            <a:r>
              <a:rPr lang="ru-RU" sz="2400" dirty="0"/>
              <a:t>шлицевые или зубчатые, шпоночные и штифтовые </a:t>
            </a:r>
            <a:r>
              <a:rPr lang="ru-RU" sz="2400" dirty="0" smtClean="0"/>
              <a:t>. </a:t>
            </a:r>
            <a:endParaRPr lang="ru-RU" sz="2400" dirty="0">
              <a:latin typeface="Times New Roman" pitchFamily="18" charset="0"/>
              <a:cs typeface="Times New Roman" pitchFamily="18" charset="0"/>
            </a:endParaRPr>
          </a:p>
        </p:txBody>
      </p:sp>
      <p:pic>
        <p:nvPicPr>
          <p:cNvPr id="1026" name="Picture 2" descr="Image"/>
          <p:cNvPicPr>
            <a:picLocks noGrp="1" noChangeAspect="1" noChangeArrowheads="1"/>
          </p:cNvPicPr>
          <p:nvPr>
            <p:ph idx="1"/>
          </p:nvPr>
        </p:nvPicPr>
        <p:blipFill>
          <a:blip r:embed="rId2"/>
          <a:stretch>
            <a:fillRect/>
          </a:stretch>
        </p:blipFill>
        <p:spPr bwMode="auto">
          <a:xfrm>
            <a:off x="1835696" y="2276872"/>
            <a:ext cx="6174755" cy="4037946"/>
          </a:xfrm>
          <a:prstGeom prst="rect">
            <a:avLst/>
          </a:prstGeom>
          <a:noFill/>
          <a:ln w="9525">
            <a:noFill/>
            <a:miter lim="800000"/>
            <a:headEnd/>
            <a:tailEnd/>
          </a:ln>
        </p:spPr>
      </p:pic>
    </p:spTree>
    <p:extLst>
      <p:ext uri="{BB962C8B-B14F-4D97-AF65-F5344CB8AC3E}">
        <p14:creationId xmlns:p14="http://schemas.microsoft.com/office/powerpoint/2010/main" val="148983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784976" cy="2016224"/>
          </a:xfrm>
        </p:spPr>
        <p:txBody>
          <a:bodyPr>
            <a:noAutofit/>
          </a:bodyPr>
          <a:lstStyle/>
          <a:p>
            <a:r>
              <a:rPr lang="ru-RU" sz="2800" b="1" i="1" dirty="0">
                <a:solidFill>
                  <a:schemeClr val="bg2">
                    <a:lumMod val="25000"/>
                  </a:schemeClr>
                </a:solidFill>
              </a:rPr>
              <a:t>К неразъемным соединениям относятся такие соединения</a:t>
            </a:r>
            <a:r>
              <a:rPr lang="ru-RU" sz="2800" b="1" dirty="0">
                <a:solidFill>
                  <a:schemeClr val="bg2">
                    <a:lumMod val="25000"/>
                  </a:schemeClr>
                </a:solidFill>
              </a:rPr>
              <a:t>, которые не подлежат разборке и могут быть разъединены только в результате разрушения соединяемых деталей либо </a:t>
            </a:r>
            <a:r>
              <a:rPr lang="ru-RU" sz="2800" b="1" dirty="0" smtClean="0">
                <a:solidFill>
                  <a:schemeClr val="bg2">
                    <a:lumMod val="25000"/>
                  </a:schemeClr>
                </a:solidFill>
              </a:rPr>
              <a:t>частей, </a:t>
            </a:r>
            <a:r>
              <a:rPr lang="ru-RU" sz="2800" b="1" dirty="0">
                <a:solidFill>
                  <a:schemeClr val="bg2">
                    <a:lumMod val="25000"/>
                  </a:schemeClr>
                </a:solidFill>
              </a:rPr>
              <a:t>их соединяющих. </a:t>
            </a:r>
            <a:endParaRPr lang="ru-RU" sz="2800" b="1" dirty="0">
              <a:latin typeface="Times New Roman" pitchFamily="18" charset="0"/>
              <a:cs typeface="Times New Roman" pitchFamily="18" charset="0"/>
            </a:endParaRPr>
          </a:p>
        </p:txBody>
      </p:sp>
      <p:pic>
        <p:nvPicPr>
          <p:cNvPr id="2050" name="Picture 2" descr="Image"/>
          <p:cNvPicPr>
            <a:picLocks noGrp="1" noChangeAspect="1" noChangeArrowheads="1"/>
          </p:cNvPicPr>
          <p:nvPr>
            <p:ph idx="1"/>
          </p:nvPr>
        </p:nvPicPr>
        <p:blipFill>
          <a:blip r:embed="rId2"/>
          <a:srcRect/>
          <a:stretch>
            <a:fillRect/>
          </a:stretch>
        </p:blipFill>
        <p:spPr bwMode="auto">
          <a:xfrm>
            <a:off x="395536" y="2483316"/>
            <a:ext cx="5711821" cy="3970020"/>
          </a:xfrm>
          <a:prstGeom prst="rect">
            <a:avLst/>
          </a:prstGeom>
          <a:noFill/>
          <a:ln w="9525">
            <a:noFill/>
            <a:miter lim="800000"/>
            <a:headEnd/>
            <a:tailEnd/>
          </a:ln>
        </p:spPr>
      </p:pic>
      <p:sp>
        <p:nvSpPr>
          <p:cNvPr id="3" name="TextBox 2"/>
          <p:cNvSpPr txBox="1"/>
          <p:nvPr/>
        </p:nvSpPr>
        <p:spPr>
          <a:xfrm>
            <a:off x="6300192" y="2996952"/>
            <a:ext cx="2664295" cy="3293209"/>
          </a:xfrm>
          <a:prstGeom prst="rect">
            <a:avLst/>
          </a:prstGeom>
          <a:noFill/>
        </p:spPr>
        <p:txBody>
          <a:bodyPr wrap="square" rtlCol="0">
            <a:spAutoFit/>
          </a:bodyPr>
          <a:lstStyle/>
          <a:p>
            <a:r>
              <a:rPr lang="ru-RU" sz="2600" b="1" dirty="0">
                <a:solidFill>
                  <a:schemeClr val="bg2">
                    <a:lumMod val="25000"/>
                  </a:schemeClr>
                </a:solidFill>
              </a:rPr>
              <a:t>К неразъемным соединениям </a:t>
            </a:r>
            <a:r>
              <a:rPr lang="ru-RU" sz="2600" b="1" dirty="0"/>
              <a:t>относятся клепаные, паяные, сварные, клеевые, </a:t>
            </a:r>
            <a:r>
              <a:rPr lang="ru-RU" sz="2600" b="1" dirty="0" smtClean="0"/>
              <a:t>сшивные. </a:t>
            </a:r>
            <a:endParaRPr lang="ru-RU" sz="2600" b="1" dirty="0"/>
          </a:p>
        </p:txBody>
      </p:sp>
    </p:spTree>
    <p:extLst>
      <p:ext uri="{BB962C8B-B14F-4D97-AF65-F5344CB8AC3E}">
        <p14:creationId xmlns:p14="http://schemas.microsoft.com/office/powerpoint/2010/main" val="32802643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394136" cy="1196752"/>
          </a:xfrm>
        </p:spPr>
        <p:txBody>
          <a:bodyPr>
            <a:normAutofit/>
          </a:bodyPr>
          <a:lstStyle/>
          <a:p>
            <a:pPr algn="ctr"/>
            <a:r>
              <a:rPr lang="ru-RU" sz="2800" b="1" dirty="0"/>
              <a:t>Вопросы и </a:t>
            </a:r>
            <a:r>
              <a:rPr lang="ru-RU" sz="2800" b="1" dirty="0" smtClean="0"/>
              <a:t>задания</a:t>
            </a:r>
            <a:br>
              <a:rPr lang="ru-RU" sz="2800" b="1" dirty="0" smtClean="0"/>
            </a:br>
            <a:r>
              <a:rPr lang="ru-RU" sz="2400" b="1" dirty="0" smtClean="0"/>
              <a:t>Вариант 1                              Вариант 2</a:t>
            </a:r>
            <a:endParaRPr lang="ru-RU" sz="2400" b="1" dirty="0">
              <a:latin typeface="Times New Roman" pitchFamily="18" charset="0"/>
              <a:cs typeface="Times New Roman" pitchFamily="18" charset="0"/>
            </a:endParaRPr>
          </a:p>
        </p:txBody>
      </p:sp>
      <p:sp>
        <p:nvSpPr>
          <p:cNvPr id="3" name="Содержимое 2"/>
          <p:cNvSpPr>
            <a:spLocks noGrp="1"/>
          </p:cNvSpPr>
          <p:nvPr>
            <p:ph sz="half" idx="1"/>
          </p:nvPr>
        </p:nvSpPr>
        <p:spPr>
          <a:xfrm>
            <a:off x="285720" y="1052736"/>
            <a:ext cx="4286280" cy="5616624"/>
          </a:xfrm>
        </p:spPr>
        <p:txBody>
          <a:bodyPr>
            <a:noAutofit/>
          </a:bodyPr>
          <a:lstStyle/>
          <a:p>
            <a:r>
              <a:rPr lang="ru-RU" dirty="0" smtClean="0"/>
              <a:t>Какие соединения называются разъемными?</a:t>
            </a:r>
          </a:p>
          <a:p>
            <a:r>
              <a:rPr lang="ru-RU" dirty="0" smtClean="0"/>
              <a:t>Из представленного списка  соединений деталей выпишите только неразъемные: шпилечное, сварное, шпоночное, винтовое, болтовое, сшивное, штифтовое, клеевое, клепаное, паянное</a:t>
            </a:r>
            <a:endParaRPr lang="ru-RU" dirty="0"/>
          </a:p>
        </p:txBody>
      </p:sp>
      <p:sp>
        <p:nvSpPr>
          <p:cNvPr id="4" name="Содержимое 3"/>
          <p:cNvSpPr>
            <a:spLocks noGrp="1"/>
          </p:cNvSpPr>
          <p:nvPr>
            <p:ph sz="half" idx="2"/>
          </p:nvPr>
        </p:nvSpPr>
        <p:spPr>
          <a:xfrm>
            <a:off x="4283968" y="1052736"/>
            <a:ext cx="4680520" cy="5544616"/>
          </a:xfrm>
        </p:spPr>
        <p:txBody>
          <a:bodyPr>
            <a:noAutofit/>
          </a:bodyPr>
          <a:lstStyle/>
          <a:p>
            <a:r>
              <a:rPr lang="ru-RU" dirty="0" smtClean="0"/>
              <a:t>Какие соединения называются неразъемными?</a:t>
            </a:r>
          </a:p>
          <a:p>
            <a:r>
              <a:rPr lang="ru-RU" dirty="0" smtClean="0"/>
              <a:t>Из представленного списка  соединений деталей выпишите только разъемные: шпилечное, сварное, шпоночное, винтовое, болтовое, сшивное, штифтовое, паянное, клеевое, клепаное, болтовое</a:t>
            </a:r>
            <a:endParaRPr lang="ru-RU" dirty="0"/>
          </a:p>
        </p:txBody>
      </p:sp>
    </p:spTree>
    <p:extLst>
      <p:ext uri="{BB962C8B-B14F-4D97-AF65-F5344CB8AC3E}">
        <p14:creationId xmlns:p14="http://schemas.microsoft.com/office/powerpoint/2010/main" val="19083096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0" y="260648"/>
            <a:ext cx="8836152" cy="1440160"/>
          </a:xfrm>
        </p:spPr>
        <p:txBody>
          <a:bodyPr>
            <a:normAutofit fontScale="90000"/>
          </a:bodyPr>
          <a:lstStyle/>
          <a:p>
            <a:pPr algn="ctr"/>
            <a:r>
              <a:rPr lang="ru-RU" b="1" dirty="0" smtClean="0">
                <a:solidFill>
                  <a:schemeClr val="tx2">
                    <a:lumMod val="75000"/>
                  </a:schemeClr>
                </a:solidFill>
              </a:rPr>
              <a:t>Предлагается </a:t>
            </a:r>
            <a:r>
              <a:rPr lang="ru-RU" b="1" dirty="0">
                <a:solidFill>
                  <a:schemeClr val="tx2">
                    <a:lumMod val="75000"/>
                  </a:schemeClr>
                </a:solidFill>
              </a:rPr>
              <a:t>выбрать соединения, относящиеся к каждой из групп</a:t>
            </a:r>
            <a:r>
              <a:rPr lang="ru-RU" b="1" dirty="0"/>
              <a:t>.</a:t>
            </a:r>
          </a:p>
        </p:txBody>
      </p:sp>
      <p:sp>
        <p:nvSpPr>
          <p:cNvPr id="5" name="Объект 4"/>
          <p:cNvSpPr>
            <a:spLocks noGrp="1"/>
          </p:cNvSpPr>
          <p:nvPr>
            <p:ph sz="half" idx="1"/>
          </p:nvPr>
        </p:nvSpPr>
        <p:spPr>
          <a:xfrm>
            <a:off x="0" y="1772816"/>
            <a:ext cx="5220072" cy="4280512"/>
          </a:xfrm>
        </p:spPr>
        <p:txBody>
          <a:bodyPr>
            <a:normAutofit fontScale="77500" lnSpcReduction="20000"/>
          </a:bodyPr>
          <a:lstStyle/>
          <a:p>
            <a:r>
              <a:rPr lang="ru-RU" sz="3300" b="1" dirty="0"/>
              <a:t>Разъёмные – это соединения, которые можно разобрать, не разрушая деталей или скрепляющих их элементов</a:t>
            </a:r>
            <a:r>
              <a:rPr lang="ru-RU" sz="3300" b="1" dirty="0" smtClean="0"/>
              <a:t>.</a:t>
            </a:r>
          </a:p>
          <a:p>
            <a:r>
              <a:rPr lang="ru-RU" sz="3800" dirty="0" smtClean="0"/>
              <a:t> </a:t>
            </a:r>
            <a:r>
              <a:rPr lang="ru-RU" sz="3800" dirty="0"/>
              <a:t>болтовые</a:t>
            </a:r>
          </a:p>
          <a:p>
            <a:r>
              <a:rPr lang="ru-RU" sz="3800" dirty="0"/>
              <a:t>шпилечные</a:t>
            </a:r>
          </a:p>
          <a:p>
            <a:r>
              <a:rPr lang="ru-RU" sz="3800" dirty="0" smtClean="0"/>
              <a:t>винтовые(резьбовые</a:t>
            </a:r>
            <a:r>
              <a:rPr lang="ru-RU" sz="3800" dirty="0"/>
              <a:t>)</a:t>
            </a:r>
          </a:p>
          <a:p>
            <a:r>
              <a:rPr lang="ru-RU" sz="3800" dirty="0"/>
              <a:t>шпоночные</a:t>
            </a:r>
          </a:p>
          <a:p>
            <a:r>
              <a:rPr lang="ru-RU" sz="3800" dirty="0"/>
              <a:t>штифтовые(</a:t>
            </a:r>
            <a:r>
              <a:rPr lang="ru-RU" sz="3800" dirty="0" err="1"/>
              <a:t>нерезьбовые</a:t>
            </a:r>
            <a:r>
              <a:rPr lang="ru-RU" sz="3800" dirty="0"/>
              <a:t>)</a:t>
            </a:r>
          </a:p>
          <a:p>
            <a:endParaRPr lang="ru-RU" dirty="0"/>
          </a:p>
        </p:txBody>
      </p:sp>
      <p:sp>
        <p:nvSpPr>
          <p:cNvPr id="6" name="Объект 5"/>
          <p:cNvSpPr>
            <a:spLocks noGrp="1"/>
          </p:cNvSpPr>
          <p:nvPr>
            <p:ph sz="half" idx="2"/>
          </p:nvPr>
        </p:nvSpPr>
        <p:spPr>
          <a:xfrm>
            <a:off x="5004048" y="1772816"/>
            <a:ext cx="4139952" cy="4280512"/>
          </a:xfrm>
        </p:spPr>
        <p:txBody>
          <a:bodyPr>
            <a:normAutofit fontScale="77500" lnSpcReduction="20000"/>
          </a:bodyPr>
          <a:lstStyle/>
          <a:p>
            <a:r>
              <a:rPr lang="ru-RU" sz="3300" b="1" dirty="0"/>
              <a:t>Неразъёмные – это соединения, которые нельзя разобрать, не разрушив деталей или скрепляющих их элементов</a:t>
            </a:r>
            <a:r>
              <a:rPr lang="ru-RU" sz="3300" b="1" dirty="0" smtClean="0"/>
              <a:t>.</a:t>
            </a:r>
          </a:p>
          <a:p>
            <a:r>
              <a:rPr lang="ru-RU" sz="3500" dirty="0" smtClean="0"/>
              <a:t> клёпанное</a:t>
            </a:r>
            <a:endParaRPr lang="ru-RU" sz="3500" dirty="0"/>
          </a:p>
          <a:p>
            <a:r>
              <a:rPr lang="ru-RU" sz="3500" dirty="0" smtClean="0"/>
              <a:t>сварное</a:t>
            </a:r>
            <a:endParaRPr lang="ru-RU" sz="3500" dirty="0"/>
          </a:p>
          <a:p>
            <a:r>
              <a:rPr lang="ru-RU" sz="3500" dirty="0" smtClean="0"/>
              <a:t>паянное</a:t>
            </a:r>
            <a:endParaRPr lang="ru-RU" sz="3500" dirty="0"/>
          </a:p>
          <a:p>
            <a:r>
              <a:rPr lang="ru-RU" sz="3500" dirty="0" smtClean="0"/>
              <a:t>клееное</a:t>
            </a:r>
            <a:endParaRPr lang="ru-RU" sz="3500" dirty="0"/>
          </a:p>
          <a:p>
            <a:r>
              <a:rPr lang="ru-RU" sz="3500" dirty="0" smtClean="0"/>
              <a:t>сшивное</a:t>
            </a:r>
            <a:endParaRPr lang="ru-RU" sz="3500" dirty="0"/>
          </a:p>
          <a:p>
            <a:endParaRPr lang="ru-RU" dirty="0"/>
          </a:p>
        </p:txBody>
      </p:sp>
    </p:spTree>
    <p:extLst>
      <p:ext uri="{BB962C8B-B14F-4D97-AF65-F5344CB8AC3E}">
        <p14:creationId xmlns:p14="http://schemas.microsoft.com/office/powerpoint/2010/main" val="3267544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993199"/>
            <a:ext cx="5544616"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Заголовок 5"/>
          <p:cNvSpPr>
            <a:spLocks noGrp="1"/>
          </p:cNvSpPr>
          <p:nvPr>
            <p:ph type="title"/>
          </p:nvPr>
        </p:nvSpPr>
        <p:spPr>
          <a:xfrm>
            <a:off x="899592" y="332656"/>
            <a:ext cx="8064896" cy="1440160"/>
          </a:xfrm>
        </p:spPr>
        <p:txBody>
          <a:bodyPr>
            <a:normAutofit fontScale="90000"/>
          </a:bodyPr>
          <a:lstStyle/>
          <a:p>
            <a:pPr algn="l"/>
            <a:r>
              <a:rPr lang="ru-RU" dirty="0" smtClean="0"/>
              <a:t/>
            </a:r>
            <a:br>
              <a:rPr lang="ru-RU" dirty="0" smtClean="0"/>
            </a:br>
            <a:r>
              <a:rPr lang="ru-RU" sz="3600" b="1" dirty="0" smtClean="0">
                <a:solidFill>
                  <a:schemeClr val="tx2">
                    <a:lumMod val="75000"/>
                  </a:schemeClr>
                </a:solidFill>
              </a:rPr>
              <a:t>Резьба </a:t>
            </a:r>
            <a:r>
              <a:rPr lang="ru-RU" sz="3600" b="1" dirty="0">
                <a:solidFill>
                  <a:schemeClr val="tx2">
                    <a:lumMod val="75000"/>
                  </a:schemeClr>
                </a:solidFill>
              </a:rPr>
              <a:t>может быть нарезана на стержне (наружная) и </a:t>
            </a:r>
            <a:r>
              <a:rPr lang="ru-RU" sz="3600" b="1" dirty="0" smtClean="0">
                <a:solidFill>
                  <a:schemeClr val="tx2">
                    <a:lumMod val="75000"/>
                  </a:schemeClr>
                </a:solidFill>
              </a:rPr>
              <a:t/>
            </a:r>
            <a:br>
              <a:rPr lang="ru-RU" sz="3600" b="1" dirty="0" smtClean="0">
                <a:solidFill>
                  <a:schemeClr val="tx2">
                    <a:lumMod val="75000"/>
                  </a:schemeClr>
                </a:solidFill>
              </a:rPr>
            </a:br>
            <a:r>
              <a:rPr lang="ru-RU" sz="3600" b="1" dirty="0" smtClean="0">
                <a:solidFill>
                  <a:schemeClr val="tx2">
                    <a:lumMod val="75000"/>
                  </a:schemeClr>
                </a:solidFill>
              </a:rPr>
              <a:t>в </a:t>
            </a:r>
            <a:r>
              <a:rPr lang="ru-RU" sz="3600" b="1" dirty="0">
                <a:solidFill>
                  <a:schemeClr val="tx2">
                    <a:lumMod val="75000"/>
                  </a:schemeClr>
                </a:solidFill>
              </a:rPr>
              <a:t>отверстии (внутренняя). </a:t>
            </a:r>
            <a:r>
              <a:rPr lang="ru-RU" sz="3600" b="1" dirty="0" smtClean="0">
                <a:solidFill>
                  <a:schemeClr val="tx2">
                    <a:lumMod val="75000"/>
                  </a:schemeClr>
                </a:solidFill>
              </a:rPr>
              <a:t> </a:t>
            </a:r>
            <a:br>
              <a:rPr lang="ru-RU" sz="3600" b="1" dirty="0" smtClean="0">
                <a:solidFill>
                  <a:schemeClr val="tx2">
                    <a:lumMod val="75000"/>
                  </a:schemeClr>
                </a:solidFill>
              </a:rPr>
            </a:br>
            <a:r>
              <a:rPr lang="ru-RU" sz="3600" b="1" dirty="0" smtClean="0">
                <a:solidFill>
                  <a:schemeClr val="tx2">
                    <a:lumMod val="75000"/>
                  </a:schemeClr>
                </a:solidFill>
              </a:rPr>
              <a:t>Резьбу </a:t>
            </a:r>
            <a:r>
              <a:rPr lang="ru-RU" sz="3600" b="1" dirty="0">
                <a:solidFill>
                  <a:schemeClr val="tx2">
                    <a:lumMod val="75000"/>
                  </a:schemeClr>
                </a:solidFill>
              </a:rPr>
              <a:t>на чертежах обозначают условно. </a:t>
            </a:r>
          </a:p>
        </p:txBody>
      </p:sp>
    </p:spTree>
    <p:extLst>
      <p:ext uri="{BB962C8B-B14F-4D97-AF65-F5344CB8AC3E}">
        <p14:creationId xmlns:p14="http://schemas.microsoft.com/office/powerpoint/2010/main" val="2654643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332656"/>
            <a:ext cx="8534400" cy="2160240"/>
          </a:xfrm>
        </p:spPr>
        <p:txBody>
          <a:bodyPr>
            <a:normAutofit fontScale="90000"/>
          </a:bodyPr>
          <a:lstStyle/>
          <a:p>
            <a:r>
              <a:rPr lang="ru-RU" b="1" dirty="0" smtClean="0">
                <a:solidFill>
                  <a:schemeClr val="tx2">
                    <a:lumMod val="75000"/>
                  </a:schemeClr>
                </a:solidFill>
              </a:rPr>
              <a:t>На </a:t>
            </a:r>
            <a:r>
              <a:rPr lang="ru-RU" b="1" dirty="0">
                <a:solidFill>
                  <a:schemeClr val="tx2">
                    <a:lumMod val="75000"/>
                  </a:schemeClr>
                </a:solidFill>
              </a:rPr>
              <a:t>каком изображении показан болт, </a:t>
            </a:r>
            <a:r>
              <a:rPr lang="ru-RU" b="1" dirty="0" smtClean="0">
                <a:solidFill>
                  <a:schemeClr val="tx2">
                    <a:lumMod val="75000"/>
                  </a:schemeClr>
                </a:solidFill>
              </a:rPr>
              <a:t/>
            </a:r>
            <a:br>
              <a:rPr lang="ru-RU" b="1" dirty="0" smtClean="0">
                <a:solidFill>
                  <a:schemeClr val="tx2">
                    <a:lumMod val="75000"/>
                  </a:schemeClr>
                </a:solidFill>
              </a:rPr>
            </a:br>
            <a:r>
              <a:rPr lang="ru-RU" b="1" dirty="0" smtClean="0">
                <a:solidFill>
                  <a:schemeClr val="tx2">
                    <a:lumMod val="75000"/>
                  </a:schemeClr>
                </a:solidFill>
              </a:rPr>
              <a:t>а </a:t>
            </a:r>
            <a:r>
              <a:rPr lang="ru-RU" b="1" dirty="0">
                <a:solidFill>
                  <a:schemeClr val="tx2">
                    <a:lumMod val="75000"/>
                  </a:schemeClr>
                </a:solidFill>
              </a:rPr>
              <a:t>на каком – </a:t>
            </a:r>
            <a:r>
              <a:rPr lang="ru-RU" b="1" dirty="0" smtClean="0">
                <a:solidFill>
                  <a:schemeClr val="tx2">
                    <a:lumMod val="75000"/>
                  </a:schemeClr>
                </a:solidFill>
              </a:rPr>
              <a:t>гайка? </a:t>
            </a:r>
            <a:br>
              <a:rPr lang="ru-RU" b="1" dirty="0" smtClean="0">
                <a:solidFill>
                  <a:schemeClr val="tx2">
                    <a:lumMod val="75000"/>
                  </a:schemeClr>
                </a:solidFill>
              </a:rPr>
            </a:br>
            <a:r>
              <a:rPr lang="ru-RU" b="1" dirty="0" smtClean="0">
                <a:solidFill>
                  <a:schemeClr val="tx2">
                    <a:lumMod val="75000"/>
                  </a:schemeClr>
                </a:solidFill>
              </a:rPr>
              <a:t> </a:t>
            </a:r>
            <a:r>
              <a:rPr lang="ru-RU" b="1" dirty="0">
                <a:solidFill>
                  <a:schemeClr val="tx2">
                    <a:lumMod val="75000"/>
                  </a:schemeClr>
                </a:solidFill>
              </a:rPr>
              <a:t>Д</a:t>
            </a:r>
            <a:r>
              <a:rPr lang="ru-RU" b="1" dirty="0" smtClean="0">
                <a:solidFill>
                  <a:schemeClr val="tx2">
                    <a:lumMod val="75000"/>
                  </a:schemeClr>
                </a:solidFill>
              </a:rPr>
              <a:t>оказать </a:t>
            </a:r>
            <a:r>
              <a:rPr lang="ru-RU" b="1" dirty="0">
                <a:solidFill>
                  <a:schemeClr val="tx2">
                    <a:lumMod val="75000"/>
                  </a:schemeClr>
                </a:solidFill>
              </a:rPr>
              <a:t>справедливость своего утверждения</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2708920"/>
            <a:ext cx="5976664" cy="3733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9552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t> </a:t>
            </a:r>
            <a:r>
              <a:rPr lang="ru-RU" sz="2000" dirty="0"/>
              <a:t>Рассмотрите внимательно виды соединений и</a:t>
            </a:r>
            <a:r>
              <a:rPr lang="ru-RU" sz="2000" dirty="0" smtClean="0"/>
              <a:t> определите </a:t>
            </a:r>
            <a:r>
              <a:rPr lang="ru-RU" sz="2000" dirty="0"/>
              <a:t>как они </a:t>
            </a:r>
            <a:r>
              <a:rPr lang="ru-RU" sz="2000" dirty="0" smtClean="0"/>
              <a:t>называются.</a:t>
            </a:r>
            <a:br>
              <a:rPr lang="ru-RU" sz="2000" dirty="0" smtClean="0"/>
            </a:br>
            <a:r>
              <a:rPr lang="ru-RU" sz="2000" dirty="0" smtClean="0"/>
              <a:t>Вариант 1 первая строка (1, 2, 3)                Вариант 2 вторая строка (4. 5, 6)</a:t>
            </a:r>
            <a:endParaRPr lang="ru-RU" sz="2000" dirty="0">
              <a:latin typeface="Times New Roman" pitchFamily="18" charset="0"/>
              <a:cs typeface="Times New Roman" pitchFamily="18" charset="0"/>
            </a:endParaRPr>
          </a:p>
        </p:txBody>
      </p:sp>
      <p:pic>
        <p:nvPicPr>
          <p:cNvPr id="3074" name="Picture 2" descr="Image"/>
          <p:cNvPicPr>
            <a:picLocks noGrp="1" noChangeAspect="1" noChangeArrowheads="1"/>
          </p:cNvPicPr>
          <p:nvPr>
            <p:ph idx="1"/>
          </p:nvPr>
        </p:nvPicPr>
        <p:blipFill>
          <a:blip r:embed="rId2"/>
          <a:stretch>
            <a:fillRect/>
          </a:stretch>
        </p:blipFill>
        <p:spPr bwMode="auto">
          <a:xfrm>
            <a:off x="2267744" y="1412776"/>
            <a:ext cx="4735440" cy="4800600"/>
          </a:xfrm>
          <a:prstGeom prst="rect">
            <a:avLst/>
          </a:prstGeom>
          <a:noFill/>
          <a:ln w="9525">
            <a:noFill/>
            <a:miter lim="800000"/>
            <a:headEnd/>
            <a:tailEnd/>
          </a:ln>
        </p:spPr>
      </p:pic>
    </p:spTree>
    <p:extLst>
      <p:ext uri="{BB962C8B-B14F-4D97-AF65-F5344CB8AC3E}">
        <p14:creationId xmlns:p14="http://schemas.microsoft.com/office/powerpoint/2010/main" val="2671284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74638"/>
            <a:ext cx="7890080" cy="1143000"/>
          </a:xfrm>
        </p:spPr>
        <p:txBody>
          <a:bodyPr/>
          <a:lstStyle/>
          <a:p>
            <a:pPr algn="ctr"/>
            <a:r>
              <a:rPr lang="ru-RU" dirty="0" smtClean="0"/>
              <a:t>Образование резьбы</a:t>
            </a:r>
            <a:endParaRPr lang="ru-RU" dirty="0"/>
          </a:p>
        </p:txBody>
      </p:sp>
      <p:pic>
        <p:nvPicPr>
          <p:cNvPr id="3" name="Рисунок 2" descr="F:\ПакетЧерчение\project\u\pix\p10-65.gif"/>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628800"/>
            <a:ext cx="6480720" cy="3456383"/>
          </a:xfrm>
          <a:prstGeom prst="rect">
            <a:avLst/>
          </a:prstGeom>
          <a:noFill/>
          <a:ln>
            <a:noFill/>
          </a:ln>
        </p:spPr>
      </p:pic>
    </p:spTree>
    <p:extLst>
      <p:ext uri="{BB962C8B-B14F-4D97-AF65-F5344CB8AC3E}">
        <p14:creationId xmlns:p14="http://schemas.microsoft.com/office/powerpoint/2010/main" val="16413370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139</TotalTime>
  <Words>360</Words>
  <Application>Microsoft Office PowerPoint</Application>
  <PresentationFormat>Экран (4:3)</PresentationFormat>
  <Paragraphs>35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Солнцестояние</vt:lpstr>
      <vt:lpstr>«Соединение деталей.  Изображение и обозначение резьбы на чертежах» </vt:lpstr>
      <vt:lpstr>Соединение деталей  может быть разъемным либо неразъемным.  К разъемным соединениям относятся резьбовые соединения болтовые, винтовые, шпилечные, шлицевые или зубчатые, шпоночные и штифтовые . </vt:lpstr>
      <vt:lpstr>К неразъемным соединениям относятся такие соединения, которые не подлежат разборке и могут быть разъединены только в результате разрушения соединяемых деталей либо частей, их соединяющих. </vt:lpstr>
      <vt:lpstr>Вопросы и задания Вариант 1                              Вариант 2</vt:lpstr>
      <vt:lpstr>Предлагается выбрать соединения, относящиеся к каждой из групп.</vt:lpstr>
      <vt:lpstr> Резьба может быть нарезана на стержне (наружная) и  в отверстии (внутренняя).   Резьбу на чертежах обозначают условно. </vt:lpstr>
      <vt:lpstr>На каком изображении показан болт,  а на каком – гайка?   Доказать справедливость своего утверждения</vt:lpstr>
      <vt:lpstr> Рассмотрите внимательно виды соединений и определите как они называются. Вариант 1 первая строка (1, 2, 3)                Вариант 2 вторая строка (4. 5, 6)</vt:lpstr>
      <vt:lpstr>Образование резьбы</vt:lpstr>
      <vt:lpstr>Параметры резьбы на чертеже</vt:lpstr>
      <vt:lpstr>Обозначение метрической резьбы.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Веревочникова Светлана Николаевна</cp:lastModifiedBy>
  <cp:revision>17</cp:revision>
  <dcterms:modified xsi:type="dcterms:W3CDTF">2012-04-24T18:24:46Z</dcterms:modified>
</cp:coreProperties>
</file>