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  <p:sldId id="261" r:id="rId4"/>
    <p:sldId id="263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11класс\Бунин\фото\bunin_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4" y="0"/>
            <a:ext cx="2260235" cy="349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3" descr="D:\документы\11класс\Бунин\фото\c0d3ed5df4d6949fdc8489a0b70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14313"/>
            <a:ext cx="35845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Размышления о смысле жизни по рассказу И. А. Бунина  «Господин из Сан-Франциско».                                                       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320"/>
            <a:ext cx="4075936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n w="28575"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663300"/>
                </a:solidFill>
                <a:latin typeface="Arial Black" pitchFamily="34" charset="0"/>
              </a:rPr>
              <a:t>Некий Господин из Сан-Франциско</a:t>
            </a:r>
            <a:endParaRPr lang="ru-RU" sz="2800" dirty="0">
              <a:ln w="28575">
                <a:solidFill>
                  <a:schemeClr val="accent3">
                    <a:lumMod val="50000"/>
                  </a:schemeClr>
                </a:solidFill>
              </a:ln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785938"/>
            <a:ext cx="4157661" cy="4664075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Уровень «3»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b="1" dirty="0" smtClean="0"/>
              <a:t> 1.  О чем, по вашему мнению, рассказ?</a:t>
            </a:r>
          </a:p>
          <a:p>
            <a:r>
              <a:rPr lang="ru-RU" sz="2400" b="1" dirty="0" smtClean="0"/>
              <a:t>2. Почему автор не называет своего героя по имени, но при этом подчёркивает, что он из Сан-Франциско?                                                                                                                                                  3.  Как строил свою жизнь Господин?  Как автор относится к такой жизни?</a:t>
            </a:r>
          </a:p>
          <a:p>
            <a:pPr algn="just"/>
            <a:endParaRPr lang="ru-RU" sz="2000" b="1" i="1" dirty="0" smtClean="0">
              <a:latin typeface="Constantia" pitchFamily="18" charset="0"/>
            </a:endParaRPr>
          </a:p>
        </p:txBody>
      </p:sp>
      <p:pic>
        <p:nvPicPr>
          <p:cNvPr id="13316" name="Picture 2" descr="D:\документы\11класс\Бунин\Господин из Сан франциско иллюстрации\index_pic.ph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462"/>
            <a:ext cx="42164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3"/>
          <p:cNvSpPr>
            <a:spLocks noGrp="1"/>
          </p:cNvSpPr>
          <p:nvPr>
            <p:ph sz="half" idx="2"/>
          </p:nvPr>
        </p:nvSpPr>
        <p:spPr>
          <a:xfrm>
            <a:off x="5286375" y="0"/>
            <a:ext cx="3657600" cy="6858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solidFill>
                  <a:srgbClr val="7030A0"/>
                </a:solidFill>
              </a:rPr>
              <a:t>Уровень «4».  </a:t>
            </a:r>
            <a:endParaRPr lang="ru-RU" sz="2900" dirty="0" smtClean="0">
              <a:solidFill>
                <a:srgbClr val="7030A0"/>
              </a:solidFill>
            </a:endParaRPr>
          </a:p>
          <a:p>
            <a:r>
              <a:rPr lang="ru-RU" sz="3400" dirty="0" smtClean="0"/>
              <a:t>1. Прочитайте описание портрета главного героя. Кого напоминает этот персонаж? Какое чувство возникает у читателя?</a:t>
            </a:r>
          </a:p>
          <a:p>
            <a:r>
              <a:rPr lang="ru-RU" sz="3400" dirty="0" smtClean="0"/>
              <a:t>2. Как чувствует себя герой во время путешествия? Почему он так мало говорит?</a:t>
            </a:r>
          </a:p>
          <a:p>
            <a:r>
              <a:rPr lang="ru-RU" sz="3400" dirty="0" smtClean="0"/>
              <a:t>3. Что нарушает заведённый на корабле порядок? Что мешает Господину жить по заданной программе? </a:t>
            </a:r>
          </a:p>
          <a:p>
            <a:r>
              <a:rPr lang="ru-RU" sz="3400" dirty="0" smtClean="0"/>
              <a:t>4. В чём теперь он видит наслаждение? Прочитайте второй портрет героя. Кого мы теперь видим? Почему?</a:t>
            </a:r>
          </a:p>
          <a:p>
            <a:pPr algn="just"/>
            <a:endParaRPr lang="ru-RU" sz="3400" b="1" i="1" dirty="0" smtClean="0">
              <a:latin typeface="Constantia" pitchFamily="18" charset="0"/>
            </a:endParaRPr>
          </a:p>
        </p:txBody>
      </p:sp>
      <p:pic>
        <p:nvPicPr>
          <p:cNvPr id="14339" name="Picture 2" descr="D:\документы\11класс\Бунин\Господин из Сан франциско иллюстрации\index_pic.php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0"/>
            <a:ext cx="4535488" cy="6804025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0"/>
            <a:ext cx="5000628" cy="6858000"/>
          </a:xfrm>
        </p:spPr>
        <p:txBody>
          <a:bodyPr>
            <a:normAutofit fontScale="85000" lnSpcReduction="10000"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400" b="1" i="1" dirty="0" smtClean="0">
              <a:latin typeface="Constantia" pitchFamily="18" charset="0"/>
            </a:endParaRPr>
          </a:p>
          <a:p>
            <a:r>
              <a:rPr lang="ru-RU" b="1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5.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На протяжении рассказа нас сопровождают символы. Попробуйте их «расшифровать».</a:t>
            </a:r>
          </a:p>
          <a:p>
            <a:r>
              <a:rPr lang="ru-RU" dirty="0" smtClean="0"/>
              <a:t>- Многопалубный корабль –</a:t>
            </a:r>
          </a:p>
          <a:p>
            <a:r>
              <a:rPr lang="ru-RU" dirty="0" smtClean="0"/>
              <a:t>- Господин из </a:t>
            </a:r>
            <a:r>
              <a:rPr lang="ru-RU" dirty="0" smtClean="0"/>
              <a:t>Сан-Франциско –</a:t>
            </a:r>
            <a:endParaRPr lang="ru-RU" dirty="0" smtClean="0"/>
          </a:p>
          <a:p>
            <a:r>
              <a:rPr lang="ru-RU" dirty="0" smtClean="0"/>
              <a:t>- Название корабля «Атлантида» - </a:t>
            </a:r>
          </a:p>
          <a:p>
            <a:r>
              <a:rPr lang="ru-RU" dirty="0" smtClean="0"/>
              <a:t>- Влюбленная пара, нанятая «играть в любовь за хорошие деньги» - </a:t>
            </a:r>
          </a:p>
          <a:p>
            <a:r>
              <a:rPr lang="ru-RU" dirty="0" smtClean="0"/>
              <a:t>- Океан –</a:t>
            </a:r>
          </a:p>
          <a:p>
            <a:r>
              <a:rPr lang="ru-RU" dirty="0" smtClean="0"/>
              <a:t>- Ящик из-под содовой –</a:t>
            </a:r>
          </a:p>
          <a:p>
            <a:r>
              <a:rPr lang="ru-RU" dirty="0" smtClean="0"/>
              <a:t>- Фигура Дьявола на скалах Гибралтара –</a:t>
            </a:r>
          </a:p>
          <a:p>
            <a:r>
              <a:rPr lang="ru-RU" dirty="0" smtClean="0"/>
              <a:t>- Песни и молитвы </a:t>
            </a:r>
            <a:r>
              <a:rPr lang="ru-RU" dirty="0" err="1" smtClean="0"/>
              <a:t>абруццких</a:t>
            </a:r>
            <a:r>
              <a:rPr lang="ru-RU" dirty="0" smtClean="0"/>
              <a:t> горцев –</a:t>
            </a:r>
          </a:p>
          <a:p>
            <a:r>
              <a:rPr lang="ru-RU" dirty="0" smtClean="0"/>
              <a:t>- Простые итальянцы, люди труда – 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b="1" i="1" dirty="0">
              <a:latin typeface="Constantia" pitchFamily="18" charset="0"/>
            </a:endParaRPr>
          </a:p>
        </p:txBody>
      </p:sp>
      <p:pic>
        <p:nvPicPr>
          <p:cNvPr id="15363" name="Picture 2" descr="D:\документы\11класс\Бунин\Господин из Сан франциско иллюстрации\index_pic.php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57232"/>
            <a:ext cx="4357750" cy="5364162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142852"/>
            <a:ext cx="749808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n w="1905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Что </a:t>
            </a:r>
            <a:r>
              <a:rPr lang="ru-RU" sz="2800" dirty="0" smtClean="0">
                <a:ln w="1905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осуждает</a:t>
            </a:r>
            <a:r>
              <a:rPr lang="ru-RU" sz="2800" dirty="0" smtClean="0">
                <a:ln w="1905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/>
            </a:r>
            <a:br>
              <a:rPr lang="ru-RU" sz="2800" dirty="0" smtClean="0">
                <a:ln w="1905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663300"/>
                </a:solidFill>
                <a:effectLst/>
                <a:latin typeface="Arial Black" pitchFamily="34" charset="0"/>
              </a:rPr>
            </a:br>
            <a:r>
              <a:rPr lang="ru-RU" sz="2800" dirty="0" smtClean="0">
                <a:ln w="1905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 И. Бунин? К чему призывает автор?</a:t>
            </a:r>
            <a:endParaRPr lang="ru-RU" sz="2800" dirty="0">
              <a:ln w="19050">
                <a:solidFill>
                  <a:schemeClr val="accent3">
                    <a:lumMod val="75000"/>
                  </a:schemeClr>
                </a:solidFill>
              </a:ln>
              <a:solidFill>
                <a:srgbClr val="663300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38" y="1285875"/>
            <a:ext cx="3657600" cy="5572125"/>
          </a:xfrm>
        </p:spPr>
        <p:txBody>
          <a:bodyPr/>
          <a:lstStyle/>
          <a:p>
            <a:pPr algn="just"/>
            <a:r>
              <a:rPr lang="ru-RU" sz="1800" b="1" i="1" smtClean="0">
                <a:latin typeface="Constantia" pitchFamily="18" charset="0"/>
              </a:rPr>
              <a:t>Жизнь быстротечна. </a:t>
            </a:r>
          </a:p>
          <a:p>
            <a:pPr algn="just">
              <a:buFont typeface="Wingdings 2" pitchFamily="18" charset="2"/>
              <a:buNone/>
            </a:pPr>
            <a:endParaRPr lang="ru-RU" sz="1800" b="1" i="1" smtClean="0">
              <a:latin typeface="Constantia" pitchFamily="18" charset="0"/>
            </a:endParaRPr>
          </a:p>
          <a:p>
            <a:pPr algn="just"/>
            <a:r>
              <a:rPr lang="ru-RU" sz="1800" b="1" i="1" smtClean="0">
                <a:latin typeface="Constantia" pitchFamily="18" charset="0"/>
              </a:rPr>
              <a:t>Жить надо так, чтобы  впоследствии ни тебе самому , ни твоим  близким  не было стыдно.</a:t>
            </a:r>
          </a:p>
          <a:p>
            <a:pPr algn="just"/>
            <a:endParaRPr lang="ru-RU" sz="1800" b="1" i="1" smtClean="0">
              <a:latin typeface="Constantia" pitchFamily="18" charset="0"/>
            </a:endParaRPr>
          </a:p>
          <a:p>
            <a:pPr algn="just"/>
            <a:r>
              <a:rPr lang="ru-RU" sz="1800" b="1" i="1" smtClean="0">
                <a:latin typeface="Constantia" pitchFamily="18" charset="0"/>
              </a:rPr>
              <a:t>Человеку следует быть самим собой.</a:t>
            </a:r>
          </a:p>
          <a:p>
            <a:pPr algn="just"/>
            <a:endParaRPr lang="ru-RU" sz="1800" b="1" i="1" smtClean="0">
              <a:latin typeface="Constantia" pitchFamily="18" charset="0"/>
            </a:endParaRPr>
          </a:p>
          <a:p>
            <a:pPr algn="just"/>
            <a:r>
              <a:rPr lang="ru-RU" sz="1800" b="1" i="1" smtClean="0">
                <a:latin typeface="Constantia" pitchFamily="18" charset="0"/>
              </a:rPr>
              <a:t>Многие люди истинное лицо и душу прячут за маской  безразличия, так и уходят из жизни никому не запомнившиеся, не сделавшие ничего хорошего даже близким людям. </a:t>
            </a:r>
          </a:p>
        </p:txBody>
      </p:sp>
      <p:pic>
        <p:nvPicPr>
          <p:cNvPr id="19460" name="Picture 2" descr="D:\документы\11класс\Бунин\Господин из Сан франциско иллюстрации\003721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14313"/>
            <a:ext cx="24796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:\документы\11класс\Бунин\фото\5110-0012R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00100" y="2357430"/>
            <a:ext cx="4248000" cy="4248000"/>
          </a:xfrm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279</Words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Некий Господин из Сан-Франциско</vt:lpstr>
      <vt:lpstr>Слайд 3</vt:lpstr>
      <vt:lpstr>Слайд 4</vt:lpstr>
      <vt:lpstr>Что осуждает  И. Бунин? К чему призывает автор?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2012-09-11T19:03:13Z</dcterms:modified>
</cp:coreProperties>
</file>