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4" r:id="rId3"/>
    <p:sldId id="260" r:id="rId4"/>
    <p:sldId id="257" r:id="rId5"/>
    <p:sldId id="272" r:id="rId6"/>
    <p:sldId id="261" r:id="rId7"/>
    <p:sldId id="262" r:id="rId8"/>
    <p:sldId id="263" r:id="rId9"/>
    <p:sldId id="265" r:id="rId10"/>
    <p:sldId id="264" r:id="rId11"/>
    <p:sldId id="268" r:id="rId12"/>
    <p:sldId id="269" r:id="rId13"/>
    <p:sldId id="270" r:id="rId14"/>
    <p:sldId id="276" r:id="rId15"/>
    <p:sldId id="267" r:id="rId16"/>
    <p:sldId id="266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1C0759"/>
    <a:srgbClr val="18064A"/>
    <a:srgbClr val="793915"/>
    <a:srgbClr val="007434"/>
    <a:srgbClr val="0E3B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2A97A9-AAC7-4139-AE27-244CEC05B277}" type="datetimeFigureOut">
              <a:rPr lang="ru-RU" smtClean="0"/>
              <a:t>20.12.2012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DD84B44-7064-4CC0-9803-C28A4AFFE58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138" y="3400425"/>
            <a:ext cx="85725" cy="5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046"/>
            <a:ext cx="8352928" cy="6167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328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1" y="225254"/>
            <a:ext cx="8593229" cy="63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7249" y="476672"/>
            <a:ext cx="712879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3200" b="1" dirty="0" smtClean="0">
                <a:solidFill>
                  <a:srgbClr val="002060"/>
                </a:solidFill>
              </a:rPr>
              <a:t>	При </a:t>
            </a:r>
            <a:r>
              <a:rPr lang="ru-RU" sz="3200" b="1" dirty="0">
                <a:solidFill>
                  <a:srgbClr val="002060"/>
                </a:solidFill>
              </a:rPr>
              <a:t>выполнении чертежа предмет надо располагать относительно фронтальной плоскости проекций так, чтобы</a:t>
            </a:r>
            <a:r>
              <a:rPr lang="ru-RU" sz="3200" b="1" i="1" dirty="0">
                <a:solidFill>
                  <a:srgbClr val="002060"/>
                </a:solidFill>
              </a:rPr>
              <a:t> главный вид давал </a:t>
            </a:r>
            <a:r>
              <a:rPr lang="ru-RU" sz="3200" b="1" i="1" dirty="0" smtClean="0">
                <a:solidFill>
                  <a:srgbClr val="002060"/>
                </a:solidFill>
              </a:rPr>
              <a:t>наиболее полное </a:t>
            </a:r>
            <a:r>
              <a:rPr lang="ru-RU" sz="3200" b="1" i="1" dirty="0">
                <a:solidFill>
                  <a:srgbClr val="002060"/>
                </a:solidFill>
              </a:rPr>
              <a:t>представление о форме и размерах предмета</a:t>
            </a:r>
            <a:r>
              <a:rPr lang="ru-RU" sz="3200" b="1" i="1" dirty="0" smtClean="0">
                <a:solidFill>
                  <a:srgbClr val="002060"/>
                </a:solidFill>
              </a:rPr>
              <a:t>.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1" dirty="0" smtClean="0">
                <a:solidFill>
                  <a:srgbClr val="1C0759"/>
                </a:solidFill>
              </a:rPr>
              <a:t>	</a:t>
            </a:r>
            <a:r>
              <a:rPr lang="ru-RU" sz="3200" b="1" u="sng" dirty="0" smtClean="0">
                <a:solidFill>
                  <a:srgbClr val="1C0759"/>
                </a:solidFill>
              </a:rPr>
              <a:t>На </a:t>
            </a:r>
            <a:r>
              <a:rPr lang="ru-RU" sz="3200" b="1" u="sng" dirty="0">
                <a:solidFill>
                  <a:srgbClr val="1C0759"/>
                </a:solidFill>
              </a:rPr>
              <a:t>чертежах проецирующие лучи не проводят, но обязательное требование, сохранение расположения видов относительно друг друга</a:t>
            </a:r>
            <a:r>
              <a:rPr lang="ru-RU" sz="3200" b="1" dirty="0">
                <a:solidFill>
                  <a:srgbClr val="1C0759"/>
                </a:solidFill>
              </a:rPr>
              <a:t>.</a:t>
            </a:r>
          </a:p>
          <a:p>
            <a:pPr algn="ctr"/>
            <a:endParaRPr lang="ru-RU" sz="36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7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1" y="225254"/>
            <a:ext cx="8593229" cy="63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Рисунок 131" descr="Рисунок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2" y="192949"/>
            <a:ext cx="8562420" cy="640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660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32" descr="Рисунок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9512"/>
            <a:ext cx="8428954" cy="6304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699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33" descr="Рисунок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2656"/>
            <a:ext cx="8189241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0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70" y="164423"/>
            <a:ext cx="8513610" cy="669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1249053"/>
            <a:ext cx="69127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1C0759"/>
                </a:solidFill>
              </a:rPr>
              <a:t>Те, обучающиеся, </a:t>
            </a:r>
          </a:p>
          <a:p>
            <a:pPr algn="ctr"/>
            <a:r>
              <a:rPr lang="ru-RU" sz="3600" b="1" dirty="0">
                <a:solidFill>
                  <a:srgbClr val="1C0759"/>
                </a:solidFill>
              </a:rPr>
              <a:t>кто справился с заданием,</a:t>
            </a:r>
          </a:p>
          <a:p>
            <a:pPr algn="ctr"/>
            <a:r>
              <a:rPr lang="ru-RU" sz="3600" b="1" dirty="0">
                <a:solidFill>
                  <a:srgbClr val="1C0759"/>
                </a:solidFill>
              </a:rPr>
              <a:t> могут взять модель у учителя </a:t>
            </a:r>
          </a:p>
          <a:p>
            <a:pPr algn="ctr"/>
            <a:r>
              <a:rPr lang="ru-RU" sz="3600" b="1" dirty="0">
                <a:solidFill>
                  <a:srgbClr val="1C0759"/>
                </a:solidFill>
              </a:rPr>
              <a:t>и выполнить самостоятельно.</a:t>
            </a:r>
          </a:p>
          <a:p>
            <a:pPr algn="ctr"/>
            <a:r>
              <a:rPr lang="ru-RU" sz="3600" b="1" dirty="0">
                <a:solidFill>
                  <a:srgbClr val="1C0759"/>
                </a:solidFill>
              </a:rPr>
              <a:t> Тем самым заработать дополнительные баллы</a:t>
            </a:r>
          </a:p>
          <a:p>
            <a:r>
              <a:rPr lang="ru-RU" sz="3600" dirty="0">
                <a:solidFill>
                  <a:srgbClr val="1C0759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562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51" y="225254"/>
            <a:ext cx="8593229" cy="637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65" y="225254"/>
            <a:ext cx="8560215" cy="644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60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75" y="332046"/>
            <a:ext cx="8157889" cy="6049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Рисунок 135" descr="Рисунок 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88" y="356166"/>
            <a:ext cx="8353139" cy="602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92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34" descr="Рисунок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82" y="332656"/>
            <a:ext cx="837033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32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3" y="116632"/>
            <a:ext cx="9144000" cy="6891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1844824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546084"/>
            <a:ext cx="7776863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00CC"/>
                </a:solidFill>
              </a:rPr>
              <a:t>План урока</a:t>
            </a:r>
            <a:endParaRPr lang="ru-RU" sz="3200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00CC"/>
                </a:solidFill>
              </a:rPr>
              <a:t>1. Повторение теоретического материала по теме: “Проецирование”</a:t>
            </a:r>
            <a:endParaRPr lang="ru-RU" sz="3200" dirty="0" smtClean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00CC"/>
                </a:solidFill>
              </a:rPr>
              <a:t>2 </a:t>
            </a:r>
            <a:r>
              <a:rPr lang="ru-RU" sz="3200" b="1" dirty="0">
                <a:solidFill>
                  <a:srgbClr val="0000CC"/>
                </a:solidFill>
              </a:rPr>
              <a:t>Объяснение нового материала</a:t>
            </a:r>
            <a:endParaRPr lang="ru-RU" sz="3200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00CC"/>
                </a:solidFill>
              </a:rPr>
              <a:t>3. Графическая работа</a:t>
            </a:r>
            <a:endParaRPr lang="ru-RU" sz="3200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00CC"/>
                </a:solidFill>
              </a:rPr>
              <a:t>4.Закрепление, обобщение знаний. Подведение итогов урока</a:t>
            </a:r>
            <a:endParaRPr lang="ru-RU" sz="3200" dirty="0">
              <a:solidFill>
                <a:srgbClr val="0000CC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0000CC"/>
                </a:solidFill>
              </a:rPr>
              <a:t>5. Домашнее задание</a:t>
            </a:r>
            <a:endParaRPr lang="ru-RU" sz="3200" dirty="0">
              <a:solidFill>
                <a:srgbClr val="0000CC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07573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19475"/>
            <a:ext cx="190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70" y="44119"/>
            <a:ext cx="8856984" cy="656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858070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solidFill>
                  <a:srgbClr val="002060"/>
                </a:solidFill>
                <a:cs typeface="Aharoni" pitchFamily="2" charset="-79"/>
              </a:rPr>
              <a:t>Задачи</a:t>
            </a: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200" b="1" i="1" dirty="0" smtClean="0">
                <a:solidFill>
                  <a:srgbClr val="002060"/>
                </a:solidFill>
                <a:cs typeface="Aharoni" pitchFamily="2" charset="-79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Усвоение новых знаний.  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  Формирование у учащихся представлений о виде.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cs typeface="Aharoni" pitchFamily="2" charset="-79"/>
              </a:rPr>
              <a:t>Р</a:t>
            </a: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асположении видов на чертеже</a:t>
            </a:r>
            <a:r>
              <a:rPr lang="ru-RU" sz="3600" b="1" i="1" dirty="0">
                <a:solidFill>
                  <a:srgbClr val="002060"/>
                </a:solidFill>
                <a:cs typeface="Aharoni" pitchFamily="2" charset="-79"/>
              </a:rPr>
              <a:t>.</a:t>
            </a: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3600" b="1" i="1" dirty="0">
                <a:solidFill>
                  <a:srgbClr val="002060"/>
                </a:solidFill>
                <a:cs typeface="Aharoni" pitchFamily="2" charset="-79"/>
              </a:rPr>
              <a:t>Н</a:t>
            </a:r>
            <a:r>
              <a:rPr lang="ru-RU" sz="3600" b="1" i="1" dirty="0" smtClean="0">
                <a:solidFill>
                  <a:srgbClr val="002060"/>
                </a:solidFill>
                <a:cs typeface="Aharoni" pitchFamily="2" charset="-79"/>
              </a:rPr>
              <a:t>ахождению главного вида.</a:t>
            </a:r>
            <a:endParaRPr lang="ru-RU" sz="3600" b="1" dirty="0">
              <a:solidFill>
                <a:srgbClr val="00206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89845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15" descr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38" y="152266"/>
            <a:ext cx="8491161" cy="637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476672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rgbClr val="002060"/>
                </a:solidFill>
              </a:rPr>
              <a:t>Проверка пройденного на пройденного материала  на </a:t>
            </a:r>
            <a:r>
              <a:rPr lang="ru-RU" sz="3000" dirty="0" err="1" smtClean="0">
                <a:solidFill>
                  <a:srgbClr val="002060"/>
                </a:solidFill>
              </a:rPr>
              <a:t>предидущих</a:t>
            </a:r>
            <a:r>
              <a:rPr lang="ru-RU" sz="3000" dirty="0" smtClean="0">
                <a:solidFill>
                  <a:srgbClr val="002060"/>
                </a:solidFill>
              </a:rPr>
              <a:t> уроках</a:t>
            </a:r>
            <a:endParaRPr lang="ru-RU" sz="30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3400425"/>
            <a:ext cx="38100" cy="5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50" y="3552825"/>
            <a:ext cx="38100" cy="5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73" y="234160"/>
            <a:ext cx="8796427" cy="6446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429000"/>
            <a:ext cx="6912768" cy="161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78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820472" cy="54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2999" y="256290"/>
            <a:ext cx="8161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cs typeface="Aharoni" pitchFamily="2" charset="-79"/>
              </a:rPr>
              <a:t>Какие виды проецирования вы знаете?</a:t>
            </a:r>
            <a:endParaRPr lang="ru-RU" sz="3200" b="1" dirty="0"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5624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23" descr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18" y="650254"/>
            <a:ext cx="8144530" cy="5659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340768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  <a:cs typeface="Aharoni" pitchFamily="2" charset="-79"/>
              </a:rPr>
              <a:t>Вид </a:t>
            </a:r>
            <a:r>
              <a:rPr lang="ru-RU" sz="2800" dirty="0" smtClean="0">
                <a:solidFill>
                  <a:srgbClr val="002060"/>
                </a:solidFill>
                <a:cs typeface="Aharoni" pitchFamily="2" charset="-79"/>
              </a:rPr>
              <a:t>– 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это то, что мы видим</a:t>
            </a:r>
            <a:endParaRPr lang="ru-RU" sz="2800" dirty="0">
              <a:solidFill>
                <a:schemeClr val="bg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7947782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9403"/>
            <a:ext cx="9252520" cy="692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22812" y="379825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Расположение видов на чертеже</a:t>
            </a:r>
            <a:endParaRPr lang="ru-RU" sz="32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95220" y="1272039"/>
            <a:ext cx="440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Z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2370" y="1708159"/>
            <a:ext cx="81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1C0759"/>
                </a:solidFill>
              </a:rPr>
              <a:t>Как называются плоскости проекций?</a:t>
            </a:r>
            <a:endParaRPr lang="ru-RU" sz="3200" b="1" dirty="0">
              <a:solidFill>
                <a:srgbClr val="1C07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2095" y="2878660"/>
            <a:ext cx="8172676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b="1" dirty="0" smtClean="0">
                <a:solidFill>
                  <a:srgbClr val="1C0759"/>
                </a:solidFill>
              </a:rPr>
              <a:t>Указать место расположения плоскостей</a:t>
            </a:r>
            <a:endParaRPr lang="ru-RU" sz="3100" b="1" dirty="0">
              <a:solidFill>
                <a:srgbClr val="1C07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94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01" y="116631"/>
            <a:ext cx="8935612" cy="65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62068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cs typeface="Aharoni" pitchFamily="2" charset="-79"/>
              </a:rPr>
              <a:t>Расположение видов на чертеже</a:t>
            </a:r>
            <a:endParaRPr lang="ru-RU" sz="2800" dirty="0"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9402" y="1291280"/>
            <a:ext cx="39020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Фронтальная </a:t>
            </a:r>
            <a:r>
              <a:rPr lang="ru-RU" sz="2800" b="1" dirty="0" smtClean="0">
                <a:solidFill>
                  <a:srgbClr val="0000CC"/>
                </a:solidFill>
              </a:rPr>
              <a:t>  плоскость </a:t>
            </a:r>
            <a:r>
              <a:rPr lang="ru-RU" sz="2800" b="1" dirty="0" smtClean="0">
                <a:solidFill>
                  <a:srgbClr val="0000CC"/>
                </a:solidFill>
              </a:rPr>
              <a:t>проекций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1772816"/>
            <a:ext cx="42217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1C0759"/>
                </a:solidFill>
              </a:rPr>
              <a:t>Профильная плоскость проекций</a:t>
            </a:r>
            <a:endParaRPr lang="ru-RU" sz="2800" b="1" dirty="0">
              <a:solidFill>
                <a:srgbClr val="1C075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6066" y="5445224"/>
            <a:ext cx="3967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cs typeface="Aharoni" pitchFamily="2" charset="-79"/>
              </a:rPr>
              <a:t>Горизонтальная плоскость проекций</a:t>
            </a:r>
            <a:endParaRPr lang="ru-RU" sz="2800" b="1" dirty="0"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6067" y="3967614"/>
            <a:ext cx="583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V</a:t>
            </a:r>
            <a:endParaRPr lang="ru-RU" sz="32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3967614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W</a:t>
            </a:r>
            <a:endParaRPr lang="ru-RU" sz="32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9724" y="5039598"/>
            <a:ext cx="1227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H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0699" y="2726923"/>
            <a:ext cx="369355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Главный вид,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вид спереди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326553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434"/>
                </a:solidFill>
              </a:rPr>
              <a:t>Вид слева</a:t>
            </a:r>
            <a:endParaRPr lang="ru-RU" sz="3200" b="1" dirty="0">
              <a:solidFill>
                <a:srgbClr val="00743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696" y="4839749"/>
            <a:ext cx="26459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793915"/>
                </a:solidFill>
                <a:cs typeface="Aharoni" pitchFamily="2" charset="-79"/>
              </a:rPr>
              <a:t>Вид сверху</a:t>
            </a:r>
            <a:endParaRPr lang="ru-RU" sz="3200" b="1" dirty="0">
              <a:solidFill>
                <a:srgbClr val="793915"/>
              </a:solidFill>
              <a:cs typeface="Aharoni" pitchFamily="2" charset="-79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729626" y="4552389"/>
            <a:ext cx="3118738" cy="1972955"/>
          </a:xfrm>
          <a:prstGeom prst="line">
            <a:avLst/>
          </a:prstGeom>
          <a:ln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03655" y="4808765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Постоянная прямая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0176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6" y="260648"/>
            <a:ext cx="8434316" cy="6254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196752"/>
            <a:ext cx="7344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18064A"/>
                </a:solidFill>
              </a:rPr>
              <a:t>Количество видов на чертеже должно </a:t>
            </a:r>
            <a:r>
              <a:rPr lang="ru-RU" sz="4000" b="1" dirty="0" smtClean="0">
                <a:solidFill>
                  <a:srgbClr val="18064A"/>
                </a:solidFill>
              </a:rPr>
              <a:t>быть </a:t>
            </a:r>
            <a:r>
              <a:rPr lang="ru-RU" sz="4000" b="1" i="1" dirty="0" smtClean="0">
                <a:solidFill>
                  <a:srgbClr val="18064A"/>
                </a:solidFill>
              </a:rPr>
              <a:t>наименьшим</a:t>
            </a:r>
            <a:r>
              <a:rPr lang="ru-RU" sz="4000" b="1" i="1" dirty="0">
                <a:solidFill>
                  <a:srgbClr val="18064A"/>
                </a:solidFill>
              </a:rPr>
              <a:t>, но достаточным</a:t>
            </a:r>
            <a:r>
              <a:rPr lang="ru-RU" sz="4000" b="1" dirty="0">
                <a:solidFill>
                  <a:srgbClr val="18064A"/>
                </a:solidFill>
              </a:rPr>
              <a:t> для полного выявления форм и размеров предмета.</a:t>
            </a:r>
          </a:p>
        </p:txBody>
      </p:sp>
    </p:spTree>
    <p:extLst>
      <p:ext uri="{BB962C8B-B14F-4D97-AF65-F5344CB8AC3E}">
        <p14:creationId xmlns:p14="http://schemas.microsoft.com/office/powerpoint/2010/main" val="3508685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226</TotalTime>
  <Words>164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FBI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Веревочникова Светлана Николаевна</dc:creator>
  <cp:lastModifiedBy>Ронжина Светлана Генадьевна</cp:lastModifiedBy>
  <cp:revision>22</cp:revision>
  <dcterms:created xsi:type="dcterms:W3CDTF">2012-12-18T16:51:38Z</dcterms:created>
  <dcterms:modified xsi:type="dcterms:W3CDTF">2012-12-20T06:22:49Z</dcterms:modified>
</cp:coreProperties>
</file>