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4" r:id="rId4"/>
    <p:sldId id="262" r:id="rId5"/>
    <p:sldId id="260" r:id="rId6"/>
    <p:sldId id="263" r:id="rId7"/>
    <p:sldId id="257" r:id="rId8"/>
    <p:sldId id="261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0AA421B-9C9F-47A0-ACEC-E33C7E43A22C}" type="datetimeFigureOut">
              <a:rPr lang="ru-RU" smtClean="0"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4CD2D28C-2705-4520-9146-913F6CA9394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4572000"/>
            <a:ext cx="8130480" cy="16002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Урок в 9 классе 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685800"/>
            <a:ext cx="7632848" cy="209512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Тема: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ndalus" pitchFamily="18" charset="-78"/>
              </a:rPr>
              <a:t>Сложные разрезы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+mj-lt"/>
              <a:cs typeface="Andalus" pitchFamily="18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6752" y="2636912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Сложными называют разрезы выполненные при помощи двух и более плоскостей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3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flipH="1">
            <a:off x="395536" y="764704"/>
            <a:ext cx="849694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Цель: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3000" b="1" dirty="0" smtClean="0"/>
              <a:t>Расширить знания </a:t>
            </a:r>
            <a:r>
              <a:rPr lang="ru-RU" sz="3000" b="1" dirty="0"/>
              <a:t>о </a:t>
            </a:r>
            <a:r>
              <a:rPr lang="ru-RU" sz="3000" b="1" dirty="0" smtClean="0"/>
              <a:t>разрезах</a:t>
            </a:r>
            <a:r>
              <a:rPr lang="ru-RU" sz="3000" b="1" dirty="0"/>
              <a:t>, их </a:t>
            </a:r>
            <a:r>
              <a:rPr lang="ru-RU" sz="3000" b="1" dirty="0" smtClean="0"/>
              <a:t>назначении </a:t>
            </a:r>
            <a:r>
              <a:rPr lang="ru-RU" sz="3000" b="1" dirty="0"/>
              <a:t>и правилах выполнения.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3000" b="1" dirty="0"/>
              <a:t>Продолжить знакомство с классификацией разрезов</a:t>
            </a:r>
            <a:r>
              <a:rPr lang="ru-RU" sz="3000" b="1" dirty="0" smtClean="0"/>
              <a:t>.</a:t>
            </a:r>
            <a:r>
              <a:rPr lang="ru-RU" sz="3000" b="1" dirty="0"/>
              <a:t> </a:t>
            </a:r>
            <a:r>
              <a:rPr lang="ru-RU" sz="3000" b="1" dirty="0" smtClean="0"/>
              <a:t>Дать понятие о сложных разрезах.</a:t>
            </a:r>
            <a:endParaRPr lang="ru-RU" sz="3000" b="1" dirty="0"/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3000" b="1" dirty="0"/>
              <a:t>Содействовать в развитии у школьников пространственного представления и пространственного мышления.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3000" b="1" dirty="0"/>
              <a:t>Усвоение материала при самостоятельной работе в </a:t>
            </a:r>
            <a:r>
              <a:rPr lang="ru-RU" sz="3000" b="1" dirty="0" smtClean="0"/>
              <a:t>классе.</a:t>
            </a:r>
            <a:endParaRPr lang="ru-RU" sz="3000" b="1" dirty="0"/>
          </a:p>
          <a:p>
            <a:pPr marL="457200" indent="-457200">
              <a:buFont typeface="Wingdings" pitchFamily="2" charset="2"/>
              <a:buChar char="q"/>
            </a:pPr>
            <a:r>
              <a:rPr lang="ru-RU" sz="3000" b="1" dirty="0"/>
              <a:t> Воспитывать аккуратности в работе. </a:t>
            </a:r>
          </a:p>
        </p:txBody>
      </p:sp>
    </p:spTree>
    <p:extLst>
      <p:ext uri="{BB962C8B-B14F-4D97-AF65-F5344CB8AC3E}">
        <p14:creationId xmlns:p14="http://schemas.microsoft.com/office/powerpoint/2010/main" val="3969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08-11-27\задание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951295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22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644008" y="1196752"/>
            <a:ext cx="4104456" cy="489654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43053" y="1196752"/>
            <a:ext cx="3888432" cy="26237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476672"/>
            <a:ext cx="806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Построение ломанного разреза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3052" y="4087942"/>
            <a:ext cx="404668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Ломаный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разрез</a:t>
            </a:r>
          </a:p>
          <a:p>
            <a:pPr algn="ctr"/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(при изображении ломаного разреза наклонную секущую плоскость поворачивают до совмещения в одну плоскость).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152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620688"/>
            <a:ext cx="763284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3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4513717" y="1268760"/>
            <a:ext cx="4234747" cy="474543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395536" y="1718811"/>
            <a:ext cx="3777039" cy="36724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4062" y="449506"/>
            <a:ext cx="7175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Построение ступенчатого разреза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7700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259632" y="620688"/>
            <a:ext cx="6768752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16224"/>
            <a:ext cx="7698432" cy="19531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+mn-lt"/>
              </a:rPr>
              <a:t>                                                                                    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>
                <a:latin typeface="+mn-lt"/>
              </a:rPr>
              <a:t/>
            </a:r>
            <a:br>
              <a:rPr lang="ru-RU" sz="2000" b="1" dirty="0">
                <a:latin typeface="+mn-lt"/>
              </a:rPr>
            </a:br>
            <a:r>
              <a:rPr lang="ru-RU" sz="2000" b="1" dirty="0" smtClean="0">
                <a:latin typeface="+mn-lt"/>
              </a:rPr>
              <a:t/>
            </a:r>
            <a:br>
              <a:rPr lang="ru-RU" sz="2000" b="1" dirty="0" smtClean="0">
                <a:latin typeface="+mn-lt"/>
              </a:rPr>
            </a:b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зависимости от</a:t>
            </a:r>
            <a:r>
              <a:rPr lang="ru-RU" sz="2900" b="1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положения секущей плоскости</a:t>
            </a: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900" b="1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отношению к габаритному размеру детали </a:t>
            </a: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разрезы называют </a:t>
            </a:r>
            <a:r>
              <a:rPr lang="ru-RU" sz="3300" b="1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продольные</a:t>
            </a:r>
            <a:r>
              <a:rPr lang="ru-RU" sz="33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sz="3300" b="1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поперечные</a:t>
            </a:r>
            <a:r>
              <a:rPr lang="ru-RU" sz="33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300" b="1" dirty="0" smtClean="0">
                <a:latin typeface="Arial" pitchFamily="34" charset="0"/>
                <a:cs typeface="Arial" pitchFamily="34" charset="0"/>
              </a:rPr>
            </a:br>
            <a:endParaRPr lang="ru-RU" sz="3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76672"/>
            <a:ext cx="5220072" cy="1296144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Продольным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 называется разрез, если секущая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плоскость располагается </a:t>
            </a:r>
            <a:b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вдоль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длины или высоты детали</a:t>
            </a:r>
            <a:endParaRPr lang="ru-RU" sz="20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" name="Объект 6"/>
          <p:cNvPicPr>
            <a:picLocks noGrp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683568" y="1700808"/>
            <a:ext cx="2232248" cy="2736304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796136" y="548679"/>
            <a:ext cx="2664296" cy="27185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91880" y="3238897"/>
            <a:ext cx="5472608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 pitchFamily="34" charset="0"/>
              <a:buChar char="•"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 Поперечными    </a:t>
            </a:r>
            <a:r>
              <a:rPr lang="ru-RU" sz="2100" b="1" dirty="0">
                <a:solidFill>
                  <a:schemeClr val="accent4">
                    <a:lumMod val="50000"/>
                  </a:schemeClr>
                </a:solidFill>
              </a:rPr>
              <a:t>называют разрезы                                                   </a:t>
            </a:r>
            <a:r>
              <a:rPr lang="ru-RU" sz="2100" b="1" dirty="0" smtClean="0">
                <a:solidFill>
                  <a:schemeClr val="accent4">
                    <a:lumMod val="50000"/>
                  </a:schemeClr>
                </a:solidFill>
              </a:rPr>
              <a:t>секущая плоскость которых перпендикулярна длине </a:t>
            </a:r>
            <a:r>
              <a:rPr lang="ru-RU" sz="2100" b="1" dirty="0">
                <a:solidFill>
                  <a:schemeClr val="accent4">
                    <a:lumMod val="50000"/>
                  </a:schemeClr>
                </a:solidFill>
              </a:rPr>
              <a:t>или высоте детали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415897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148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Celebration">
      <a:dk1>
        <a:srgbClr val="49345F"/>
      </a:dk1>
      <a:lt1>
        <a:srgbClr val="DDD9C3"/>
      </a:lt1>
      <a:dk2>
        <a:srgbClr val="000000"/>
      </a:dk2>
      <a:lt2>
        <a:srgbClr val="FFFFFF"/>
      </a:lt2>
      <a:accent1>
        <a:srgbClr val="310095"/>
      </a:accent1>
      <a:accent2>
        <a:srgbClr val="886286"/>
      </a:accent2>
      <a:accent3>
        <a:srgbClr val="A082F5"/>
      </a:accent3>
      <a:accent4>
        <a:srgbClr val="5061C8"/>
      </a:accent4>
      <a:accent5>
        <a:srgbClr val="00AAAA"/>
      </a:accent5>
      <a:accent6>
        <a:srgbClr val="008040"/>
      </a:accent6>
      <a:hlink>
        <a:srgbClr val="A2A2FF"/>
      </a:hlink>
      <a:folHlink>
        <a:srgbClr val="CF9BF7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100</TotalTime>
  <Words>113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NewsPrint</vt:lpstr>
      <vt:lpstr>Урок в 9 классе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           В зависимости от положения секущей плоскости по отношению к габаритному размеру детали разрезы называют продольные и поперечные </vt:lpstr>
      <vt:lpstr>Презентация PowerPoint</vt:lpstr>
    </vt:vector>
  </TitlesOfParts>
  <Company>FBI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в 9 классе </dc:title>
  <dc:creator>Веревочникова Светлана Николаевна</dc:creator>
  <cp:lastModifiedBy>Веревочникова Светлана Николаевна</cp:lastModifiedBy>
  <cp:revision>11</cp:revision>
  <dcterms:created xsi:type="dcterms:W3CDTF">2012-02-05T16:05:56Z</dcterms:created>
  <dcterms:modified xsi:type="dcterms:W3CDTF">2012-02-08T17:36:28Z</dcterms:modified>
</cp:coreProperties>
</file>