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57" r:id="rId3"/>
    <p:sldId id="258" r:id="rId4"/>
    <p:sldId id="276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009900"/>
    <a:srgbClr val="33CC33"/>
    <a:srgbClr val="FF3300"/>
    <a:srgbClr val="00FF00"/>
    <a:srgbClr val="9900CC"/>
    <a:srgbClr val="FFFF00"/>
    <a:srgbClr val="66FF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886" autoAdjust="0"/>
    <p:restoredTop sz="92831" autoAdjust="0"/>
  </p:normalViewPr>
  <p:slideViewPr>
    <p:cSldViewPr>
      <p:cViewPr varScale="1">
        <p:scale>
          <a:sx n="83" d="100"/>
          <a:sy n="83" d="100"/>
        </p:scale>
        <p:origin x="-10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DE12594B-7C30-4DE8-A4C1-3935E608CBE0}" type="datetimeFigureOut">
              <a:rPr lang="ru-RU"/>
              <a:pPr>
                <a:defRPr/>
              </a:pPr>
              <a:t>27.09.2012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 smtClean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6049DC89-49FA-4405-9417-7C3F493DE40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ru-RU" smtClean="0"/>
          </a:p>
        </p:txBody>
      </p:sp>
      <p:sp>
        <p:nvSpPr>
          <p:cNvPr id="16387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68D668EE-18A9-427B-804B-7044CC10EBFB}" type="slidenum">
              <a:rPr lang="ru-RU" smtClean="0"/>
              <a:pPr/>
              <a:t>2</a:t>
            </a:fld>
            <a:endParaRPr lang="ru-RU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smtClean="0"/>
          </a:p>
        </p:txBody>
      </p:sp>
      <p:sp>
        <p:nvSpPr>
          <p:cNvPr id="18435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2C5330D4-AF4D-41A0-9B6F-2DFC889BDBA1}" type="slidenum">
              <a:rPr lang="ru-RU" smtClean="0"/>
              <a:pPr/>
              <a:t>3</a:t>
            </a:fld>
            <a:endParaRPr lang="ru-R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E94D4F-4F8A-46CE-A2C2-3D8DDF45F96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835204D-9859-4094-B047-B47F31E2251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FA8459-9480-4371-B2F3-9AC3980D636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62C3FC-3BC0-4823-90CD-33170C81056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7DE702-33BA-45AF-B8A6-F3727388FB4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130B0E-B8B4-41F4-8BA0-4C3677D19B9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E0925C-FC47-480C-B478-47F9168FC12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32E36A-EFDB-443B-A2BF-AB9EA15FD2A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FA724E-9ECA-45C9-BBBB-078FBC1D026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57D40E-433D-4071-B765-5B28DA042EF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E14095-34BE-44B0-8B56-63A15BFCDF6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1B146A22-64CC-4C88-A395-C4AE8C57E54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.v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Смежные углы</a:t>
            </a:r>
          </a:p>
        </p:txBody>
      </p:sp>
      <p:sp>
        <p:nvSpPr>
          <p:cNvPr id="14338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685800"/>
          </a:xfrm>
        </p:spPr>
        <p:txBody>
          <a:bodyPr/>
          <a:lstStyle/>
          <a:p>
            <a:pPr eaLnBrk="1" hangingPunct="1"/>
            <a:r>
              <a:rPr lang="ru-RU" smtClean="0"/>
              <a:t>Геометрия  7 класс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0" name="Rectangle 6"/>
          <p:cNvSpPr>
            <a:spLocks noGrp="1" noChangeArrowheads="1"/>
          </p:cNvSpPr>
          <p:nvPr>
            <p:ph type="title"/>
          </p:nvPr>
        </p:nvSpPr>
        <p:spPr>
          <a:xfrm>
            <a:off x="457200" y="304800"/>
            <a:ext cx="8229600" cy="1447800"/>
          </a:xfrm>
        </p:spPr>
        <p:txBody>
          <a:bodyPr/>
          <a:lstStyle/>
          <a:p>
            <a:pPr eaLnBrk="1" hangingPunct="1"/>
            <a:r>
              <a:rPr lang="ru-RU" sz="4000" smtClean="0">
                <a:solidFill>
                  <a:schemeClr val="bg1"/>
                </a:solidFill>
              </a:rPr>
              <a:t>2.</a:t>
            </a:r>
            <a:r>
              <a:rPr lang="ru-RU" sz="4000" smtClean="0"/>
              <a:t> Один из смежных углов прямой. Каким (острым, прямым, тупым) является другой угол?</a:t>
            </a:r>
          </a:p>
        </p:txBody>
      </p:sp>
      <p:sp>
        <p:nvSpPr>
          <p:cNvPr id="21514" name="Line 10"/>
          <p:cNvSpPr>
            <a:spLocks noChangeShapeType="1"/>
          </p:cNvSpPr>
          <p:nvPr/>
        </p:nvSpPr>
        <p:spPr bwMode="auto">
          <a:xfrm flipV="1">
            <a:off x="762000" y="3429000"/>
            <a:ext cx="3429000" cy="685800"/>
          </a:xfrm>
          <a:prstGeom prst="line">
            <a:avLst/>
          </a:prstGeom>
          <a:noFill/>
          <a:ln w="25400">
            <a:solidFill>
              <a:srgbClr val="9900CC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1515" name="Line 11"/>
          <p:cNvSpPr>
            <a:spLocks noChangeShapeType="1"/>
          </p:cNvSpPr>
          <p:nvPr/>
        </p:nvSpPr>
        <p:spPr bwMode="auto">
          <a:xfrm flipH="1">
            <a:off x="2057400" y="1981200"/>
            <a:ext cx="304800" cy="1905000"/>
          </a:xfrm>
          <a:prstGeom prst="line">
            <a:avLst/>
          </a:prstGeom>
          <a:noFill/>
          <a:ln w="25400">
            <a:solidFill>
              <a:srgbClr val="9900CC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1516" name="Line 12"/>
          <p:cNvSpPr>
            <a:spLocks noChangeShapeType="1"/>
          </p:cNvSpPr>
          <p:nvPr/>
        </p:nvSpPr>
        <p:spPr bwMode="auto">
          <a:xfrm>
            <a:off x="4724400" y="4343400"/>
            <a:ext cx="3124200" cy="1676400"/>
          </a:xfrm>
          <a:prstGeom prst="line">
            <a:avLst/>
          </a:prstGeom>
          <a:noFill/>
          <a:ln w="25400">
            <a:solidFill>
              <a:srgbClr val="FF00FF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1517" name="Line 13"/>
          <p:cNvSpPr>
            <a:spLocks noChangeShapeType="1"/>
          </p:cNvSpPr>
          <p:nvPr/>
        </p:nvSpPr>
        <p:spPr bwMode="auto">
          <a:xfrm flipH="1">
            <a:off x="6248400" y="3124200"/>
            <a:ext cx="1219200" cy="2057400"/>
          </a:xfrm>
          <a:prstGeom prst="line">
            <a:avLst/>
          </a:prstGeom>
          <a:noFill/>
          <a:ln w="25400">
            <a:solidFill>
              <a:srgbClr val="FF00FF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1518" name="Line 14"/>
          <p:cNvSpPr>
            <a:spLocks noChangeShapeType="1"/>
          </p:cNvSpPr>
          <p:nvPr/>
        </p:nvSpPr>
        <p:spPr bwMode="auto">
          <a:xfrm flipV="1">
            <a:off x="1752600" y="4724400"/>
            <a:ext cx="2362200" cy="1828800"/>
          </a:xfrm>
          <a:prstGeom prst="line">
            <a:avLst/>
          </a:prstGeom>
          <a:noFill/>
          <a:ln w="25400">
            <a:solidFill>
              <a:srgbClr val="CC0066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1519" name="Line 15"/>
          <p:cNvSpPr>
            <a:spLocks noChangeShapeType="1"/>
          </p:cNvSpPr>
          <p:nvPr/>
        </p:nvSpPr>
        <p:spPr bwMode="auto">
          <a:xfrm>
            <a:off x="1143000" y="5638800"/>
            <a:ext cx="1828800" cy="0"/>
          </a:xfrm>
          <a:prstGeom prst="line">
            <a:avLst/>
          </a:prstGeom>
          <a:noFill/>
          <a:ln w="25400">
            <a:solidFill>
              <a:srgbClr val="CC0066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15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2" dur="1000"/>
                                        <p:tgtEl>
                                          <p:spTgt spid="215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7" dur="1000"/>
                                        <p:tgtEl>
                                          <p:spTgt spid="215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2" dur="1000"/>
                                        <p:tgtEl>
                                          <p:spTgt spid="215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7" dur="1000"/>
                                        <p:tgtEl>
                                          <p:spTgt spid="215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2" dur="1000"/>
                                        <p:tgtEl>
                                          <p:spTgt spid="215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7" dur="1000"/>
                                        <p:tgtEl>
                                          <p:spTgt spid="215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41" dur="1000" fill="hold"/>
                                        <p:tgtEl>
                                          <p:spTgt spid="215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35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43" dur="1000" fill="hold"/>
                                        <p:tgtEl>
                                          <p:spTgt spid="215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10" grpId="0"/>
      <p:bldP spid="21514" grpId="0" animBg="1"/>
      <p:bldP spid="21515" grpId="0" animBg="1"/>
      <p:bldP spid="21516" grpId="0" animBg="1"/>
      <p:bldP spid="21516" grpId="1" animBg="1"/>
      <p:bldP spid="21517" grpId="0" animBg="1"/>
      <p:bldP spid="21517" grpId="1" animBg="1"/>
      <p:bldP spid="21518" grpId="0" animBg="1"/>
      <p:bldP spid="21519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smtClean="0">
                <a:solidFill>
                  <a:schemeClr val="bg1"/>
                </a:solidFill>
              </a:rPr>
              <a:t>3.</a:t>
            </a:r>
            <a:r>
              <a:rPr lang="ru-RU" sz="4000" smtClean="0"/>
              <a:t> Верно ли утверждение: если смежные углы равны, то они прямые?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Рассуждай:</a:t>
            </a:r>
          </a:p>
        </p:txBody>
      </p:sp>
      <p:cxnSp>
        <p:nvCxnSpPr>
          <p:cNvPr id="27651" name="AutoShape 4"/>
          <p:cNvCxnSpPr>
            <a:cxnSpLocks noChangeShapeType="1"/>
            <a:stCxn id="24579" idx="1"/>
            <a:endCxn id="24579" idx="1"/>
          </p:cNvCxnSpPr>
          <p:nvPr/>
        </p:nvCxnSpPr>
        <p:spPr bwMode="auto">
          <a:xfrm>
            <a:off x="457200" y="3863975"/>
            <a:ext cx="0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7652" name="AutoShape 6"/>
          <p:cNvCxnSpPr>
            <a:cxnSpLocks noChangeShapeType="1"/>
            <a:stCxn id="24579" idx="1"/>
            <a:endCxn id="24579" idx="1"/>
          </p:cNvCxnSpPr>
          <p:nvPr/>
        </p:nvCxnSpPr>
        <p:spPr bwMode="auto">
          <a:xfrm>
            <a:off x="457200" y="3863975"/>
            <a:ext cx="0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4583" name="AutoShape 7"/>
          <p:cNvCxnSpPr>
            <a:cxnSpLocks noChangeShapeType="1"/>
          </p:cNvCxnSpPr>
          <p:nvPr/>
        </p:nvCxnSpPr>
        <p:spPr bwMode="auto">
          <a:xfrm flipH="1" flipV="1">
            <a:off x="990600" y="2895600"/>
            <a:ext cx="4114800" cy="2263775"/>
          </a:xfrm>
          <a:prstGeom prst="straightConnector1">
            <a:avLst/>
          </a:prstGeom>
          <a:noFill/>
          <a:ln w="25400">
            <a:solidFill>
              <a:schemeClr val="hlink"/>
            </a:solidFill>
            <a:round/>
            <a:headEnd/>
            <a:tailEnd/>
          </a:ln>
        </p:spPr>
      </p:cxnSp>
      <p:sp>
        <p:nvSpPr>
          <p:cNvPr id="24584" name="Line 8"/>
          <p:cNvSpPr>
            <a:spLocks noChangeShapeType="1"/>
          </p:cNvSpPr>
          <p:nvPr/>
        </p:nvSpPr>
        <p:spPr bwMode="auto">
          <a:xfrm flipV="1">
            <a:off x="2743200" y="2895600"/>
            <a:ext cx="2438400" cy="990600"/>
          </a:xfrm>
          <a:prstGeom prst="line">
            <a:avLst/>
          </a:prstGeom>
          <a:noFill/>
          <a:ln w="25400">
            <a:solidFill>
              <a:schemeClr val="hlink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4585" name="Line 9"/>
          <p:cNvSpPr>
            <a:spLocks noChangeShapeType="1"/>
          </p:cNvSpPr>
          <p:nvPr/>
        </p:nvSpPr>
        <p:spPr bwMode="auto">
          <a:xfrm>
            <a:off x="7315200" y="2514600"/>
            <a:ext cx="76200" cy="3733800"/>
          </a:xfrm>
          <a:prstGeom prst="line">
            <a:avLst/>
          </a:prstGeom>
          <a:noFill/>
          <a:ln w="25400">
            <a:solidFill>
              <a:srgbClr val="0000FF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4586" name="Line 10"/>
          <p:cNvSpPr>
            <a:spLocks noChangeShapeType="1"/>
          </p:cNvSpPr>
          <p:nvPr/>
        </p:nvSpPr>
        <p:spPr bwMode="auto">
          <a:xfrm flipV="1">
            <a:off x="5867400" y="4419600"/>
            <a:ext cx="3048000" cy="76200"/>
          </a:xfrm>
          <a:prstGeom prst="line">
            <a:avLst/>
          </a:prstGeom>
          <a:noFill/>
          <a:ln w="25400">
            <a:solidFill>
              <a:srgbClr val="0000FF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457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457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457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245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5" dur="2000"/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6" dur="2000"/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7" dur="2000"/>
                                        <p:tgtEl>
                                          <p:spTgt spid="245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2" dur="2000"/>
                                        <p:tgtEl>
                                          <p:spTgt spid="245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7" dur="2000"/>
                                        <p:tgtEl>
                                          <p:spTgt spid="245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2" dur="500"/>
                                        <p:tgtEl>
                                          <p:spTgt spid="245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7" dur="500"/>
                                        <p:tgtEl>
                                          <p:spTgt spid="245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78" grpId="0"/>
      <p:bldP spid="24584" grpId="0" animBg="1"/>
      <p:bldP spid="24585" grpId="0" animBg="1"/>
      <p:bldP spid="24586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smtClean="0">
                <a:solidFill>
                  <a:schemeClr val="bg1"/>
                </a:solidFill>
              </a:rPr>
              <a:t>4.</a:t>
            </a:r>
            <a:r>
              <a:rPr lang="ru-RU" sz="4000" smtClean="0"/>
              <a:t> Найдите угол, смежный с углом, если:</a:t>
            </a:r>
          </a:p>
        </p:txBody>
      </p:sp>
      <p:sp>
        <p:nvSpPr>
          <p:cNvPr id="25604" name="Rectangle 4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а)    АСО=15</a:t>
            </a:r>
            <a:r>
              <a:rPr lang="ru-RU" smtClean="0">
                <a:cs typeface="Arial" charset="0"/>
              </a:rPr>
              <a:t>˚</a:t>
            </a:r>
          </a:p>
          <a:p>
            <a:pPr eaLnBrk="1" hangingPunct="1"/>
            <a:endParaRPr lang="ru-RU" smtClean="0">
              <a:cs typeface="Arial" charset="0"/>
            </a:endParaRPr>
          </a:p>
        </p:txBody>
      </p:sp>
      <p:sp>
        <p:nvSpPr>
          <p:cNvPr id="25605" name="Rectangle 5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в)    ДСВ=111</a:t>
            </a:r>
            <a:r>
              <a:rPr lang="ru-RU" smtClean="0">
                <a:cs typeface="Arial" charset="0"/>
              </a:rPr>
              <a:t>˚</a:t>
            </a:r>
          </a:p>
        </p:txBody>
      </p:sp>
      <p:sp>
        <p:nvSpPr>
          <p:cNvPr id="25615" name="Line 15"/>
          <p:cNvSpPr>
            <a:spLocks noChangeShapeType="1"/>
          </p:cNvSpPr>
          <p:nvPr/>
        </p:nvSpPr>
        <p:spPr bwMode="auto">
          <a:xfrm>
            <a:off x="685800" y="4038600"/>
            <a:ext cx="3124200" cy="0"/>
          </a:xfrm>
          <a:prstGeom prst="line">
            <a:avLst/>
          </a:prstGeom>
          <a:noFill/>
          <a:ln w="25400">
            <a:solidFill>
              <a:srgbClr val="FF33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5616" name="Line 16"/>
          <p:cNvSpPr>
            <a:spLocks noChangeShapeType="1"/>
          </p:cNvSpPr>
          <p:nvPr/>
        </p:nvSpPr>
        <p:spPr bwMode="auto">
          <a:xfrm flipH="1">
            <a:off x="1981200" y="3124200"/>
            <a:ext cx="1447800" cy="914400"/>
          </a:xfrm>
          <a:prstGeom prst="line">
            <a:avLst/>
          </a:prstGeom>
          <a:noFill/>
          <a:ln w="25400">
            <a:solidFill>
              <a:srgbClr val="FF33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5619" name="Line 19"/>
          <p:cNvSpPr>
            <a:spLocks noChangeShapeType="1"/>
          </p:cNvSpPr>
          <p:nvPr/>
        </p:nvSpPr>
        <p:spPr bwMode="auto">
          <a:xfrm>
            <a:off x="5486400" y="4038600"/>
            <a:ext cx="2971800" cy="0"/>
          </a:xfrm>
          <a:prstGeom prst="line">
            <a:avLst/>
          </a:prstGeom>
          <a:noFill/>
          <a:ln w="254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5620" name="Line 20"/>
          <p:cNvSpPr>
            <a:spLocks noChangeShapeType="1"/>
          </p:cNvSpPr>
          <p:nvPr/>
        </p:nvSpPr>
        <p:spPr bwMode="auto">
          <a:xfrm flipH="1" flipV="1">
            <a:off x="5715000" y="2590800"/>
            <a:ext cx="1371600" cy="1447800"/>
          </a:xfrm>
          <a:prstGeom prst="line">
            <a:avLst/>
          </a:prstGeom>
          <a:noFill/>
          <a:ln w="25400">
            <a:solidFill>
              <a:srgbClr val="FF99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5621" name="Text Box 21"/>
          <p:cNvSpPr txBox="1">
            <a:spLocks noChangeArrowheads="1"/>
          </p:cNvSpPr>
          <p:nvPr/>
        </p:nvSpPr>
        <p:spPr bwMode="auto">
          <a:xfrm>
            <a:off x="533400" y="4191000"/>
            <a:ext cx="3905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2400"/>
              <a:t>Д</a:t>
            </a:r>
          </a:p>
        </p:txBody>
      </p:sp>
      <p:sp>
        <p:nvSpPr>
          <p:cNvPr id="25623" name="Text Box 23"/>
          <p:cNvSpPr txBox="1">
            <a:spLocks noChangeArrowheads="1"/>
          </p:cNvSpPr>
          <p:nvPr/>
        </p:nvSpPr>
        <p:spPr bwMode="auto">
          <a:xfrm>
            <a:off x="1752600" y="4191000"/>
            <a:ext cx="457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400"/>
              <a:t>С</a:t>
            </a:r>
          </a:p>
        </p:txBody>
      </p:sp>
      <p:sp>
        <p:nvSpPr>
          <p:cNvPr id="25626" name="Text Box 26"/>
          <p:cNvSpPr txBox="1">
            <a:spLocks noChangeArrowheads="1"/>
          </p:cNvSpPr>
          <p:nvPr/>
        </p:nvSpPr>
        <p:spPr bwMode="auto">
          <a:xfrm>
            <a:off x="3429000" y="4191000"/>
            <a:ext cx="3873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/>
              <a:t>А</a:t>
            </a:r>
          </a:p>
        </p:txBody>
      </p:sp>
      <p:sp>
        <p:nvSpPr>
          <p:cNvPr id="25628" name="Text Box 28"/>
          <p:cNvSpPr txBox="1">
            <a:spLocks noChangeArrowheads="1"/>
          </p:cNvSpPr>
          <p:nvPr/>
        </p:nvSpPr>
        <p:spPr bwMode="auto">
          <a:xfrm>
            <a:off x="2895600" y="2667000"/>
            <a:ext cx="420688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/>
              <a:t>О</a:t>
            </a:r>
          </a:p>
        </p:txBody>
      </p:sp>
      <p:sp>
        <p:nvSpPr>
          <p:cNvPr id="25629" name="Text Box 29"/>
          <p:cNvSpPr txBox="1">
            <a:spLocks noChangeArrowheads="1"/>
          </p:cNvSpPr>
          <p:nvPr/>
        </p:nvSpPr>
        <p:spPr bwMode="auto">
          <a:xfrm>
            <a:off x="5943600" y="2209800"/>
            <a:ext cx="3905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/>
              <a:t>Д</a:t>
            </a:r>
          </a:p>
        </p:txBody>
      </p:sp>
      <p:sp>
        <p:nvSpPr>
          <p:cNvPr id="25630" name="Text Box 30"/>
          <p:cNvSpPr txBox="1">
            <a:spLocks noChangeArrowheads="1"/>
          </p:cNvSpPr>
          <p:nvPr/>
        </p:nvSpPr>
        <p:spPr bwMode="auto">
          <a:xfrm>
            <a:off x="6918325" y="4002088"/>
            <a:ext cx="4048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/>
              <a:t>С</a:t>
            </a:r>
          </a:p>
        </p:txBody>
      </p:sp>
      <p:sp>
        <p:nvSpPr>
          <p:cNvPr id="25631" name="Text Box 31"/>
          <p:cNvSpPr txBox="1">
            <a:spLocks noChangeArrowheads="1"/>
          </p:cNvSpPr>
          <p:nvPr/>
        </p:nvSpPr>
        <p:spPr bwMode="auto">
          <a:xfrm>
            <a:off x="8289925" y="4002088"/>
            <a:ext cx="3873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/>
              <a:t>В</a:t>
            </a:r>
          </a:p>
        </p:txBody>
      </p:sp>
      <p:sp>
        <p:nvSpPr>
          <p:cNvPr id="25632" name="Text Box 32"/>
          <p:cNvSpPr txBox="1">
            <a:spLocks noChangeArrowheads="1"/>
          </p:cNvSpPr>
          <p:nvPr/>
        </p:nvSpPr>
        <p:spPr bwMode="auto">
          <a:xfrm>
            <a:off x="5410200" y="4114800"/>
            <a:ext cx="3873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/>
              <a:t>А</a:t>
            </a:r>
          </a:p>
        </p:txBody>
      </p:sp>
      <p:sp>
        <p:nvSpPr>
          <p:cNvPr id="25633" name="Arc 33"/>
          <p:cNvSpPr>
            <a:spLocks/>
          </p:cNvSpPr>
          <p:nvPr/>
        </p:nvSpPr>
        <p:spPr bwMode="auto">
          <a:xfrm>
            <a:off x="2362200" y="3810000"/>
            <a:ext cx="228600" cy="228600"/>
          </a:xfrm>
          <a:custGeom>
            <a:avLst/>
            <a:gdLst>
              <a:gd name="T0" fmla="*/ 0 w 21600"/>
              <a:gd name="T1" fmla="*/ 0 h 21600"/>
              <a:gd name="T2" fmla="*/ 2147483647 w 21600"/>
              <a:gd name="T3" fmla="*/ 2147483647 h 21600"/>
              <a:gd name="T4" fmla="*/ 0 w 21600"/>
              <a:gd name="T5" fmla="*/ 214748364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634" name="Arc 34"/>
          <p:cNvSpPr>
            <a:spLocks/>
          </p:cNvSpPr>
          <p:nvPr/>
        </p:nvSpPr>
        <p:spPr bwMode="auto">
          <a:xfrm>
            <a:off x="6858000" y="3733800"/>
            <a:ext cx="457200" cy="304800"/>
          </a:xfrm>
          <a:custGeom>
            <a:avLst/>
            <a:gdLst>
              <a:gd name="T0" fmla="*/ 0 w 21600"/>
              <a:gd name="T1" fmla="*/ 0 h 21600"/>
              <a:gd name="T2" fmla="*/ 2147483647 w 21600"/>
              <a:gd name="T3" fmla="*/ 2147483647 h 21600"/>
              <a:gd name="T4" fmla="*/ 0 w 21600"/>
              <a:gd name="T5" fmla="*/ 214748364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635" name="Freeform 35"/>
          <p:cNvSpPr>
            <a:spLocks/>
          </p:cNvSpPr>
          <p:nvPr/>
        </p:nvSpPr>
        <p:spPr bwMode="auto">
          <a:xfrm>
            <a:off x="1219200" y="1676400"/>
            <a:ext cx="304800" cy="304800"/>
          </a:xfrm>
          <a:custGeom>
            <a:avLst/>
            <a:gdLst>
              <a:gd name="T0" fmla="*/ 2147483647 w 192"/>
              <a:gd name="T1" fmla="*/ 2147483647 h 240"/>
              <a:gd name="T2" fmla="*/ 0 w 192"/>
              <a:gd name="T3" fmla="*/ 2147483647 h 240"/>
              <a:gd name="T4" fmla="*/ 2147483647 w 192"/>
              <a:gd name="T5" fmla="*/ 0 h 240"/>
              <a:gd name="T6" fmla="*/ 0 60000 65536"/>
              <a:gd name="T7" fmla="*/ 0 60000 65536"/>
              <a:gd name="T8" fmla="*/ 0 60000 65536"/>
              <a:gd name="T9" fmla="*/ 0 w 192"/>
              <a:gd name="T10" fmla="*/ 0 h 240"/>
              <a:gd name="T11" fmla="*/ 192 w 192"/>
              <a:gd name="T12" fmla="*/ 240 h 24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92" h="240">
                <a:moveTo>
                  <a:pt x="192" y="240"/>
                </a:moveTo>
                <a:lnTo>
                  <a:pt x="0" y="240"/>
                </a:lnTo>
                <a:lnTo>
                  <a:pt x="144" y="0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5636" name="Freeform 36"/>
          <p:cNvSpPr>
            <a:spLocks/>
          </p:cNvSpPr>
          <p:nvPr/>
        </p:nvSpPr>
        <p:spPr bwMode="auto">
          <a:xfrm>
            <a:off x="5410200" y="1676400"/>
            <a:ext cx="304800" cy="304800"/>
          </a:xfrm>
          <a:custGeom>
            <a:avLst/>
            <a:gdLst>
              <a:gd name="T0" fmla="*/ 2147483647 w 192"/>
              <a:gd name="T1" fmla="*/ 2147483647 h 240"/>
              <a:gd name="T2" fmla="*/ 0 w 192"/>
              <a:gd name="T3" fmla="*/ 2147483647 h 240"/>
              <a:gd name="T4" fmla="*/ 2147483647 w 192"/>
              <a:gd name="T5" fmla="*/ 0 h 240"/>
              <a:gd name="T6" fmla="*/ 0 60000 65536"/>
              <a:gd name="T7" fmla="*/ 0 60000 65536"/>
              <a:gd name="T8" fmla="*/ 0 60000 65536"/>
              <a:gd name="T9" fmla="*/ 0 w 192"/>
              <a:gd name="T10" fmla="*/ 0 h 240"/>
              <a:gd name="T11" fmla="*/ 192 w 192"/>
              <a:gd name="T12" fmla="*/ 240 h 24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92" h="240">
                <a:moveTo>
                  <a:pt x="192" y="240"/>
                </a:moveTo>
                <a:lnTo>
                  <a:pt x="0" y="240"/>
                </a:lnTo>
                <a:lnTo>
                  <a:pt x="144" y="0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56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2" dur="500"/>
                                        <p:tgtEl>
                                          <p:spTgt spid="256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8" presetClass="entr" presetSubtype="0" ac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15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16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0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4" dur="2000"/>
                                        <p:tgtEl>
                                          <p:spTgt spid="256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9" dur="2000"/>
                                        <p:tgtEl>
                                          <p:spTgt spid="256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4" dur="2000"/>
                                        <p:tgtEl>
                                          <p:spTgt spid="256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3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40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48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49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5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5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66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67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5" dur="500"/>
                                        <p:tgtEl>
                                          <p:spTgt spid="256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38" presetClass="entr" presetSubtype="0" ac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8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79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87" dur="2000"/>
                                        <p:tgtEl>
                                          <p:spTgt spid="256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92" dur="2000"/>
                                        <p:tgtEl>
                                          <p:spTgt spid="256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97" dur="2000"/>
                                        <p:tgtEl>
                                          <p:spTgt spid="256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102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103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3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6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111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112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3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5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120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121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3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3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4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12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130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1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2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56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3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56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2" grpId="0"/>
      <p:bldP spid="25604" grpId="0" build="p"/>
      <p:bldP spid="25605" grpId="0" build="p"/>
      <p:bldP spid="25615" grpId="0" animBg="1"/>
      <p:bldP spid="25616" grpId="0" animBg="1"/>
      <p:bldP spid="25619" grpId="0" animBg="1"/>
      <p:bldP spid="25620" grpId="0" animBg="1"/>
      <p:bldP spid="25621" grpId="0"/>
      <p:bldP spid="25623" grpId="0"/>
      <p:bldP spid="25626" grpId="0"/>
      <p:bldP spid="25628" grpId="0"/>
      <p:bldP spid="25629" grpId="0"/>
      <p:bldP spid="25630" grpId="0"/>
      <p:bldP spid="25631" grpId="0"/>
      <p:bldP spid="25632" grpId="0"/>
      <p:bldP spid="25633" grpId="0" animBg="1"/>
      <p:bldP spid="25634" grpId="0" animBg="1"/>
      <p:bldP spid="25635" grpId="0" animBg="1"/>
      <p:bldP spid="2563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8" name="Rectangle 4"/>
          <p:cNvSpPr>
            <a:spLocks noGrp="1" noChangeArrowheads="1"/>
          </p:cNvSpPr>
          <p:nvPr>
            <p:ph type="title"/>
          </p:nvPr>
        </p:nvSpPr>
        <p:spPr>
          <a:xfrm>
            <a:off x="685800" y="838200"/>
            <a:ext cx="8229600" cy="1524000"/>
          </a:xfrm>
        </p:spPr>
        <p:txBody>
          <a:bodyPr/>
          <a:lstStyle/>
          <a:p>
            <a:pPr eaLnBrk="1" hangingPunct="1"/>
            <a:r>
              <a:rPr lang="ru-RU" sz="4000" smtClean="0">
                <a:solidFill>
                  <a:srgbClr val="CC0066"/>
                </a:solidFill>
              </a:rPr>
              <a:t>Цель:</a:t>
            </a:r>
            <a:r>
              <a:rPr lang="ru-RU" sz="4000" smtClean="0"/>
              <a:t> ввести понятие смежных  углов, рассмотреть их свойства</a:t>
            </a:r>
            <a:r>
              <a:rPr lang="en-US" sz="4000" smtClean="0"/>
              <a:t>.</a:t>
            </a:r>
            <a:endParaRPr lang="ru-RU" sz="400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6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61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Повторение:</a:t>
            </a:r>
            <a:endParaRPr lang="ru-RU" smtClean="0">
              <a:solidFill>
                <a:srgbClr val="009900"/>
              </a:solidFill>
            </a:endParaRPr>
          </a:p>
        </p:txBody>
      </p:sp>
      <p:sp>
        <p:nvSpPr>
          <p:cNvPr id="8197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0" y="1295400"/>
            <a:ext cx="9144000" cy="4953000"/>
          </a:xfrm>
        </p:spPr>
        <p:txBody>
          <a:bodyPr/>
          <a:lstStyle/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1.</a:t>
            </a:r>
            <a:r>
              <a:rPr lang="ru-RU" smtClean="0">
                <a:solidFill>
                  <a:srgbClr val="FF3300"/>
                </a:solidFill>
              </a:rPr>
              <a:t> </a:t>
            </a:r>
            <a:r>
              <a:rPr lang="ru-RU" smtClean="0"/>
              <a:t>Что такое луч? Как он обозначается?</a:t>
            </a:r>
          </a:p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2.</a:t>
            </a:r>
            <a:r>
              <a:rPr lang="ru-RU" smtClean="0">
                <a:solidFill>
                  <a:srgbClr val="FF3300"/>
                </a:solidFill>
              </a:rPr>
              <a:t> </a:t>
            </a:r>
            <a:r>
              <a:rPr lang="ru-RU" smtClean="0"/>
              <a:t>Какая фигура называется углом?</a:t>
            </a:r>
          </a:p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3.</a:t>
            </a:r>
            <a:r>
              <a:rPr lang="ru-RU" smtClean="0"/>
              <a:t> Какой угол называется развёрнутым?</a:t>
            </a:r>
          </a:p>
          <a:p>
            <a:pPr eaLnBrk="1" hangingPunct="1"/>
            <a:r>
              <a:rPr lang="en-US" smtClean="0">
                <a:solidFill>
                  <a:schemeClr val="bg1"/>
                </a:solidFill>
              </a:rPr>
              <a:t>4</a:t>
            </a:r>
            <a:r>
              <a:rPr lang="ru-RU" smtClean="0">
                <a:solidFill>
                  <a:schemeClr val="bg1"/>
                </a:solidFill>
              </a:rPr>
              <a:t>.</a:t>
            </a:r>
            <a:r>
              <a:rPr lang="ru-RU" smtClean="0"/>
              <a:t> Какой луч называется биссектрисой угла?</a:t>
            </a:r>
          </a:p>
          <a:p>
            <a:pPr eaLnBrk="1" hangingPunct="1"/>
            <a:r>
              <a:rPr lang="en-US" smtClean="0">
                <a:solidFill>
                  <a:schemeClr val="bg1"/>
                </a:solidFill>
              </a:rPr>
              <a:t>5</a:t>
            </a:r>
            <a:r>
              <a:rPr lang="ru-RU" smtClean="0">
                <a:solidFill>
                  <a:schemeClr val="bg1"/>
                </a:solidFill>
              </a:rPr>
              <a:t>. </a:t>
            </a:r>
            <a:r>
              <a:rPr lang="ru-RU" smtClean="0"/>
              <a:t>Единица измерения углов?</a:t>
            </a:r>
          </a:p>
          <a:p>
            <a:pPr eaLnBrk="1" hangingPunct="1"/>
            <a:r>
              <a:rPr lang="en-US" smtClean="0">
                <a:solidFill>
                  <a:schemeClr val="bg1"/>
                </a:solidFill>
              </a:rPr>
              <a:t>6</a:t>
            </a:r>
            <a:r>
              <a:rPr lang="ru-RU" smtClean="0">
                <a:solidFill>
                  <a:schemeClr val="bg1"/>
                </a:solidFill>
              </a:rPr>
              <a:t>.</a:t>
            </a:r>
            <a:r>
              <a:rPr lang="ru-RU" smtClean="0">
                <a:solidFill>
                  <a:srgbClr val="FF3300"/>
                </a:solidFill>
              </a:rPr>
              <a:t> </a:t>
            </a:r>
            <a:r>
              <a:rPr lang="ru-RU" smtClean="0"/>
              <a:t>Какой угол называется острым? </a:t>
            </a:r>
          </a:p>
          <a:p>
            <a:pPr eaLnBrk="1" hangingPunct="1">
              <a:buFontTx/>
              <a:buNone/>
            </a:pPr>
            <a:r>
              <a:rPr lang="ru-RU" smtClean="0"/>
              <a:t>       Прямым? Тупым?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 override="childStyle">
                                        <p:cTn id="6" dur="500" autoRev="1" fill="hold"/>
                                        <p:tgtEl>
                                          <p:spTgt spid="819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p:clrVal>
                                          <a:schemeClr val="accent2"/>
                                        </p:clrVal>
                                      </p:to>
                                    </p:set>
                                    <p:set>
                                      <p:cBhvr>
                                        <p:cTn id="7" dur="500" autoRev="1" fill="hold"/>
                                        <p:tgtEl>
                                          <p:spTgt spid="819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p:clrVal>
                                          <a:schemeClr val="accent2"/>
                                        </p:clrVal>
                                      </p:to>
                                    </p:set>
                                    <p:set>
                                      <p:cBhvr>
                                        <p:cTn id="8" dur="500" autoRev="1" fill="hold"/>
                                        <p:tgtEl>
                                          <p:spTgt spid="819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1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1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81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1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81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81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8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81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81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81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81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819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819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6" grpId="0"/>
      <p:bldP spid="8197" grpId="0" build="allAtOnce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82" name="Rectangle 26"/>
          <p:cNvSpPr>
            <a:spLocks noGrp="1" noChangeArrowheads="1"/>
          </p:cNvSpPr>
          <p:nvPr>
            <p:ph type="title" idx="4294967295"/>
          </p:nvPr>
        </p:nvSpPr>
        <p:spPr>
          <a:xfrm>
            <a:off x="457200" y="274638"/>
            <a:ext cx="8229600" cy="487362"/>
          </a:xfrm>
        </p:spPr>
        <p:txBody>
          <a:bodyPr/>
          <a:lstStyle/>
          <a:p>
            <a:endParaRPr lang="ru-RU" sz="4000" smtClean="0"/>
          </a:p>
        </p:txBody>
      </p:sp>
      <p:grpSp>
        <p:nvGrpSpPr>
          <p:cNvPr id="19483" name="Group 27"/>
          <p:cNvGrpSpPr>
            <a:grpSpLocks/>
          </p:cNvGrpSpPr>
          <p:nvPr/>
        </p:nvGrpSpPr>
        <p:grpSpPr bwMode="auto">
          <a:xfrm>
            <a:off x="990600" y="1905000"/>
            <a:ext cx="1447800" cy="1219200"/>
            <a:chOff x="624" y="1200"/>
            <a:chExt cx="912" cy="768"/>
          </a:xfrm>
        </p:grpSpPr>
        <p:cxnSp>
          <p:nvCxnSpPr>
            <p:cNvPr id="5" name="Прямая соединительная линия 4"/>
            <p:cNvCxnSpPr>
              <a:cxnSpLocks noChangeShapeType="1"/>
            </p:cNvCxnSpPr>
            <p:nvPr/>
          </p:nvCxnSpPr>
          <p:spPr bwMode="auto">
            <a:xfrm flipV="1">
              <a:off x="624" y="1920"/>
              <a:ext cx="912" cy="48"/>
            </a:xfrm>
            <a:prstGeom prst="line">
              <a:avLst/>
            </a:prstGeom>
            <a:noFill/>
            <a:ln w="38100" algn="ctr">
              <a:solidFill>
                <a:schemeClr val="tx1"/>
              </a:solidFill>
              <a:round/>
              <a:headEnd/>
              <a:tailEnd/>
            </a:ln>
          </p:spPr>
        </p:cxnSp>
        <p:cxnSp>
          <p:nvCxnSpPr>
            <p:cNvPr id="7" name="Прямая соединительная линия 6"/>
            <p:cNvCxnSpPr>
              <a:cxnSpLocks noChangeShapeType="1"/>
            </p:cNvCxnSpPr>
            <p:nvPr/>
          </p:nvCxnSpPr>
          <p:spPr bwMode="auto">
            <a:xfrm flipV="1">
              <a:off x="624" y="1200"/>
              <a:ext cx="720" cy="768"/>
            </a:xfrm>
            <a:prstGeom prst="line">
              <a:avLst/>
            </a:prstGeom>
            <a:noFill/>
            <a:ln w="38100" algn="ctr">
              <a:solidFill>
                <a:schemeClr val="tx1"/>
              </a:solidFill>
              <a:round/>
              <a:headEnd/>
              <a:tailEnd/>
            </a:ln>
          </p:spPr>
        </p:cxnSp>
      </p:grpSp>
      <p:sp>
        <p:nvSpPr>
          <p:cNvPr id="19461" name="TextBox 5"/>
          <p:cNvSpPr txBox="1">
            <a:spLocks noChangeArrowheads="1"/>
          </p:cNvSpPr>
          <p:nvPr/>
        </p:nvSpPr>
        <p:spPr bwMode="auto">
          <a:xfrm>
            <a:off x="838200" y="3200400"/>
            <a:ext cx="304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1400"/>
              <a:t>О</a:t>
            </a:r>
          </a:p>
        </p:txBody>
      </p:sp>
      <p:sp>
        <p:nvSpPr>
          <p:cNvPr id="19462" name="TextBox 7"/>
          <p:cNvSpPr txBox="1">
            <a:spLocks noChangeArrowheads="1"/>
          </p:cNvSpPr>
          <p:nvPr/>
        </p:nvSpPr>
        <p:spPr bwMode="auto">
          <a:xfrm flipH="1">
            <a:off x="1752600" y="1524000"/>
            <a:ext cx="3048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1400"/>
              <a:t>А</a:t>
            </a:r>
          </a:p>
        </p:txBody>
      </p:sp>
      <p:sp>
        <p:nvSpPr>
          <p:cNvPr id="19463" name="TextBox 9"/>
          <p:cNvSpPr txBox="1">
            <a:spLocks noChangeArrowheads="1"/>
          </p:cNvSpPr>
          <p:nvPr/>
        </p:nvSpPr>
        <p:spPr bwMode="auto">
          <a:xfrm>
            <a:off x="2209800" y="3124200"/>
            <a:ext cx="304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1400"/>
              <a:t>В</a:t>
            </a:r>
          </a:p>
        </p:txBody>
      </p:sp>
      <p:grpSp>
        <p:nvGrpSpPr>
          <p:cNvPr id="19484" name="Group 28"/>
          <p:cNvGrpSpPr>
            <a:grpSpLocks/>
          </p:cNvGrpSpPr>
          <p:nvPr/>
        </p:nvGrpSpPr>
        <p:grpSpPr bwMode="auto">
          <a:xfrm>
            <a:off x="3048000" y="1828800"/>
            <a:ext cx="2362200" cy="1219200"/>
            <a:chOff x="1920" y="1152"/>
            <a:chExt cx="1488" cy="768"/>
          </a:xfrm>
        </p:grpSpPr>
        <p:cxnSp>
          <p:nvCxnSpPr>
            <p:cNvPr id="12" name="Прямая соединительная линия 11"/>
            <p:cNvCxnSpPr>
              <a:cxnSpLocks noChangeShapeType="1"/>
            </p:cNvCxnSpPr>
            <p:nvPr/>
          </p:nvCxnSpPr>
          <p:spPr bwMode="auto">
            <a:xfrm flipV="1">
              <a:off x="2400" y="1872"/>
              <a:ext cx="1008" cy="48"/>
            </a:xfrm>
            <a:prstGeom prst="line">
              <a:avLst/>
            </a:prstGeom>
            <a:noFill/>
            <a:ln w="38100" algn="ctr">
              <a:solidFill>
                <a:schemeClr val="tx1"/>
              </a:solidFill>
              <a:round/>
              <a:headEnd/>
              <a:tailEnd/>
            </a:ln>
          </p:spPr>
        </p:cxnSp>
        <p:cxnSp>
          <p:nvCxnSpPr>
            <p:cNvPr id="14" name="Прямая соединительная линия 13"/>
            <p:cNvCxnSpPr>
              <a:cxnSpLocks noChangeShapeType="1"/>
            </p:cNvCxnSpPr>
            <p:nvPr/>
          </p:nvCxnSpPr>
          <p:spPr bwMode="auto">
            <a:xfrm>
              <a:off x="1920" y="1152"/>
              <a:ext cx="480" cy="768"/>
            </a:xfrm>
            <a:prstGeom prst="line">
              <a:avLst/>
            </a:prstGeom>
            <a:noFill/>
            <a:ln w="38100" algn="ctr">
              <a:solidFill>
                <a:schemeClr val="tx1"/>
              </a:solidFill>
              <a:round/>
              <a:headEnd/>
              <a:tailEnd/>
            </a:ln>
          </p:spPr>
        </p:cxnSp>
      </p:grpSp>
      <p:grpSp>
        <p:nvGrpSpPr>
          <p:cNvPr id="19485" name="Group 29"/>
          <p:cNvGrpSpPr>
            <a:grpSpLocks/>
          </p:cNvGrpSpPr>
          <p:nvPr/>
        </p:nvGrpSpPr>
        <p:grpSpPr bwMode="auto">
          <a:xfrm>
            <a:off x="6934200" y="1828800"/>
            <a:ext cx="990600" cy="1371600"/>
            <a:chOff x="4368" y="1152"/>
            <a:chExt cx="624" cy="864"/>
          </a:xfrm>
        </p:grpSpPr>
        <p:cxnSp>
          <p:nvCxnSpPr>
            <p:cNvPr id="16" name="Прямая соединительная линия 15"/>
            <p:cNvCxnSpPr>
              <a:cxnSpLocks noChangeShapeType="1"/>
            </p:cNvCxnSpPr>
            <p:nvPr/>
          </p:nvCxnSpPr>
          <p:spPr bwMode="auto">
            <a:xfrm>
              <a:off x="4368" y="2016"/>
              <a:ext cx="624" cy="0"/>
            </a:xfrm>
            <a:prstGeom prst="line">
              <a:avLst/>
            </a:prstGeom>
            <a:noFill/>
            <a:ln w="38100" algn="ctr">
              <a:solidFill>
                <a:schemeClr val="tx1"/>
              </a:solidFill>
              <a:round/>
              <a:headEnd/>
              <a:tailEnd/>
            </a:ln>
          </p:spPr>
        </p:cxnSp>
        <p:cxnSp>
          <p:nvCxnSpPr>
            <p:cNvPr id="18" name="Прямая соединительная линия 17"/>
            <p:cNvCxnSpPr>
              <a:cxnSpLocks noChangeShapeType="1"/>
            </p:cNvCxnSpPr>
            <p:nvPr/>
          </p:nvCxnSpPr>
          <p:spPr bwMode="auto">
            <a:xfrm>
              <a:off x="4368" y="1152"/>
              <a:ext cx="0" cy="864"/>
            </a:xfrm>
            <a:prstGeom prst="line">
              <a:avLst/>
            </a:prstGeom>
            <a:noFill/>
            <a:ln w="38100" algn="ctr">
              <a:solidFill>
                <a:schemeClr val="tx1"/>
              </a:solidFill>
              <a:round/>
              <a:headEnd/>
              <a:tailEnd/>
            </a:ln>
          </p:spPr>
        </p:cxnSp>
      </p:grpSp>
      <p:cxnSp>
        <p:nvCxnSpPr>
          <p:cNvPr id="21" name="Прямая соединительная линия 20"/>
          <p:cNvCxnSpPr>
            <a:cxnSpLocks noChangeShapeType="1"/>
          </p:cNvCxnSpPr>
          <p:nvPr/>
        </p:nvCxnSpPr>
        <p:spPr bwMode="auto">
          <a:xfrm>
            <a:off x="1219200" y="4419600"/>
            <a:ext cx="3048000" cy="0"/>
          </a:xfrm>
          <a:prstGeom prst="line">
            <a:avLst/>
          </a:prstGeom>
          <a:noFill/>
          <a:ln w="38100" algn="ctr">
            <a:solidFill>
              <a:schemeClr val="tx1"/>
            </a:solidFill>
            <a:round/>
            <a:headEnd/>
            <a:tailEnd/>
          </a:ln>
        </p:spPr>
      </p:cxnSp>
      <p:sp>
        <p:nvSpPr>
          <p:cNvPr id="22" name="Блок-схема: узел 21"/>
          <p:cNvSpPr/>
          <p:nvPr/>
        </p:nvSpPr>
        <p:spPr>
          <a:xfrm>
            <a:off x="2667000" y="4419600"/>
            <a:ext cx="46038" cy="46038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grpSp>
        <p:nvGrpSpPr>
          <p:cNvPr id="19486" name="Group 30"/>
          <p:cNvGrpSpPr>
            <a:grpSpLocks/>
          </p:cNvGrpSpPr>
          <p:nvPr/>
        </p:nvGrpSpPr>
        <p:grpSpPr bwMode="auto">
          <a:xfrm>
            <a:off x="4572000" y="3733800"/>
            <a:ext cx="2895600" cy="1676400"/>
            <a:chOff x="2880" y="2352"/>
            <a:chExt cx="1824" cy="1056"/>
          </a:xfrm>
        </p:grpSpPr>
        <p:cxnSp>
          <p:nvCxnSpPr>
            <p:cNvPr id="24" name="Прямая соединительная линия 23"/>
            <p:cNvCxnSpPr>
              <a:cxnSpLocks noChangeShapeType="1"/>
            </p:cNvCxnSpPr>
            <p:nvPr/>
          </p:nvCxnSpPr>
          <p:spPr bwMode="auto">
            <a:xfrm>
              <a:off x="2880" y="3408"/>
              <a:ext cx="1824" cy="0"/>
            </a:xfrm>
            <a:prstGeom prst="line">
              <a:avLst/>
            </a:prstGeom>
            <a:noFill/>
            <a:ln w="38100" algn="ctr">
              <a:solidFill>
                <a:schemeClr val="tx1"/>
              </a:solidFill>
              <a:round/>
              <a:headEnd/>
              <a:tailEnd/>
            </a:ln>
          </p:spPr>
        </p:cxnSp>
        <p:cxnSp>
          <p:nvCxnSpPr>
            <p:cNvPr id="27" name="Прямая соединительная линия 26"/>
            <p:cNvCxnSpPr>
              <a:cxnSpLocks noChangeShapeType="1"/>
            </p:cNvCxnSpPr>
            <p:nvPr/>
          </p:nvCxnSpPr>
          <p:spPr bwMode="auto">
            <a:xfrm flipH="1">
              <a:off x="3792" y="2352"/>
              <a:ext cx="336" cy="1056"/>
            </a:xfrm>
            <a:prstGeom prst="line">
              <a:avLst/>
            </a:prstGeom>
            <a:noFill/>
            <a:ln w="38100" algn="ctr">
              <a:solidFill>
                <a:schemeClr val="tx1"/>
              </a:solidFill>
              <a:round/>
              <a:headEnd/>
              <a:tailEnd/>
            </a:ln>
          </p:spPr>
        </p:cxnSp>
      </p:grpSp>
      <p:sp>
        <p:nvSpPr>
          <p:cNvPr id="19472" name="TextBox 27"/>
          <p:cNvSpPr txBox="1">
            <a:spLocks noChangeArrowheads="1"/>
          </p:cNvSpPr>
          <p:nvPr/>
        </p:nvSpPr>
        <p:spPr bwMode="auto">
          <a:xfrm>
            <a:off x="3733800" y="3124200"/>
            <a:ext cx="3810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1400"/>
              <a:t>О</a:t>
            </a:r>
          </a:p>
        </p:txBody>
      </p:sp>
      <p:sp>
        <p:nvSpPr>
          <p:cNvPr id="19473" name="TextBox 28"/>
          <p:cNvSpPr txBox="1">
            <a:spLocks noChangeArrowheads="1"/>
          </p:cNvSpPr>
          <p:nvPr/>
        </p:nvSpPr>
        <p:spPr bwMode="auto">
          <a:xfrm>
            <a:off x="2819400" y="1752600"/>
            <a:ext cx="2286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1400"/>
              <a:t>С</a:t>
            </a:r>
          </a:p>
        </p:txBody>
      </p:sp>
      <p:sp>
        <p:nvSpPr>
          <p:cNvPr id="19474" name="TextBox 29"/>
          <p:cNvSpPr txBox="1">
            <a:spLocks noChangeArrowheads="1"/>
          </p:cNvSpPr>
          <p:nvPr/>
        </p:nvSpPr>
        <p:spPr bwMode="auto">
          <a:xfrm>
            <a:off x="5257800" y="3048000"/>
            <a:ext cx="3048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400"/>
              <a:t>D</a:t>
            </a:r>
            <a:endParaRPr lang="ru-RU" sz="1400"/>
          </a:p>
        </p:txBody>
      </p:sp>
      <p:sp>
        <p:nvSpPr>
          <p:cNvPr id="19475" name="TextBox 30"/>
          <p:cNvSpPr txBox="1">
            <a:spLocks noChangeArrowheads="1"/>
          </p:cNvSpPr>
          <p:nvPr/>
        </p:nvSpPr>
        <p:spPr bwMode="auto">
          <a:xfrm>
            <a:off x="6553200" y="1752600"/>
            <a:ext cx="3048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400"/>
              <a:t>K</a:t>
            </a:r>
            <a:endParaRPr lang="ru-RU" sz="1400"/>
          </a:p>
        </p:txBody>
      </p:sp>
      <p:sp>
        <p:nvSpPr>
          <p:cNvPr id="19476" name="TextBox 31"/>
          <p:cNvSpPr txBox="1">
            <a:spLocks noChangeArrowheads="1"/>
          </p:cNvSpPr>
          <p:nvPr/>
        </p:nvSpPr>
        <p:spPr bwMode="auto">
          <a:xfrm>
            <a:off x="6629400" y="3048000"/>
            <a:ext cx="228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400"/>
              <a:t>M</a:t>
            </a:r>
            <a:endParaRPr lang="ru-RU" sz="1400"/>
          </a:p>
        </p:txBody>
      </p:sp>
      <p:sp>
        <p:nvSpPr>
          <p:cNvPr id="19477" name="TextBox 32"/>
          <p:cNvSpPr txBox="1">
            <a:spLocks noChangeArrowheads="1"/>
          </p:cNvSpPr>
          <p:nvPr/>
        </p:nvSpPr>
        <p:spPr bwMode="auto">
          <a:xfrm>
            <a:off x="7696200" y="3276600"/>
            <a:ext cx="304800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400"/>
              <a:t>N</a:t>
            </a:r>
            <a:endParaRPr lang="ru-RU" sz="1400"/>
          </a:p>
        </p:txBody>
      </p:sp>
      <p:sp>
        <p:nvSpPr>
          <p:cNvPr id="19479" name="Text Box 23"/>
          <p:cNvSpPr txBox="1">
            <a:spLocks noChangeArrowheads="1"/>
          </p:cNvSpPr>
          <p:nvPr/>
        </p:nvSpPr>
        <p:spPr bwMode="auto">
          <a:xfrm>
            <a:off x="1143000" y="4495800"/>
            <a:ext cx="304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1400"/>
              <a:t>а</a:t>
            </a:r>
          </a:p>
        </p:txBody>
      </p:sp>
      <p:sp>
        <p:nvSpPr>
          <p:cNvPr id="19480" name="Text Box 24"/>
          <p:cNvSpPr txBox="1">
            <a:spLocks noChangeArrowheads="1"/>
          </p:cNvSpPr>
          <p:nvPr/>
        </p:nvSpPr>
        <p:spPr bwMode="auto">
          <a:xfrm>
            <a:off x="4038600" y="4495800"/>
            <a:ext cx="304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400"/>
              <a:t>b</a:t>
            </a:r>
            <a:endParaRPr lang="ru-RU" sz="1400"/>
          </a:p>
        </p:txBody>
      </p:sp>
      <p:sp>
        <p:nvSpPr>
          <p:cNvPr id="19481" name="Text Box 25"/>
          <p:cNvSpPr txBox="1">
            <a:spLocks noChangeArrowheads="1"/>
          </p:cNvSpPr>
          <p:nvPr/>
        </p:nvSpPr>
        <p:spPr bwMode="auto">
          <a:xfrm>
            <a:off x="4572000" y="5486400"/>
            <a:ext cx="304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400"/>
              <a:t>A</a:t>
            </a:r>
            <a:endParaRPr lang="ru-RU" sz="1400"/>
          </a:p>
        </p:txBody>
      </p:sp>
      <p:sp>
        <p:nvSpPr>
          <p:cNvPr id="19487" name="Text Box 31"/>
          <p:cNvSpPr txBox="1">
            <a:spLocks noChangeArrowheads="1"/>
          </p:cNvSpPr>
          <p:nvPr/>
        </p:nvSpPr>
        <p:spPr bwMode="auto">
          <a:xfrm>
            <a:off x="5867400" y="5562600"/>
            <a:ext cx="304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400"/>
              <a:t>B</a:t>
            </a:r>
            <a:endParaRPr lang="ru-RU" sz="1400"/>
          </a:p>
        </p:txBody>
      </p:sp>
      <p:sp>
        <p:nvSpPr>
          <p:cNvPr id="19488" name="Text Box 32"/>
          <p:cNvSpPr txBox="1">
            <a:spLocks noChangeArrowheads="1"/>
          </p:cNvSpPr>
          <p:nvPr/>
        </p:nvSpPr>
        <p:spPr bwMode="auto">
          <a:xfrm>
            <a:off x="7315200" y="5562600"/>
            <a:ext cx="304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400"/>
              <a:t>C</a:t>
            </a:r>
            <a:endParaRPr lang="ru-RU" sz="1400"/>
          </a:p>
        </p:txBody>
      </p:sp>
      <p:sp>
        <p:nvSpPr>
          <p:cNvPr id="19489" name="Text Box 33"/>
          <p:cNvSpPr txBox="1">
            <a:spLocks noChangeArrowheads="1"/>
          </p:cNvSpPr>
          <p:nvPr/>
        </p:nvSpPr>
        <p:spPr bwMode="auto">
          <a:xfrm>
            <a:off x="6096000" y="3581400"/>
            <a:ext cx="3048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400"/>
              <a:t>D</a:t>
            </a:r>
            <a:endParaRPr lang="ru-RU" sz="140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СМЕЖНЫЕ УГЛЫ</a:t>
            </a:r>
          </a:p>
        </p:txBody>
      </p:sp>
      <p:sp>
        <p:nvSpPr>
          <p:cNvPr id="12296" name="Rectangle 8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/>
            <a:r>
              <a:rPr lang="ru-RU" b="1" smtClean="0"/>
              <a:t>Практическое задание:</a:t>
            </a:r>
          </a:p>
          <a:p>
            <a:pPr eaLnBrk="1" hangingPunct="1"/>
            <a:r>
              <a:rPr lang="ru-RU" i="1" smtClean="0">
                <a:solidFill>
                  <a:schemeClr val="bg1"/>
                </a:solidFill>
              </a:rPr>
              <a:t>1.</a:t>
            </a:r>
            <a:r>
              <a:rPr lang="ru-RU" i="1" smtClean="0"/>
              <a:t> Построить острый угол АОВ;</a:t>
            </a:r>
          </a:p>
          <a:p>
            <a:pPr eaLnBrk="1" hangingPunct="1"/>
            <a:r>
              <a:rPr lang="ru-RU" i="1" smtClean="0">
                <a:solidFill>
                  <a:schemeClr val="bg1"/>
                </a:solidFill>
              </a:rPr>
              <a:t>2.</a:t>
            </a:r>
            <a:r>
              <a:rPr lang="ru-RU" i="1" smtClean="0"/>
              <a:t> Провести луч ОС, являющийся продолжением луча ОА.</a:t>
            </a:r>
          </a:p>
        </p:txBody>
      </p:sp>
      <p:sp>
        <p:nvSpPr>
          <p:cNvPr id="12298" name="Line 10"/>
          <p:cNvSpPr>
            <a:spLocks noChangeShapeType="1"/>
          </p:cNvSpPr>
          <p:nvPr/>
        </p:nvSpPr>
        <p:spPr bwMode="auto">
          <a:xfrm flipH="1">
            <a:off x="3581400" y="3352800"/>
            <a:ext cx="1981200" cy="106680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300" name="Text Box 12"/>
          <p:cNvSpPr txBox="1">
            <a:spLocks noChangeArrowheads="1"/>
          </p:cNvSpPr>
          <p:nvPr/>
        </p:nvSpPr>
        <p:spPr bwMode="auto">
          <a:xfrm>
            <a:off x="7848600" y="1981200"/>
            <a:ext cx="3365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800"/>
              <a:t>А</a:t>
            </a:r>
          </a:p>
        </p:txBody>
      </p:sp>
      <p:sp>
        <p:nvSpPr>
          <p:cNvPr id="12305" name="Text Box 17"/>
          <p:cNvSpPr txBox="1">
            <a:spLocks noChangeArrowheads="1"/>
          </p:cNvSpPr>
          <p:nvPr/>
        </p:nvSpPr>
        <p:spPr bwMode="auto">
          <a:xfrm>
            <a:off x="5486400" y="3429000"/>
            <a:ext cx="3619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800"/>
              <a:t>О</a:t>
            </a:r>
          </a:p>
        </p:txBody>
      </p:sp>
      <p:sp>
        <p:nvSpPr>
          <p:cNvPr id="12306" name="Text Box 18"/>
          <p:cNvSpPr txBox="1">
            <a:spLocks noChangeArrowheads="1"/>
          </p:cNvSpPr>
          <p:nvPr/>
        </p:nvSpPr>
        <p:spPr bwMode="auto">
          <a:xfrm>
            <a:off x="8213725" y="3389313"/>
            <a:ext cx="336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800"/>
              <a:t>В</a:t>
            </a:r>
          </a:p>
        </p:txBody>
      </p:sp>
      <p:sp>
        <p:nvSpPr>
          <p:cNvPr id="12316" name="Freeform 28"/>
          <p:cNvSpPr>
            <a:spLocks/>
          </p:cNvSpPr>
          <p:nvPr/>
        </p:nvSpPr>
        <p:spPr bwMode="auto">
          <a:xfrm>
            <a:off x="5562600" y="1981200"/>
            <a:ext cx="2743200" cy="1371600"/>
          </a:xfrm>
          <a:custGeom>
            <a:avLst/>
            <a:gdLst>
              <a:gd name="T0" fmla="*/ 2147483647 w 1728"/>
              <a:gd name="T1" fmla="*/ 2147483647 h 864"/>
              <a:gd name="T2" fmla="*/ 0 w 1728"/>
              <a:gd name="T3" fmla="*/ 2147483647 h 864"/>
              <a:gd name="T4" fmla="*/ 2147483647 w 1728"/>
              <a:gd name="T5" fmla="*/ 0 h 864"/>
              <a:gd name="T6" fmla="*/ 0 60000 65536"/>
              <a:gd name="T7" fmla="*/ 0 60000 65536"/>
              <a:gd name="T8" fmla="*/ 0 60000 65536"/>
              <a:gd name="T9" fmla="*/ 0 w 1728"/>
              <a:gd name="T10" fmla="*/ 0 h 864"/>
              <a:gd name="T11" fmla="*/ 1728 w 1728"/>
              <a:gd name="T12" fmla="*/ 864 h 86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728" h="864">
                <a:moveTo>
                  <a:pt x="1728" y="864"/>
                </a:moveTo>
                <a:lnTo>
                  <a:pt x="0" y="864"/>
                </a:lnTo>
                <a:lnTo>
                  <a:pt x="1536" y="0"/>
                </a:lnTo>
              </a:path>
            </a:pathLst>
          </a:custGeom>
          <a:noFill/>
          <a:ln w="25400">
            <a:solidFill>
              <a:srgbClr val="FF00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317" name="Text Box 29"/>
          <p:cNvSpPr txBox="1">
            <a:spLocks noChangeArrowheads="1"/>
          </p:cNvSpPr>
          <p:nvPr/>
        </p:nvSpPr>
        <p:spPr bwMode="auto">
          <a:xfrm>
            <a:off x="4403725" y="3922713"/>
            <a:ext cx="3492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800"/>
              <a:t>С</a:t>
            </a:r>
          </a:p>
        </p:txBody>
      </p:sp>
      <p:sp>
        <p:nvSpPr>
          <p:cNvPr id="12318" name="Text Box 30"/>
          <p:cNvSpPr txBox="1">
            <a:spLocks noChangeArrowheads="1"/>
          </p:cNvSpPr>
          <p:nvPr/>
        </p:nvSpPr>
        <p:spPr bwMode="auto">
          <a:xfrm>
            <a:off x="4876800" y="4800600"/>
            <a:ext cx="10477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800"/>
              <a:t> АОВ  и </a:t>
            </a:r>
          </a:p>
        </p:txBody>
      </p:sp>
      <p:sp>
        <p:nvSpPr>
          <p:cNvPr id="12321" name="Freeform 33"/>
          <p:cNvSpPr>
            <a:spLocks/>
          </p:cNvSpPr>
          <p:nvPr/>
        </p:nvSpPr>
        <p:spPr bwMode="auto">
          <a:xfrm>
            <a:off x="5867400" y="4876800"/>
            <a:ext cx="228600" cy="228600"/>
          </a:xfrm>
          <a:custGeom>
            <a:avLst/>
            <a:gdLst>
              <a:gd name="T0" fmla="*/ 2147483647 w 1728"/>
              <a:gd name="T1" fmla="*/ 2147483647 h 864"/>
              <a:gd name="T2" fmla="*/ 0 w 1728"/>
              <a:gd name="T3" fmla="*/ 2147483647 h 864"/>
              <a:gd name="T4" fmla="*/ 2147483647 w 1728"/>
              <a:gd name="T5" fmla="*/ 0 h 864"/>
              <a:gd name="T6" fmla="*/ 0 60000 65536"/>
              <a:gd name="T7" fmla="*/ 0 60000 65536"/>
              <a:gd name="T8" fmla="*/ 0 60000 65536"/>
              <a:gd name="T9" fmla="*/ 0 w 1728"/>
              <a:gd name="T10" fmla="*/ 0 h 864"/>
              <a:gd name="T11" fmla="*/ 1728 w 1728"/>
              <a:gd name="T12" fmla="*/ 864 h 86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728" h="864">
                <a:moveTo>
                  <a:pt x="1728" y="864"/>
                </a:moveTo>
                <a:lnTo>
                  <a:pt x="0" y="864"/>
                </a:lnTo>
                <a:lnTo>
                  <a:pt x="1536" y="0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322" name="Freeform 34"/>
          <p:cNvSpPr>
            <a:spLocks/>
          </p:cNvSpPr>
          <p:nvPr/>
        </p:nvSpPr>
        <p:spPr bwMode="auto">
          <a:xfrm>
            <a:off x="4724400" y="4876800"/>
            <a:ext cx="228600" cy="228600"/>
          </a:xfrm>
          <a:custGeom>
            <a:avLst/>
            <a:gdLst>
              <a:gd name="T0" fmla="*/ 2147483647 w 1728"/>
              <a:gd name="T1" fmla="*/ 2147483647 h 864"/>
              <a:gd name="T2" fmla="*/ 0 w 1728"/>
              <a:gd name="T3" fmla="*/ 2147483647 h 864"/>
              <a:gd name="T4" fmla="*/ 2147483647 w 1728"/>
              <a:gd name="T5" fmla="*/ 0 h 864"/>
              <a:gd name="T6" fmla="*/ 0 60000 65536"/>
              <a:gd name="T7" fmla="*/ 0 60000 65536"/>
              <a:gd name="T8" fmla="*/ 0 60000 65536"/>
              <a:gd name="T9" fmla="*/ 0 w 1728"/>
              <a:gd name="T10" fmla="*/ 0 h 864"/>
              <a:gd name="T11" fmla="*/ 1728 w 1728"/>
              <a:gd name="T12" fmla="*/ 864 h 86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728" h="864">
                <a:moveTo>
                  <a:pt x="1728" y="864"/>
                </a:moveTo>
                <a:lnTo>
                  <a:pt x="0" y="864"/>
                </a:lnTo>
                <a:lnTo>
                  <a:pt x="1536" y="0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324" name="Arc 36"/>
          <p:cNvSpPr>
            <a:spLocks/>
          </p:cNvSpPr>
          <p:nvPr/>
        </p:nvSpPr>
        <p:spPr bwMode="auto">
          <a:xfrm>
            <a:off x="6019800" y="3124200"/>
            <a:ext cx="76200" cy="228600"/>
          </a:xfrm>
          <a:custGeom>
            <a:avLst/>
            <a:gdLst>
              <a:gd name="T0" fmla="*/ 0 w 21600"/>
              <a:gd name="T1" fmla="*/ 0 h 21600"/>
              <a:gd name="T2" fmla="*/ 41635284 w 21600"/>
              <a:gd name="T3" fmla="*/ 2147483647 h 21600"/>
              <a:gd name="T4" fmla="*/ 0 w 21600"/>
              <a:gd name="T5" fmla="*/ 214748364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2327" name="Text Box 39"/>
          <p:cNvSpPr txBox="1">
            <a:spLocks noChangeArrowheads="1"/>
          </p:cNvSpPr>
          <p:nvPr/>
        </p:nvSpPr>
        <p:spPr bwMode="auto">
          <a:xfrm>
            <a:off x="6156325" y="4760913"/>
            <a:ext cx="246380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800"/>
              <a:t>ВОС – смежные углы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122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2" dur="2000"/>
                                        <p:tgtEl>
                                          <p:spTgt spid="122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7" dur="2000"/>
                                        <p:tgtEl>
                                          <p:spTgt spid="1229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2" dur="2000"/>
                                        <p:tgtEl>
                                          <p:spTgt spid="1229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123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23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2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4" dur="2000"/>
                                        <p:tgtEl>
                                          <p:spTgt spid="123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9" dur="2000"/>
                                        <p:tgtEl>
                                          <p:spTgt spid="122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44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45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30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3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23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53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54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30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3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23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62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63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30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3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23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1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72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31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3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23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23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123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2" presetID="7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23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123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6" presetID="7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123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123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0" presetID="7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123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123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0" grpId="0"/>
      <p:bldP spid="12298" grpId="0" animBg="1"/>
      <p:bldP spid="12300" grpId="0"/>
      <p:bldP spid="12305" grpId="0"/>
      <p:bldP spid="12306" grpId="0"/>
      <p:bldP spid="12316" grpId="0" animBg="1"/>
      <p:bldP spid="12317" grpId="0"/>
      <p:bldP spid="12318" grpId="0"/>
      <p:bldP spid="12321" grpId="0" animBg="1"/>
      <p:bldP spid="12322" grpId="0" animBg="1"/>
      <p:bldP spid="12324" grpId="0" animBg="1"/>
      <p:bldP spid="1232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Определение: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/>
            <a:r>
              <a:rPr lang="ru-RU" smtClean="0"/>
              <a:t>Два угла, у которых одна сторона общая и две другие являются продолжением одна другой называются смежными углами.</a:t>
            </a:r>
          </a:p>
        </p:txBody>
      </p:sp>
      <p:sp>
        <p:nvSpPr>
          <p:cNvPr id="16388" name="Line 4"/>
          <p:cNvSpPr>
            <a:spLocks noChangeShapeType="1"/>
          </p:cNvSpPr>
          <p:nvPr/>
        </p:nvSpPr>
        <p:spPr bwMode="auto">
          <a:xfrm>
            <a:off x="2438400" y="5943600"/>
            <a:ext cx="5562600" cy="0"/>
          </a:xfrm>
          <a:prstGeom prst="line">
            <a:avLst/>
          </a:prstGeom>
          <a:noFill/>
          <a:ln w="38100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89" name="Line 5"/>
          <p:cNvSpPr>
            <a:spLocks noChangeShapeType="1"/>
          </p:cNvSpPr>
          <p:nvPr/>
        </p:nvSpPr>
        <p:spPr bwMode="auto">
          <a:xfrm flipV="1">
            <a:off x="4876800" y="4191000"/>
            <a:ext cx="1524000" cy="1752600"/>
          </a:xfrm>
          <a:prstGeom prst="line">
            <a:avLst/>
          </a:prstGeom>
          <a:noFill/>
          <a:ln w="38100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392" name="Text Box 8"/>
          <p:cNvSpPr txBox="1">
            <a:spLocks noChangeArrowheads="1"/>
          </p:cNvSpPr>
          <p:nvPr/>
        </p:nvSpPr>
        <p:spPr bwMode="auto">
          <a:xfrm>
            <a:off x="2362200" y="6096000"/>
            <a:ext cx="3365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800"/>
              <a:t>А</a:t>
            </a:r>
          </a:p>
        </p:txBody>
      </p:sp>
      <p:sp>
        <p:nvSpPr>
          <p:cNvPr id="16396" name="Text Box 12"/>
          <p:cNvSpPr txBox="1">
            <a:spLocks noChangeArrowheads="1"/>
          </p:cNvSpPr>
          <p:nvPr/>
        </p:nvSpPr>
        <p:spPr bwMode="auto">
          <a:xfrm>
            <a:off x="4648200" y="6096000"/>
            <a:ext cx="4381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1800"/>
              <a:t>О</a:t>
            </a:r>
          </a:p>
        </p:txBody>
      </p:sp>
      <p:sp>
        <p:nvSpPr>
          <p:cNvPr id="16398" name="Text Box 14"/>
          <p:cNvSpPr txBox="1">
            <a:spLocks noChangeArrowheads="1"/>
          </p:cNvSpPr>
          <p:nvPr/>
        </p:nvSpPr>
        <p:spPr bwMode="auto">
          <a:xfrm>
            <a:off x="5867400" y="3810000"/>
            <a:ext cx="3365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800"/>
              <a:t>В</a:t>
            </a:r>
          </a:p>
        </p:txBody>
      </p:sp>
      <p:sp>
        <p:nvSpPr>
          <p:cNvPr id="16400" name="Text Box 16"/>
          <p:cNvSpPr txBox="1">
            <a:spLocks noChangeArrowheads="1"/>
          </p:cNvSpPr>
          <p:nvPr/>
        </p:nvSpPr>
        <p:spPr bwMode="auto">
          <a:xfrm>
            <a:off x="7620000" y="6019800"/>
            <a:ext cx="3492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1800"/>
              <a:t>С</a:t>
            </a:r>
          </a:p>
        </p:txBody>
      </p:sp>
      <p:sp>
        <p:nvSpPr>
          <p:cNvPr id="16401" name="Arc 17"/>
          <p:cNvSpPr>
            <a:spLocks/>
          </p:cNvSpPr>
          <p:nvPr/>
        </p:nvSpPr>
        <p:spPr bwMode="auto">
          <a:xfrm>
            <a:off x="5105400" y="5715000"/>
            <a:ext cx="228600" cy="228600"/>
          </a:xfrm>
          <a:custGeom>
            <a:avLst/>
            <a:gdLst>
              <a:gd name="T0" fmla="*/ 0 w 21600"/>
              <a:gd name="T1" fmla="*/ 0 h 21600"/>
              <a:gd name="T2" fmla="*/ 2147483647 w 21600"/>
              <a:gd name="T3" fmla="*/ 2147483647 h 21600"/>
              <a:gd name="T4" fmla="*/ 0 w 21600"/>
              <a:gd name="T5" fmla="*/ 214748364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6402" name="Arc 18"/>
          <p:cNvSpPr>
            <a:spLocks/>
          </p:cNvSpPr>
          <p:nvPr/>
        </p:nvSpPr>
        <p:spPr bwMode="auto">
          <a:xfrm>
            <a:off x="4953000" y="5791200"/>
            <a:ext cx="228600" cy="152400"/>
          </a:xfrm>
          <a:custGeom>
            <a:avLst/>
            <a:gdLst>
              <a:gd name="T0" fmla="*/ 0 w 21600"/>
              <a:gd name="T1" fmla="*/ 0 h 21600"/>
              <a:gd name="T2" fmla="*/ 2147483647 w 21600"/>
              <a:gd name="T3" fmla="*/ 2147483647 h 21600"/>
              <a:gd name="T4" fmla="*/ 0 w 21600"/>
              <a:gd name="T5" fmla="*/ 214748364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6403" name="Arc 19"/>
          <p:cNvSpPr>
            <a:spLocks/>
          </p:cNvSpPr>
          <p:nvPr/>
        </p:nvSpPr>
        <p:spPr bwMode="auto">
          <a:xfrm flipH="1">
            <a:off x="4657725" y="5791200"/>
            <a:ext cx="293688" cy="228600"/>
          </a:xfrm>
          <a:custGeom>
            <a:avLst/>
            <a:gdLst>
              <a:gd name="T0" fmla="*/ 0 w 20809"/>
              <a:gd name="T1" fmla="*/ 0 h 21600"/>
              <a:gd name="T2" fmla="*/ 2147483647 w 20809"/>
              <a:gd name="T3" fmla="*/ 2147483647 h 21600"/>
              <a:gd name="T4" fmla="*/ 0 w 20809"/>
              <a:gd name="T5" fmla="*/ 2147483647 h 21600"/>
              <a:gd name="T6" fmla="*/ 0 60000 65536"/>
              <a:gd name="T7" fmla="*/ 0 60000 65536"/>
              <a:gd name="T8" fmla="*/ 0 60000 65536"/>
              <a:gd name="T9" fmla="*/ 0 w 20809"/>
              <a:gd name="T10" fmla="*/ 0 h 21600"/>
              <a:gd name="T11" fmla="*/ 20809 w 2080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0809" h="21600" fill="none" extrusionOk="0">
                <a:moveTo>
                  <a:pt x="-1" y="0"/>
                </a:moveTo>
                <a:cubicBezTo>
                  <a:pt x="9698" y="0"/>
                  <a:pt x="18207" y="6464"/>
                  <a:pt x="20808" y="15807"/>
                </a:cubicBezTo>
              </a:path>
              <a:path w="20809" h="21600" stroke="0" extrusionOk="0">
                <a:moveTo>
                  <a:pt x="-1" y="0"/>
                </a:moveTo>
                <a:cubicBezTo>
                  <a:pt x="9698" y="0"/>
                  <a:pt x="18207" y="6464"/>
                  <a:pt x="20808" y="15807"/>
                </a:cubicBezTo>
                <a:lnTo>
                  <a:pt x="0" y="21600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638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63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63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4" dur="1" fill="hold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9" dur="2000"/>
                                        <p:tgtEl>
                                          <p:spTgt spid="163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4" dur="2000"/>
                                        <p:tgtEl>
                                          <p:spTgt spid="163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2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30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38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0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39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40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4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64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4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4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39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3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63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56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57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39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3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63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65" dur="2000"/>
                                        <p:tgtEl>
                                          <p:spTgt spid="164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0" dur="2000"/>
                                        <p:tgtEl>
                                          <p:spTgt spid="164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5" dur="2000"/>
                                        <p:tgtEl>
                                          <p:spTgt spid="164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6" grpId="0"/>
      <p:bldP spid="16388" grpId="0" animBg="1"/>
      <p:bldP spid="16389" grpId="0" animBg="1"/>
      <p:bldP spid="16392" grpId="0"/>
      <p:bldP spid="16396" grpId="0"/>
      <p:bldP spid="16398" grpId="0"/>
      <p:bldP spid="16400" grpId="0"/>
      <p:bldP spid="16401" grpId="0" animBg="1"/>
      <p:bldP spid="16402" grpId="0" animBg="1"/>
      <p:bldP spid="16403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Свойство смежных  углов</a:t>
            </a:r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1.</a:t>
            </a:r>
            <a:r>
              <a:rPr lang="ru-RU" smtClean="0"/>
              <a:t> Какой угол АО</a:t>
            </a:r>
            <a:r>
              <a:rPr lang="en-US" smtClean="0"/>
              <a:t>C</a:t>
            </a:r>
            <a:r>
              <a:rPr lang="ru-RU" smtClean="0"/>
              <a:t>?</a:t>
            </a:r>
          </a:p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2.</a:t>
            </a:r>
            <a:r>
              <a:rPr lang="ru-RU" smtClean="0"/>
              <a:t> Чему равна градусная мера угла?</a:t>
            </a:r>
          </a:p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3.</a:t>
            </a:r>
            <a:r>
              <a:rPr lang="ru-RU" smtClean="0"/>
              <a:t> На какие углы делит луч ОВ этот угол?</a:t>
            </a:r>
          </a:p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4.</a:t>
            </a:r>
            <a:r>
              <a:rPr lang="ru-RU" smtClean="0"/>
              <a:t> Чему равна сумма этих углов?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1.</a:t>
            </a:r>
            <a:r>
              <a:rPr lang="ru-RU" smtClean="0"/>
              <a:t>     АОС - развёрнутый</a:t>
            </a:r>
          </a:p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2.</a:t>
            </a:r>
            <a:r>
              <a:rPr lang="ru-RU" smtClean="0"/>
              <a:t>180</a:t>
            </a:r>
            <a:r>
              <a:rPr lang="ru-RU" smtClean="0">
                <a:cs typeface="Arial" charset="0"/>
              </a:rPr>
              <a:t>˚</a:t>
            </a:r>
          </a:p>
          <a:p>
            <a:pPr eaLnBrk="1" hangingPunct="1"/>
            <a:endParaRPr lang="ru-RU" smtClean="0"/>
          </a:p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3.</a:t>
            </a:r>
            <a:r>
              <a:rPr lang="ru-RU" smtClean="0"/>
              <a:t>    АОВ и    ВОС</a:t>
            </a:r>
          </a:p>
          <a:p>
            <a:pPr eaLnBrk="1" hangingPunct="1"/>
            <a:endParaRPr lang="ru-RU" smtClean="0"/>
          </a:p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4.</a:t>
            </a:r>
            <a:r>
              <a:rPr lang="ru-RU" smtClean="0"/>
              <a:t>180</a:t>
            </a:r>
            <a:r>
              <a:rPr lang="ru-RU" smtClean="0">
                <a:cs typeface="Arial" charset="0"/>
              </a:rPr>
              <a:t>˚</a:t>
            </a:r>
          </a:p>
        </p:txBody>
      </p:sp>
      <p:sp>
        <p:nvSpPr>
          <p:cNvPr id="17426" name="Freeform 18"/>
          <p:cNvSpPr>
            <a:spLocks/>
          </p:cNvSpPr>
          <p:nvPr/>
        </p:nvSpPr>
        <p:spPr bwMode="auto">
          <a:xfrm>
            <a:off x="5410200" y="1676400"/>
            <a:ext cx="304800" cy="304800"/>
          </a:xfrm>
          <a:custGeom>
            <a:avLst/>
            <a:gdLst>
              <a:gd name="T0" fmla="*/ 2147483647 w 192"/>
              <a:gd name="T1" fmla="*/ 2147483647 h 240"/>
              <a:gd name="T2" fmla="*/ 0 w 192"/>
              <a:gd name="T3" fmla="*/ 2147483647 h 240"/>
              <a:gd name="T4" fmla="*/ 2147483647 w 192"/>
              <a:gd name="T5" fmla="*/ 0 h 240"/>
              <a:gd name="T6" fmla="*/ 0 60000 65536"/>
              <a:gd name="T7" fmla="*/ 0 60000 65536"/>
              <a:gd name="T8" fmla="*/ 0 60000 65536"/>
              <a:gd name="T9" fmla="*/ 0 w 192"/>
              <a:gd name="T10" fmla="*/ 0 h 240"/>
              <a:gd name="T11" fmla="*/ 192 w 192"/>
              <a:gd name="T12" fmla="*/ 240 h 24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92" h="240">
                <a:moveTo>
                  <a:pt x="192" y="240"/>
                </a:moveTo>
                <a:lnTo>
                  <a:pt x="0" y="240"/>
                </a:lnTo>
                <a:lnTo>
                  <a:pt x="144" y="0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7427" name="Freeform 19"/>
          <p:cNvSpPr>
            <a:spLocks/>
          </p:cNvSpPr>
          <p:nvPr/>
        </p:nvSpPr>
        <p:spPr bwMode="auto">
          <a:xfrm>
            <a:off x="5410200" y="3657600"/>
            <a:ext cx="304800" cy="304800"/>
          </a:xfrm>
          <a:custGeom>
            <a:avLst/>
            <a:gdLst>
              <a:gd name="T0" fmla="*/ 2147483647 w 192"/>
              <a:gd name="T1" fmla="*/ 2147483647 h 240"/>
              <a:gd name="T2" fmla="*/ 0 w 192"/>
              <a:gd name="T3" fmla="*/ 2147483647 h 240"/>
              <a:gd name="T4" fmla="*/ 2147483647 w 192"/>
              <a:gd name="T5" fmla="*/ 0 h 240"/>
              <a:gd name="T6" fmla="*/ 0 60000 65536"/>
              <a:gd name="T7" fmla="*/ 0 60000 65536"/>
              <a:gd name="T8" fmla="*/ 0 60000 65536"/>
              <a:gd name="T9" fmla="*/ 0 w 192"/>
              <a:gd name="T10" fmla="*/ 0 h 240"/>
              <a:gd name="T11" fmla="*/ 192 w 192"/>
              <a:gd name="T12" fmla="*/ 240 h 24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92" h="240">
                <a:moveTo>
                  <a:pt x="192" y="240"/>
                </a:moveTo>
                <a:lnTo>
                  <a:pt x="0" y="240"/>
                </a:lnTo>
                <a:lnTo>
                  <a:pt x="144" y="0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7428" name="Freeform 20"/>
          <p:cNvSpPr>
            <a:spLocks/>
          </p:cNvSpPr>
          <p:nvPr/>
        </p:nvSpPr>
        <p:spPr bwMode="auto">
          <a:xfrm>
            <a:off x="6858000" y="3657600"/>
            <a:ext cx="304800" cy="304800"/>
          </a:xfrm>
          <a:custGeom>
            <a:avLst/>
            <a:gdLst>
              <a:gd name="T0" fmla="*/ 2147483647 w 192"/>
              <a:gd name="T1" fmla="*/ 2147483647 h 240"/>
              <a:gd name="T2" fmla="*/ 0 w 192"/>
              <a:gd name="T3" fmla="*/ 2147483647 h 240"/>
              <a:gd name="T4" fmla="*/ 2147483647 w 192"/>
              <a:gd name="T5" fmla="*/ 0 h 240"/>
              <a:gd name="T6" fmla="*/ 0 60000 65536"/>
              <a:gd name="T7" fmla="*/ 0 60000 65536"/>
              <a:gd name="T8" fmla="*/ 0 60000 65536"/>
              <a:gd name="T9" fmla="*/ 0 w 192"/>
              <a:gd name="T10" fmla="*/ 0 h 240"/>
              <a:gd name="T11" fmla="*/ 192 w 192"/>
              <a:gd name="T12" fmla="*/ 240 h 24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92" h="240">
                <a:moveTo>
                  <a:pt x="192" y="240"/>
                </a:moveTo>
                <a:lnTo>
                  <a:pt x="0" y="240"/>
                </a:lnTo>
                <a:lnTo>
                  <a:pt x="144" y="0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174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12" dur="2000"/>
                                        <p:tgtEl>
                                          <p:spTgt spid="174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17" dur="500"/>
                                        <p:tgtEl>
                                          <p:spTgt spid="174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20" dur="2000"/>
                                        <p:tgtEl>
                                          <p:spTgt spid="174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25" dur="2000"/>
                                        <p:tgtEl>
                                          <p:spTgt spid="174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30" dur="2000"/>
                                        <p:tgtEl>
                                          <p:spTgt spid="174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35" dur="2000"/>
                                        <p:tgtEl>
                                          <p:spTgt spid="174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40" dur="500"/>
                                        <p:tgtEl>
                                          <p:spTgt spid="174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1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43" dur="2000"/>
                                        <p:tgtEl>
                                          <p:spTgt spid="174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46" dur="500"/>
                                        <p:tgtEl>
                                          <p:spTgt spid="174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51" dur="2000"/>
                                        <p:tgtEl>
                                          <p:spTgt spid="174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56" dur="2000"/>
                                        <p:tgtEl>
                                          <p:spTgt spid="174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0" grpId="0"/>
      <p:bldP spid="17426" grpId="0" animBg="1"/>
      <p:bldP spid="17427" grpId="0" animBg="1"/>
      <p:bldP spid="17428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ВЫВОД: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2133600" cy="762000"/>
          </a:xfrm>
        </p:spPr>
        <p:txBody>
          <a:bodyPr/>
          <a:lstStyle/>
          <a:p>
            <a:pPr eaLnBrk="1" hangingPunct="1"/>
            <a:r>
              <a:rPr lang="ru-RU" sz="2800" smtClean="0"/>
              <a:t>     АОВ+</a:t>
            </a:r>
            <a:endParaRPr lang="ru-RU" b="1" smtClean="0">
              <a:cs typeface="Arial" charset="0"/>
            </a:endParaRPr>
          </a:p>
        </p:txBody>
      </p:sp>
      <p:sp>
        <p:nvSpPr>
          <p:cNvPr id="19469" name="Text Box 13"/>
          <p:cNvSpPr txBox="1">
            <a:spLocks noChangeArrowheads="1"/>
          </p:cNvSpPr>
          <p:nvPr/>
        </p:nvSpPr>
        <p:spPr bwMode="auto">
          <a:xfrm>
            <a:off x="533400" y="4038600"/>
            <a:ext cx="8012113" cy="1190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>
              <a:spcBef>
                <a:spcPct val="20000"/>
              </a:spcBef>
              <a:buFontTx/>
              <a:buChar char="•"/>
            </a:pPr>
            <a:r>
              <a:rPr lang="ru-RU" sz="3600" b="1"/>
              <a:t>Сумма смежных углов равна 180˚</a:t>
            </a:r>
          </a:p>
          <a:p>
            <a:endParaRPr lang="ru-RU" sz="3600"/>
          </a:p>
        </p:txBody>
      </p:sp>
      <p:sp>
        <p:nvSpPr>
          <p:cNvPr id="19470" name="Text Box 14"/>
          <p:cNvSpPr txBox="1">
            <a:spLocks noChangeArrowheads="1"/>
          </p:cNvSpPr>
          <p:nvPr/>
        </p:nvSpPr>
        <p:spPr bwMode="auto">
          <a:xfrm>
            <a:off x="2667000" y="1600200"/>
            <a:ext cx="197485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/>
              <a:t>ВОС =180</a:t>
            </a:r>
            <a:r>
              <a:rPr lang="ru-RU">
                <a:cs typeface="Arial" charset="0"/>
              </a:rPr>
              <a:t>˚</a:t>
            </a:r>
          </a:p>
        </p:txBody>
      </p:sp>
      <p:sp>
        <p:nvSpPr>
          <p:cNvPr id="19472" name="Freeform 16"/>
          <p:cNvSpPr>
            <a:spLocks/>
          </p:cNvSpPr>
          <p:nvPr/>
        </p:nvSpPr>
        <p:spPr bwMode="auto">
          <a:xfrm>
            <a:off x="914400" y="1676400"/>
            <a:ext cx="304800" cy="304800"/>
          </a:xfrm>
          <a:custGeom>
            <a:avLst/>
            <a:gdLst>
              <a:gd name="T0" fmla="*/ 2147483647 w 192"/>
              <a:gd name="T1" fmla="*/ 2147483647 h 240"/>
              <a:gd name="T2" fmla="*/ 0 w 192"/>
              <a:gd name="T3" fmla="*/ 2147483647 h 240"/>
              <a:gd name="T4" fmla="*/ 2147483647 w 192"/>
              <a:gd name="T5" fmla="*/ 0 h 240"/>
              <a:gd name="T6" fmla="*/ 0 60000 65536"/>
              <a:gd name="T7" fmla="*/ 0 60000 65536"/>
              <a:gd name="T8" fmla="*/ 0 60000 65536"/>
              <a:gd name="T9" fmla="*/ 0 w 192"/>
              <a:gd name="T10" fmla="*/ 0 h 240"/>
              <a:gd name="T11" fmla="*/ 192 w 192"/>
              <a:gd name="T12" fmla="*/ 240 h 24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92" h="240">
                <a:moveTo>
                  <a:pt x="192" y="240"/>
                </a:moveTo>
                <a:lnTo>
                  <a:pt x="0" y="240"/>
                </a:lnTo>
                <a:lnTo>
                  <a:pt x="144" y="0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9473" name="Freeform 17"/>
          <p:cNvSpPr>
            <a:spLocks/>
          </p:cNvSpPr>
          <p:nvPr/>
        </p:nvSpPr>
        <p:spPr bwMode="auto">
          <a:xfrm>
            <a:off x="2362200" y="1676400"/>
            <a:ext cx="304800" cy="304800"/>
          </a:xfrm>
          <a:custGeom>
            <a:avLst/>
            <a:gdLst>
              <a:gd name="T0" fmla="*/ 2147483647 w 192"/>
              <a:gd name="T1" fmla="*/ 2147483647 h 240"/>
              <a:gd name="T2" fmla="*/ 0 w 192"/>
              <a:gd name="T3" fmla="*/ 2147483647 h 240"/>
              <a:gd name="T4" fmla="*/ 2147483647 w 192"/>
              <a:gd name="T5" fmla="*/ 0 h 240"/>
              <a:gd name="T6" fmla="*/ 0 60000 65536"/>
              <a:gd name="T7" fmla="*/ 0 60000 65536"/>
              <a:gd name="T8" fmla="*/ 0 60000 65536"/>
              <a:gd name="T9" fmla="*/ 0 w 192"/>
              <a:gd name="T10" fmla="*/ 0 h 240"/>
              <a:gd name="T11" fmla="*/ 192 w 192"/>
              <a:gd name="T12" fmla="*/ 240 h 24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92" h="240">
                <a:moveTo>
                  <a:pt x="192" y="240"/>
                </a:moveTo>
                <a:lnTo>
                  <a:pt x="0" y="240"/>
                </a:lnTo>
                <a:lnTo>
                  <a:pt x="144" y="0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194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194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13" dur="500"/>
                                        <p:tgtEl>
                                          <p:spTgt spid="194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plus(in)">
                                      <p:cBhvr>
                                        <p:cTn id="23" dur="500"/>
                                        <p:tgtEl>
                                          <p:spTgt spid="194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1947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194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94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946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946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8" grpId="0"/>
      <p:bldP spid="19459" grpId="0" build="p"/>
      <p:bldP spid="19469" grpId="0"/>
      <p:bldP spid="19470" grpId="0"/>
      <p:bldP spid="19472" grpId="0" animBg="1"/>
      <p:bldP spid="19473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Упражнения для закрепления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95400"/>
            <a:ext cx="8229600" cy="4830763"/>
          </a:xfrm>
        </p:spPr>
        <p:txBody>
          <a:bodyPr/>
          <a:lstStyle/>
          <a:p>
            <a:pPr eaLnBrk="1" hangingPunct="1"/>
            <a:r>
              <a:rPr lang="ru-RU" smtClean="0">
                <a:solidFill>
                  <a:schemeClr val="bg1"/>
                </a:solidFill>
              </a:rPr>
              <a:t>1.</a:t>
            </a:r>
            <a:r>
              <a:rPr lang="ru-RU" smtClean="0"/>
              <a:t>Начертите три угла: острый, прямой, тупой. Для каждого из этих углов начертите смежный угол.</a:t>
            </a:r>
          </a:p>
          <a:p>
            <a:pPr eaLnBrk="1" hangingPunct="1"/>
            <a:r>
              <a:rPr lang="ru-RU" smtClean="0"/>
              <a:t>Решение:</a:t>
            </a:r>
          </a:p>
        </p:txBody>
      </p:sp>
      <p:sp>
        <p:nvSpPr>
          <p:cNvPr id="20490" name="Freeform 10"/>
          <p:cNvSpPr>
            <a:spLocks/>
          </p:cNvSpPr>
          <p:nvPr/>
        </p:nvSpPr>
        <p:spPr bwMode="auto">
          <a:xfrm>
            <a:off x="1676400" y="3810000"/>
            <a:ext cx="1828800" cy="1219200"/>
          </a:xfrm>
          <a:custGeom>
            <a:avLst/>
            <a:gdLst>
              <a:gd name="T0" fmla="*/ 2147483647 w 864"/>
              <a:gd name="T1" fmla="*/ 0 h 576"/>
              <a:gd name="T2" fmla="*/ 0 w 864"/>
              <a:gd name="T3" fmla="*/ 2147483647 h 576"/>
              <a:gd name="T4" fmla="*/ 2147483647 w 864"/>
              <a:gd name="T5" fmla="*/ 2147483647 h 576"/>
              <a:gd name="T6" fmla="*/ 0 60000 65536"/>
              <a:gd name="T7" fmla="*/ 0 60000 65536"/>
              <a:gd name="T8" fmla="*/ 0 60000 65536"/>
              <a:gd name="T9" fmla="*/ 0 w 864"/>
              <a:gd name="T10" fmla="*/ 0 h 576"/>
              <a:gd name="T11" fmla="*/ 864 w 864"/>
              <a:gd name="T12" fmla="*/ 576 h 57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864" h="576">
                <a:moveTo>
                  <a:pt x="672" y="0"/>
                </a:moveTo>
                <a:lnTo>
                  <a:pt x="0" y="576"/>
                </a:lnTo>
                <a:lnTo>
                  <a:pt x="864" y="576"/>
                </a:lnTo>
              </a:path>
            </a:pathLst>
          </a:custGeom>
          <a:noFill/>
          <a:ln w="38100">
            <a:solidFill>
              <a:srgbClr val="8000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0491" name="Freeform 11"/>
          <p:cNvSpPr>
            <a:spLocks/>
          </p:cNvSpPr>
          <p:nvPr/>
        </p:nvSpPr>
        <p:spPr bwMode="auto">
          <a:xfrm>
            <a:off x="3886200" y="3733800"/>
            <a:ext cx="2057400" cy="1295400"/>
          </a:xfrm>
          <a:custGeom>
            <a:avLst/>
            <a:gdLst>
              <a:gd name="T0" fmla="*/ 0 w 1104"/>
              <a:gd name="T1" fmla="*/ 2147483647 h 672"/>
              <a:gd name="T2" fmla="*/ 2147483647 w 1104"/>
              <a:gd name="T3" fmla="*/ 2147483647 h 672"/>
              <a:gd name="T4" fmla="*/ 2147483647 w 1104"/>
              <a:gd name="T5" fmla="*/ 0 h 672"/>
              <a:gd name="T6" fmla="*/ 0 60000 65536"/>
              <a:gd name="T7" fmla="*/ 0 60000 65536"/>
              <a:gd name="T8" fmla="*/ 0 60000 65536"/>
              <a:gd name="T9" fmla="*/ 0 w 1104"/>
              <a:gd name="T10" fmla="*/ 0 h 672"/>
              <a:gd name="T11" fmla="*/ 1104 w 1104"/>
              <a:gd name="T12" fmla="*/ 672 h 672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104" h="672">
                <a:moveTo>
                  <a:pt x="0" y="672"/>
                </a:moveTo>
                <a:lnTo>
                  <a:pt x="672" y="672"/>
                </a:lnTo>
                <a:lnTo>
                  <a:pt x="1104" y="0"/>
                </a:lnTo>
              </a:path>
            </a:pathLst>
          </a:custGeom>
          <a:noFill/>
          <a:ln w="38100">
            <a:solidFill>
              <a:srgbClr val="0080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0492" name="Freeform 12"/>
          <p:cNvSpPr>
            <a:spLocks/>
          </p:cNvSpPr>
          <p:nvPr/>
        </p:nvSpPr>
        <p:spPr bwMode="auto">
          <a:xfrm>
            <a:off x="7086600" y="3505200"/>
            <a:ext cx="1828800" cy="1524000"/>
          </a:xfrm>
          <a:custGeom>
            <a:avLst/>
            <a:gdLst>
              <a:gd name="T0" fmla="*/ 0 w 1152"/>
              <a:gd name="T1" fmla="*/ 0 h 816"/>
              <a:gd name="T2" fmla="*/ 0 w 1152"/>
              <a:gd name="T3" fmla="*/ 2147483647 h 816"/>
              <a:gd name="T4" fmla="*/ 2147483647 w 1152"/>
              <a:gd name="T5" fmla="*/ 2147483647 h 816"/>
              <a:gd name="T6" fmla="*/ 0 60000 65536"/>
              <a:gd name="T7" fmla="*/ 0 60000 65536"/>
              <a:gd name="T8" fmla="*/ 0 60000 65536"/>
              <a:gd name="T9" fmla="*/ 0 w 1152"/>
              <a:gd name="T10" fmla="*/ 0 h 816"/>
              <a:gd name="T11" fmla="*/ 1152 w 1152"/>
              <a:gd name="T12" fmla="*/ 816 h 81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152" h="816">
                <a:moveTo>
                  <a:pt x="0" y="0"/>
                </a:moveTo>
                <a:lnTo>
                  <a:pt x="0" y="816"/>
                </a:lnTo>
                <a:lnTo>
                  <a:pt x="1152" y="816"/>
                </a:lnTo>
              </a:path>
            </a:pathLst>
          </a:custGeom>
          <a:noFill/>
          <a:ln w="38100">
            <a:solidFill>
              <a:srgbClr val="0000FF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0493" name="Arc 13"/>
          <p:cNvSpPr>
            <a:spLocks/>
          </p:cNvSpPr>
          <p:nvPr/>
        </p:nvSpPr>
        <p:spPr bwMode="auto">
          <a:xfrm>
            <a:off x="2057400" y="4724400"/>
            <a:ext cx="74613" cy="381000"/>
          </a:xfrm>
          <a:custGeom>
            <a:avLst/>
            <a:gdLst>
              <a:gd name="T0" fmla="*/ 0 w 20942"/>
              <a:gd name="T1" fmla="*/ 0 h 21600"/>
              <a:gd name="T2" fmla="*/ 42834687 w 20942"/>
              <a:gd name="T3" fmla="*/ 2147483647 h 21600"/>
              <a:gd name="T4" fmla="*/ 0 w 20942"/>
              <a:gd name="T5" fmla="*/ 2147483647 h 21600"/>
              <a:gd name="T6" fmla="*/ 0 60000 65536"/>
              <a:gd name="T7" fmla="*/ 0 60000 65536"/>
              <a:gd name="T8" fmla="*/ 0 60000 65536"/>
              <a:gd name="T9" fmla="*/ 0 w 20942"/>
              <a:gd name="T10" fmla="*/ 0 h 21600"/>
              <a:gd name="T11" fmla="*/ 20942 w 20942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0942" h="21600" fill="none" extrusionOk="0">
                <a:moveTo>
                  <a:pt x="-1" y="0"/>
                </a:moveTo>
                <a:cubicBezTo>
                  <a:pt x="9891" y="0"/>
                  <a:pt x="18519" y="6718"/>
                  <a:pt x="20941" y="16309"/>
                </a:cubicBezTo>
              </a:path>
              <a:path w="20942" h="21600" stroke="0" extrusionOk="0">
                <a:moveTo>
                  <a:pt x="-1" y="0"/>
                </a:moveTo>
                <a:cubicBezTo>
                  <a:pt x="9891" y="0"/>
                  <a:pt x="18519" y="6718"/>
                  <a:pt x="20941" y="16309"/>
                </a:cubicBezTo>
                <a:lnTo>
                  <a:pt x="0" y="21600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495" name="Arc 15"/>
          <p:cNvSpPr>
            <a:spLocks/>
          </p:cNvSpPr>
          <p:nvPr/>
        </p:nvSpPr>
        <p:spPr bwMode="auto">
          <a:xfrm flipH="1">
            <a:off x="4953000" y="4800600"/>
            <a:ext cx="304800" cy="228600"/>
          </a:xfrm>
          <a:custGeom>
            <a:avLst/>
            <a:gdLst>
              <a:gd name="T0" fmla="*/ 0 w 21600"/>
              <a:gd name="T1" fmla="*/ 0 h 21600"/>
              <a:gd name="T2" fmla="*/ 2147483647 w 21600"/>
              <a:gd name="T3" fmla="*/ 2147483647 h 21600"/>
              <a:gd name="T4" fmla="*/ 0 w 21600"/>
              <a:gd name="T5" fmla="*/ 214748364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497" name="Freeform 17"/>
          <p:cNvSpPr>
            <a:spLocks/>
          </p:cNvSpPr>
          <p:nvPr/>
        </p:nvSpPr>
        <p:spPr bwMode="auto">
          <a:xfrm>
            <a:off x="7086600" y="4800600"/>
            <a:ext cx="152400" cy="228600"/>
          </a:xfrm>
          <a:custGeom>
            <a:avLst/>
            <a:gdLst>
              <a:gd name="T0" fmla="*/ 0 w 96"/>
              <a:gd name="T1" fmla="*/ 0 h 144"/>
              <a:gd name="T2" fmla="*/ 2147483647 w 96"/>
              <a:gd name="T3" fmla="*/ 0 h 144"/>
              <a:gd name="T4" fmla="*/ 2147483647 w 96"/>
              <a:gd name="T5" fmla="*/ 2147483647 h 144"/>
              <a:gd name="T6" fmla="*/ 0 60000 65536"/>
              <a:gd name="T7" fmla="*/ 0 60000 65536"/>
              <a:gd name="T8" fmla="*/ 0 60000 65536"/>
              <a:gd name="T9" fmla="*/ 0 w 96"/>
              <a:gd name="T10" fmla="*/ 0 h 144"/>
              <a:gd name="T11" fmla="*/ 96 w 96"/>
              <a:gd name="T12" fmla="*/ 144 h 144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96" h="144">
                <a:moveTo>
                  <a:pt x="0" y="0"/>
                </a:moveTo>
                <a:lnTo>
                  <a:pt x="96" y="0"/>
                </a:lnTo>
                <a:lnTo>
                  <a:pt x="96" y="144"/>
                </a:ln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0498" name="Line 18"/>
          <p:cNvSpPr>
            <a:spLocks noChangeShapeType="1"/>
          </p:cNvSpPr>
          <p:nvPr/>
        </p:nvSpPr>
        <p:spPr bwMode="auto">
          <a:xfrm flipH="1">
            <a:off x="457200" y="5029200"/>
            <a:ext cx="121920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0499" name="Line 19"/>
          <p:cNvSpPr>
            <a:spLocks noChangeShapeType="1"/>
          </p:cNvSpPr>
          <p:nvPr/>
        </p:nvSpPr>
        <p:spPr bwMode="auto">
          <a:xfrm>
            <a:off x="5181600" y="5029200"/>
            <a:ext cx="1219200" cy="0"/>
          </a:xfrm>
          <a:prstGeom prst="line">
            <a:avLst/>
          </a:prstGeom>
          <a:noFill/>
          <a:ln w="38100">
            <a:solidFill>
              <a:srgbClr val="00FF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0500" name="Line 20"/>
          <p:cNvSpPr>
            <a:spLocks noChangeShapeType="1"/>
          </p:cNvSpPr>
          <p:nvPr/>
        </p:nvSpPr>
        <p:spPr bwMode="auto">
          <a:xfrm>
            <a:off x="7086600" y="5105400"/>
            <a:ext cx="0" cy="1219200"/>
          </a:xfrm>
          <a:prstGeom prst="line">
            <a:avLst/>
          </a:prstGeom>
          <a:noFill/>
          <a:ln w="38100">
            <a:solidFill>
              <a:srgbClr val="00FFFF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0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8" presetClass="entr" presetSubtype="0" accel="5000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1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20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28" dur="2000"/>
                                        <p:tgtEl>
                                          <p:spTgt spid="204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3" dur="2000"/>
                                        <p:tgtEl>
                                          <p:spTgt spid="204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38" dur="2000"/>
                                        <p:tgtEl>
                                          <p:spTgt spid="204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43" dur="2000"/>
                                        <p:tgtEl>
                                          <p:spTgt spid="204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48" dur="2000"/>
                                        <p:tgtEl>
                                          <p:spTgt spid="204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53" dur="2000"/>
                                        <p:tgtEl>
                                          <p:spTgt spid="204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58" dur="2000"/>
                                        <p:tgtEl>
                                          <p:spTgt spid="204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63" dur="2000"/>
                                        <p:tgtEl>
                                          <p:spTgt spid="204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68" dur="2000"/>
                                        <p:tgtEl>
                                          <p:spTgt spid="205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2" grpId="0"/>
      <p:bldP spid="20490" grpId="0" animBg="1"/>
      <p:bldP spid="20491" grpId="0" animBg="1"/>
      <p:bldP spid="20492" grpId="0" animBg="1"/>
      <p:bldP spid="20493" grpId="0" animBg="1"/>
      <p:bldP spid="20495" grpId="0" animBg="1"/>
      <p:bldP spid="20497" grpId="0" animBg="1"/>
      <p:bldP spid="20498" grpId="0" animBg="1"/>
      <p:bldP spid="20499" grpId="0" animBg="1"/>
      <p:bldP spid="20500" grpId="0" animBg="1"/>
    </p:bldLst>
  </p:timing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Business Plan</Template>
  <TotalTime>2192</TotalTime>
  <Words>222</Words>
  <Application>Microsoft Office PowerPoint</Application>
  <PresentationFormat>Экран (4:3)</PresentationFormat>
  <Paragraphs>76</Paragraphs>
  <Slides>12</Slides>
  <Notes>2</Notes>
  <HiddenSlides>1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Шаблон оформления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5" baseType="lpstr">
      <vt:lpstr>Arial</vt:lpstr>
      <vt:lpstr>Calibri</vt:lpstr>
      <vt:lpstr>Оформление по умолчанию</vt:lpstr>
      <vt:lpstr>Смежные углы</vt:lpstr>
      <vt:lpstr>Цель: ввести понятие смежных  углов, рассмотреть их свойства.</vt:lpstr>
      <vt:lpstr>Повторение:</vt:lpstr>
      <vt:lpstr>Слайд 4</vt:lpstr>
      <vt:lpstr>СМЕЖНЫЕ УГЛЫ</vt:lpstr>
      <vt:lpstr>Определение:</vt:lpstr>
      <vt:lpstr>Свойство смежных  углов</vt:lpstr>
      <vt:lpstr>ВЫВОД:</vt:lpstr>
      <vt:lpstr>Упражнения для закрепления</vt:lpstr>
      <vt:lpstr>2. Один из смежных углов прямой. Каким (острым, прямым, тупым) является другой угол?</vt:lpstr>
      <vt:lpstr>3. Верно ли утверждение: если смежные углы равны, то они прямые?</vt:lpstr>
      <vt:lpstr>4. Найдите угол, смежный с углом, если: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Администратор</dc:creator>
  <cp:lastModifiedBy>Loner-XP</cp:lastModifiedBy>
  <cp:revision>88</cp:revision>
  <cp:lastPrinted>1601-01-01T00:00:00Z</cp:lastPrinted>
  <dcterms:created xsi:type="dcterms:W3CDTF">1601-01-01T00:00:00Z</dcterms:created>
  <dcterms:modified xsi:type="dcterms:W3CDTF">2012-09-27T16:59:54Z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