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59" r:id="rId5"/>
    <p:sldId id="260" r:id="rId6"/>
    <p:sldId id="261" r:id="rId7"/>
    <p:sldId id="262" r:id="rId8"/>
    <p:sldId id="265" r:id="rId9"/>
    <p:sldId id="258" r:id="rId10"/>
    <p:sldId id="257" r:id="rId11"/>
    <p:sldId id="268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 МИРЕ ХУДОЖЕСТВЕННОГО СЛОВА  С.А. </a:t>
            </a:r>
            <a:r>
              <a:rPr lang="ru-RU" b="1" smtClean="0">
                <a:solidFill>
                  <a:srgbClr val="C00000"/>
                </a:solidFill>
              </a:rPr>
              <a:t>ЕСЕНИНА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436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0"/>
            <a:ext cx="642942" cy="68580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14290"/>
            <a:ext cx="307180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</a:t>
            </a:r>
            <a:r>
              <a:rPr lang="ru-RU" sz="3200" b="1" dirty="0" smtClean="0">
                <a:solidFill>
                  <a:srgbClr val="C00000"/>
                </a:solidFill>
              </a:rPr>
              <a:t>ое</a:t>
            </a:r>
            <a:r>
              <a:rPr lang="ru-RU" sz="3200" dirty="0" smtClean="0"/>
              <a:t>т зим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 - </a:t>
            </a:r>
            <a:r>
              <a:rPr lang="ru-RU" sz="3200" b="1" dirty="0" smtClean="0">
                <a:solidFill>
                  <a:srgbClr val="C00000"/>
                </a:solidFill>
              </a:rPr>
              <a:t>ау</a:t>
            </a:r>
            <a:r>
              <a:rPr lang="ru-RU" sz="3200" dirty="0" smtClean="0"/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ет,</a:t>
            </a:r>
            <a:br>
              <a:rPr lang="ru-RU" sz="3200" dirty="0" smtClean="0"/>
            </a:br>
            <a:r>
              <a:rPr lang="ru-RU" sz="3200" dirty="0" smtClean="0"/>
              <a:t>М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sz="3200" dirty="0" smtClean="0"/>
              <a:t>хн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тый ле</a:t>
            </a:r>
            <a:r>
              <a:rPr lang="ru-RU" sz="3200" b="1" dirty="0" smtClean="0">
                <a:solidFill>
                  <a:srgbClr val="0000FF"/>
                </a:solidFill>
              </a:rPr>
              <a:t>с</a:t>
            </a:r>
            <a:r>
              <a:rPr lang="ru-RU" sz="3200" dirty="0" smtClean="0"/>
              <a:t> б</a:t>
            </a:r>
            <a:r>
              <a:rPr lang="ru-RU" sz="3200" b="1" dirty="0" smtClean="0">
                <a:solidFill>
                  <a:srgbClr val="C00000"/>
                </a:solidFill>
              </a:rPr>
              <a:t>аю</a:t>
            </a:r>
            <a:r>
              <a:rPr lang="ru-RU" sz="3200" dirty="0" smtClean="0"/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ет</a:t>
            </a:r>
            <a:br>
              <a:rPr lang="ru-RU" sz="3200" dirty="0" smtClean="0"/>
            </a:br>
            <a:r>
              <a:rPr lang="ru-RU" sz="3200" dirty="0" smtClean="0"/>
              <a:t>        </a:t>
            </a:r>
            <a:r>
              <a:rPr lang="ru-RU" sz="3200" b="1" dirty="0" err="1" smtClean="0">
                <a:solidFill>
                  <a:srgbClr val="0000FF"/>
                </a:solidFill>
              </a:rPr>
              <a:t>С</a:t>
            </a:r>
            <a:r>
              <a:rPr lang="ru-RU" sz="3200" dirty="0" err="1" smtClean="0"/>
              <a:t>т</a:t>
            </a:r>
            <a:r>
              <a:rPr lang="ru-RU" sz="3200" b="1" dirty="0" err="1" smtClean="0">
                <a:solidFill>
                  <a:srgbClr val="C00000"/>
                </a:solidFill>
              </a:rPr>
              <a:t>о</a:t>
            </a:r>
            <a:r>
              <a:rPr lang="ru-RU" sz="3200" b="1" dirty="0" err="1" smtClean="0">
                <a:solidFill>
                  <a:srgbClr val="0000FF"/>
                </a:solidFill>
              </a:rPr>
              <a:t>з</a:t>
            </a:r>
            <a:r>
              <a:rPr lang="ru-RU" sz="3200" dirty="0" err="1" smtClean="0"/>
              <a:t>в</a:t>
            </a:r>
            <a:r>
              <a:rPr lang="ru-RU" sz="3200" b="1" dirty="0" err="1" smtClean="0">
                <a:solidFill>
                  <a:srgbClr val="C00000"/>
                </a:solidFill>
              </a:rPr>
              <a:t>о</a:t>
            </a:r>
            <a:r>
              <a:rPr lang="ru-RU" sz="3200" dirty="0" err="1" smtClean="0"/>
              <a:t>н</a:t>
            </a:r>
            <a:r>
              <a:rPr lang="ru-RU" sz="3200" b="1" dirty="0" err="1" smtClean="0">
                <a:solidFill>
                  <a:srgbClr val="C00000"/>
                </a:solidFill>
              </a:rPr>
              <a:t>о</a:t>
            </a:r>
            <a:r>
              <a:rPr lang="ru-RU" sz="3200" dirty="0" err="1" smtClean="0"/>
              <a:t>м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с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sz="3200" b="1" dirty="0" smtClean="0">
                <a:solidFill>
                  <a:srgbClr val="0000FF"/>
                </a:solidFill>
              </a:rPr>
              <a:t>с</a:t>
            </a:r>
            <a:r>
              <a:rPr lang="ru-RU" sz="3200" dirty="0" smtClean="0"/>
              <a:t>няка.</a:t>
            </a:r>
            <a:br>
              <a:rPr lang="ru-RU" sz="3200" dirty="0" smtClean="0"/>
            </a:br>
            <a:r>
              <a:rPr lang="ru-RU" sz="3200" dirty="0" smtClean="0"/>
              <a:t>Кр</a:t>
            </a:r>
            <a:r>
              <a:rPr lang="ru-RU" sz="3200" b="1" dirty="0" smtClean="0">
                <a:solidFill>
                  <a:srgbClr val="C00000"/>
                </a:solidFill>
              </a:rPr>
              <a:t>у</a:t>
            </a:r>
            <a:r>
              <a:rPr lang="ru-RU" sz="3200" dirty="0" smtClean="0"/>
              <a:t>г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sz="3200" dirty="0" smtClean="0"/>
              <a:t>м с т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sz="3200" b="1" dirty="0" smtClean="0">
                <a:solidFill>
                  <a:srgbClr val="0000FF"/>
                </a:solidFill>
              </a:rPr>
              <a:t>с</a:t>
            </a:r>
            <a:r>
              <a:rPr lang="ru-RU" sz="3200" dirty="0" smtClean="0"/>
              <a:t>кой г</a:t>
            </a:r>
            <a:r>
              <a:rPr lang="ru-RU" sz="3200" b="1" dirty="0" smtClean="0">
                <a:solidFill>
                  <a:srgbClr val="0000FF"/>
                </a:solidFill>
              </a:rPr>
              <a:t>л</a:t>
            </a:r>
            <a:r>
              <a:rPr lang="ru-RU" sz="3200" b="1" dirty="0" smtClean="0">
                <a:solidFill>
                  <a:srgbClr val="C00000"/>
                </a:solidFill>
              </a:rPr>
              <a:t>у</a:t>
            </a:r>
            <a:r>
              <a:rPr lang="ru-RU" sz="3200" dirty="0" smtClean="0"/>
              <a:t>б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sz="3200" dirty="0" smtClean="0"/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ою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</a:t>
            </a:r>
            <a:r>
              <a:rPr lang="ru-RU" sz="3200" b="1" dirty="0" smtClean="0">
                <a:solidFill>
                  <a:srgbClr val="0000FF"/>
                </a:solidFill>
              </a:rPr>
              <a:t>л</a:t>
            </a:r>
            <a:r>
              <a:rPr lang="ru-RU" sz="3200" dirty="0" smtClean="0"/>
              <a:t>ыв</a:t>
            </a:r>
            <a:r>
              <a:rPr lang="ru-RU" sz="3200" b="1" dirty="0" smtClean="0">
                <a:solidFill>
                  <a:srgbClr val="C00000"/>
                </a:solidFill>
              </a:rPr>
              <a:t>у</a:t>
            </a:r>
            <a:r>
              <a:rPr lang="ru-RU" sz="3200" dirty="0" smtClean="0"/>
              <a:t>т в стр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н</a:t>
            </a:r>
            <a:r>
              <a:rPr lang="ru-RU" sz="3200" b="1" dirty="0" smtClean="0">
                <a:solidFill>
                  <a:srgbClr val="C00000"/>
                </a:solidFill>
              </a:rPr>
              <a:t>у</a:t>
            </a:r>
            <a:r>
              <a:rPr lang="ru-RU" sz="3200" dirty="0" smtClean="0"/>
              <a:t> д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b="1" dirty="0" smtClean="0">
                <a:solidFill>
                  <a:srgbClr val="0000FF"/>
                </a:solidFill>
              </a:rPr>
              <a:t>л</a:t>
            </a:r>
            <a:r>
              <a:rPr lang="ru-RU" sz="3200" dirty="0" smtClean="0"/>
              <a:t>ек</a:t>
            </a:r>
            <a:r>
              <a:rPr lang="ru-RU" sz="3200" b="1" dirty="0" smtClean="0">
                <a:solidFill>
                  <a:srgbClr val="C00000"/>
                </a:solidFill>
              </a:rPr>
              <a:t>ую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       Седые 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sz="3200" dirty="0" smtClean="0"/>
              <a:t>б</a:t>
            </a:r>
            <a:r>
              <a:rPr lang="ru-RU" sz="3200" b="1" dirty="0" smtClean="0">
                <a:solidFill>
                  <a:srgbClr val="0000FF"/>
                </a:solidFill>
              </a:rPr>
              <a:t>л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7" name="Выноска со стрелкой вверх 6"/>
          <p:cNvSpPr/>
          <p:nvPr/>
        </p:nvSpPr>
        <p:spPr>
          <a:xfrm rot="5400000">
            <a:off x="4250533" y="1321575"/>
            <a:ext cx="3000364" cy="785794"/>
          </a:xfrm>
          <a:prstGeom prst="upArrowCallout">
            <a:avLst/>
          </a:prstGeom>
          <a:solidFill>
            <a:srgbClr val="C00000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Выноска со стрелкой вверх 7"/>
          <p:cNvSpPr/>
          <p:nvPr/>
        </p:nvSpPr>
        <p:spPr>
          <a:xfrm rot="5400000">
            <a:off x="4143376" y="4572004"/>
            <a:ext cx="3357554" cy="785794"/>
          </a:xfrm>
          <a:prstGeom prst="upArrowCallout">
            <a:avLst/>
          </a:prstGeom>
          <a:solidFill>
            <a:srgbClr val="0000FF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Т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Е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Ц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МИРЕ ХУДОЖЕСТВЕННОГО СЛОВА  С.А. ЕСЕНИНА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Цель урока:</a:t>
            </a:r>
          </a:p>
          <a:p>
            <a:pPr>
              <a:buNone/>
            </a:pPr>
            <a:r>
              <a:rPr lang="ru-RU" dirty="0" smtClean="0"/>
              <a:t>	Прочитать стихотворение </a:t>
            </a:r>
            <a:r>
              <a:rPr lang="ru-RU" b="1" dirty="0" smtClean="0"/>
              <a:t>Есенина С. 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/>
              <a:t>Поет зима – аукает». </a:t>
            </a:r>
            <a:r>
              <a:rPr lang="ru-RU" dirty="0" smtClean="0"/>
              <a:t>Ответить на вопросы:</a:t>
            </a:r>
          </a:p>
          <a:p>
            <a:r>
              <a:rPr lang="ru-RU" dirty="0" smtClean="0"/>
              <a:t>Какие черты художественного мира поэта вы бы выделили как основные?</a:t>
            </a:r>
          </a:p>
          <a:p>
            <a:r>
              <a:rPr lang="ru-RU" dirty="0" smtClean="0"/>
              <a:t>Можно ли на примере одного стихотворения утверждать, что поэтический мир С.А.Есенина необычен и своеобразен.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29322" y="857232"/>
            <a:ext cx="2928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Напишите сочинение - рассуждение по теме урока.  Докажите, что поэтический мир стихотворений С.А.Есенина необычен и своеобразен.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Тезис:</a:t>
            </a:r>
            <a:r>
              <a:rPr lang="ru-RU" dirty="0" smtClean="0"/>
              <a:t> </a:t>
            </a:r>
            <a:r>
              <a:rPr lang="ru-RU" b="1" dirty="0" smtClean="0"/>
              <a:t>Поэтический мир стихотворений С.А.Есенина необычен и своеобразен.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0" y="2332037"/>
            <a:ext cx="4038600" cy="4525963"/>
          </a:xfrm>
        </p:spPr>
        <p:txBody>
          <a:bodyPr/>
          <a:lstStyle/>
          <a:p>
            <a:r>
              <a:rPr lang="ru-RU" b="1" dirty="0" smtClean="0"/>
              <a:t>Образность…</a:t>
            </a:r>
          </a:p>
          <a:p>
            <a:r>
              <a:rPr lang="ru-RU" b="1" dirty="0" smtClean="0"/>
              <a:t>Выразительность…</a:t>
            </a:r>
          </a:p>
          <a:p>
            <a:r>
              <a:rPr lang="ru-RU" b="1" dirty="0" err="1" smtClean="0"/>
              <a:t>Цветопись</a:t>
            </a:r>
            <a:r>
              <a:rPr lang="ru-RU" b="1" dirty="0" smtClean="0"/>
              <a:t>…</a:t>
            </a:r>
          </a:p>
          <a:p>
            <a:r>
              <a:rPr lang="ru-RU" b="1" dirty="0" smtClean="0"/>
              <a:t>Звукопись…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928803"/>
            <a:ext cx="4610104" cy="2571767"/>
          </a:xfrm>
        </p:spPr>
        <p:txBody>
          <a:bodyPr vert="vert270"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Аргументы и примеры:</a:t>
            </a:r>
            <a:endParaRPr lang="ru-RU" b="1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85786" y="5143512"/>
            <a:ext cx="46101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Вывод: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МИРЕ ХУДОЖЕСТВЕННОГО СЛОВА  С.А. ЕСЕНИНА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Цель урока:</a:t>
            </a:r>
          </a:p>
          <a:p>
            <a:pPr>
              <a:buNone/>
            </a:pPr>
            <a:r>
              <a:rPr lang="ru-RU" dirty="0" smtClean="0"/>
              <a:t>	Прочитать стихотворение </a:t>
            </a:r>
            <a:r>
              <a:rPr lang="ru-RU" b="1" dirty="0" smtClean="0"/>
              <a:t>Есенина С. 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/>
              <a:t>Поет зима – аукает». </a:t>
            </a:r>
            <a:r>
              <a:rPr lang="ru-RU" dirty="0" smtClean="0"/>
              <a:t>Ответить на вопросы учебника (</a:t>
            </a:r>
            <a:r>
              <a:rPr lang="ru-RU" dirty="0" err="1" smtClean="0"/>
              <a:t>стр</a:t>
            </a:r>
            <a:r>
              <a:rPr lang="ru-RU" dirty="0" smtClean="0"/>
              <a:t> 64-65) и сделать вывод:</a:t>
            </a:r>
          </a:p>
          <a:p>
            <a:r>
              <a:rPr lang="ru-RU" dirty="0" smtClean="0"/>
              <a:t>Какие черты художественного мира поэта вы бы выделили как основные?</a:t>
            </a:r>
          </a:p>
          <a:p>
            <a:r>
              <a:rPr lang="ru-RU" dirty="0" smtClean="0"/>
              <a:t>Можно ли на примере одного стихотворения утверждать, что поэтический мир С.А.Есенина необычен и своеобразен?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42910" y="142852"/>
            <a:ext cx="4714908" cy="628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	Поет зима - аукает,</a:t>
            </a:r>
            <a:br>
              <a:rPr lang="ru-RU" sz="1600" dirty="0" smtClean="0"/>
            </a:br>
            <a:r>
              <a:rPr lang="ru-RU" sz="1600" dirty="0" smtClean="0"/>
              <a:t>Мохнатый лес баюкает</a:t>
            </a:r>
            <a:br>
              <a:rPr lang="ru-RU" sz="1600" dirty="0" smtClean="0"/>
            </a:br>
            <a:r>
              <a:rPr lang="ru-RU" sz="1600" dirty="0" smtClean="0"/>
              <a:t>        </a:t>
            </a:r>
            <a:r>
              <a:rPr lang="ru-RU" sz="1600" dirty="0" err="1" smtClean="0"/>
              <a:t>Стозвоном</a:t>
            </a:r>
            <a:r>
              <a:rPr lang="ru-RU" sz="1600" dirty="0" smtClean="0"/>
              <a:t> сосняка.</a:t>
            </a:r>
            <a:br>
              <a:rPr lang="ru-RU" sz="1600" dirty="0" smtClean="0"/>
            </a:br>
            <a:r>
              <a:rPr lang="ru-RU" sz="1600" dirty="0" smtClean="0"/>
              <a:t>Кругом с тоской глубокою</a:t>
            </a:r>
            <a:br>
              <a:rPr lang="ru-RU" sz="1600" dirty="0" smtClean="0"/>
            </a:br>
            <a:r>
              <a:rPr lang="ru-RU" sz="1600" dirty="0" smtClean="0"/>
              <a:t>Плывут в страну далекую</a:t>
            </a:r>
            <a:br>
              <a:rPr lang="ru-RU" sz="1600" dirty="0" smtClean="0"/>
            </a:br>
            <a:r>
              <a:rPr lang="ru-RU" sz="1600" dirty="0" smtClean="0"/>
              <a:t>        Седые облака.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А по двору метелица</a:t>
            </a:r>
            <a:br>
              <a:rPr lang="ru-RU" sz="1600" dirty="0" smtClean="0"/>
            </a:br>
            <a:r>
              <a:rPr lang="ru-RU" sz="1600" dirty="0" smtClean="0"/>
              <a:t>Ковром шелковым стелется,</a:t>
            </a:r>
            <a:br>
              <a:rPr lang="ru-RU" sz="1600" dirty="0" smtClean="0"/>
            </a:br>
            <a:r>
              <a:rPr lang="ru-RU" sz="1600" dirty="0" smtClean="0"/>
              <a:t>        Но больно холодна.</a:t>
            </a:r>
            <a:br>
              <a:rPr lang="ru-RU" sz="1600" dirty="0" smtClean="0"/>
            </a:br>
            <a:r>
              <a:rPr lang="ru-RU" sz="1600" dirty="0" smtClean="0"/>
              <a:t>Воробышки игривые,</a:t>
            </a:r>
            <a:br>
              <a:rPr lang="ru-RU" sz="1600" dirty="0" smtClean="0"/>
            </a:br>
            <a:r>
              <a:rPr lang="ru-RU" sz="1600" dirty="0" smtClean="0"/>
              <a:t>Как детки сиротливые,</a:t>
            </a:r>
            <a:br>
              <a:rPr lang="ru-RU" sz="1600" dirty="0" smtClean="0"/>
            </a:br>
            <a:r>
              <a:rPr lang="ru-RU" sz="1600" dirty="0" smtClean="0"/>
              <a:t>        Прижались у окна.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Озябли пташки малые,</a:t>
            </a:r>
            <a:br>
              <a:rPr lang="ru-RU" sz="1600" dirty="0" smtClean="0"/>
            </a:br>
            <a:r>
              <a:rPr lang="ru-RU" sz="1600" dirty="0" smtClean="0"/>
              <a:t>Голодные, усталые,</a:t>
            </a:r>
            <a:br>
              <a:rPr lang="ru-RU" sz="1600" dirty="0" smtClean="0"/>
            </a:br>
            <a:r>
              <a:rPr lang="ru-RU" sz="1600" dirty="0" smtClean="0"/>
              <a:t>        И жмутся поплотней.</a:t>
            </a:r>
            <a:br>
              <a:rPr lang="ru-RU" sz="1600" dirty="0" smtClean="0"/>
            </a:br>
            <a:r>
              <a:rPr lang="ru-RU" sz="1600" dirty="0" smtClean="0"/>
              <a:t>А вьюга с ревом бешеным</a:t>
            </a:r>
            <a:br>
              <a:rPr lang="ru-RU" sz="1600" dirty="0" smtClean="0"/>
            </a:br>
            <a:r>
              <a:rPr lang="ru-RU" sz="1600" dirty="0" smtClean="0"/>
              <a:t>Стучит по ставням свешенным</a:t>
            </a:r>
            <a:br>
              <a:rPr lang="ru-RU" sz="1600" dirty="0" smtClean="0"/>
            </a:br>
            <a:r>
              <a:rPr lang="ru-RU" sz="1600" dirty="0" smtClean="0"/>
              <a:t>        И злится все сильней.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дремлют пташки нежные</a:t>
            </a:r>
            <a:br>
              <a:rPr lang="ru-RU" sz="1600" dirty="0" smtClean="0"/>
            </a:br>
            <a:r>
              <a:rPr lang="ru-RU" sz="1600" dirty="0" smtClean="0"/>
              <a:t>Под эти вихри снежные</a:t>
            </a:r>
            <a:br>
              <a:rPr lang="ru-RU" sz="1600" dirty="0" smtClean="0"/>
            </a:br>
            <a:r>
              <a:rPr lang="ru-RU" sz="1600" dirty="0" smtClean="0"/>
              <a:t>        У мерзлого окна.</a:t>
            </a:r>
            <a:br>
              <a:rPr lang="ru-RU" sz="1600" dirty="0" smtClean="0"/>
            </a:br>
            <a:r>
              <a:rPr lang="ru-RU" sz="1600" dirty="0" smtClean="0"/>
              <a:t>И снится им прекрасная,</a:t>
            </a:r>
            <a:br>
              <a:rPr lang="ru-RU" sz="1600" dirty="0" smtClean="0"/>
            </a:br>
            <a:r>
              <a:rPr lang="ru-RU" sz="1600" dirty="0" smtClean="0"/>
              <a:t>В улыбках солнца ясная</a:t>
            </a:r>
            <a:br>
              <a:rPr lang="ru-RU" sz="1600" dirty="0" smtClean="0"/>
            </a:br>
            <a:r>
              <a:rPr lang="ru-RU" sz="1600" dirty="0" smtClean="0"/>
              <a:t>        Красавица весна.</a:t>
            </a:r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929190" y="1285860"/>
            <a:ext cx="4000528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Полный месяц встал над лугом </a:t>
            </a:r>
          </a:p>
          <a:p>
            <a:pPr>
              <a:buNone/>
            </a:pPr>
            <a:r>
              <a:rPr lang="ru-RU" dirty="0" smtClean="0"/>
              <a:t>Неизменным дивным кругом,</a:t>
            </a:r>
          </a:p>
          <a:p>
            <a:pPr>
              <a:buNone/>
            </a:pPr>
            <a:r>
              <a:rPr lang="ru-RU" dirty="0" smtClean="0"/>
              <a:t>     Светит и молчит. </a:t>
            </a:r>
          </a:p>
          <a:p>
            <a:pPr>
              <a:buNone/>
            </a:pPr>
            <a:r>
              <a:rPr lang="ru-RU" dirty="0" smtClean="0"/>
              <a:t>Бледный, бледный луг цветущий, </a:t>
            </a:r>
          </a:p>
          <a:p>
            <a:pPr>
              <a:buNone/>
            </a:pPr>
            <a:r>
              <a:rPr lang="ru-RU" dirty="0" smtClean="0"/>
              <a:t>Мрак ночной, по нем ползущий,</a:t>
            </a:r>
          </a:p>
          <a:p>
            <a:pPr>
              <a:buNone/>
            </a:pPr>
            <a:r>
              <a:rPr lang="ru-RU" dirty="0" smtClean="0"/>
              <a:t>     Отдыхает, спит. </a:t>
            </a:r>
          </a:p>
          <a:p>
            <a:pPr>
              <a:buNone/>
            </a:pPr>
            <a:r>
              <a:rPr lang="ru-RU" dirty="0" smtClean="0"/>
              <a:t>Жутко выйти на дорогу:</a:t>
            </a:r>
          </a:p>
          <a:p>
            <a:pPr>
              <a:buNone/>
            </a:pPr>
            <a:r>
              <a:rPr lang="ru-RU" dirty="0" smtClean="0"/>
              <a:t>Непонятная тревога</a:t>
            </a:r>
          </a:p>
          <a:p>
            <a:pPr>
              <a:buNone/>
            </a:pPr>
            <a:r>
              <a:rPr lang="ru-RU" dirty="0" smtClean="0"/>
              <a:t>     Под луной царит. </a:t>
            </a:r>
          </a:p>
          <a:p>
            <a:pPr>
              <a:buNone/>
            </a:pPr>
            <a:r>
              <a:rPr lang="ru-RU" dirty="0" smtClean="0"/>
              <a:t>Хоть и знаешь - утром рано </a:t>
            </a:r>
          </a:p>
          <a:p>
            <a:pPr>
              <a:buNone/>
            </a:pPr>
            <a:r>
              <a:rPr lang="ru-RU" dirty="0" smtClean="0"/>
              <a:t>Солнце выйдет из тумана,</a:t>
            </a:r>
          </a:p>
          <a:p>
            <a:pPr>
              <a:buNone/>
            </a:pPr>
            <a:r>
              <a:rPr lang="ru-RU" dirty="0" smtClean="0"/>
              <a:t>     Поле озарит, </a:t>
            </a:r>
          </a:p>
          <a:p>
            <a:pPr>
              <a:buNone/>
            </a:pPr>
            <a:r>
              <a:rPr lang="ru-RU" dirty="0" smtClean="0"/>
              <a:t>И тогда пройдешь тропинкой, </a:t>
            </a:r>
          </a:p>
          <a:p>
            <a:pPr>
              <a:buNone/>
            </a:pPr>
            <a:r>
              <a:rPr lang="ru-RU" dirty="0" smtClean="0"/>
              <a:t>Где под каждою былинкой</a:t>
            </a:r>
          </a:p>
          <a:p>
            <a:pPr>
              <a:buNone/>
            </a:pPr>
            <a:r>
              <a:rPr lang="ru-RU" dirty="0" smtClean="0"/>
              <a:t>     Жизнь кипит.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86578" y="5572140"/>
            <a:ext cx="1204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День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43702" y="285728"/>
            <a:ext cx="1178528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Ночь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285728"/>
            <a:ext cx="1220206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Зима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5572140"/>
            <a:ext cx="1348446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Весна</a:t>
            </a:r>
            <a:endParaRPr lang="ru-RU" sz="36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642942" cy="6858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Й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АЖ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НА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Я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ЛИРИКА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3500430" y="1285860"/>
            <a:ext cx="1428760" cy="4143404"/>
          </a:xfrm>
          <a:prstGeom prst="upDownArrow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01058" y="0"/>
            <a:ext cx="642942" cy="6858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ОЛИЦЕ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ВОР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НИЕ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лако 13"/>
          <p:cNvSpPr/>
          <p:nvPr/>
        </p:nvSpPr>
        <p:spPr>
          <a:xfrm>
            <a:off x="5857852" y="5572116"/>
            <a:ext cx="3286148" cy="1285884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072198" y="500042"/>
            <a:ext cx="28575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Поет                - аукает,</a:t>
            </a:r>
            <a:br>
              <a:rPr lang="ru-RU" sz="2800" b="1" dirty="0" smtClean="0"/>
            </a:br>
            <a:r>
              <a:rPr lang="ru-RU" sz="2800" b="1" dirty="0" smtClean="0"/>
              <a:t>Мохнатый баюкает</a:t>
            </a:r>
            <a:br>
              <a:rPr lang="ru-RU" sz="2800" b="1" dirty="0" smtClean="0"/>
            </a:br>
            <a:r>
              <a:rPr lang="ru-RU" sz="2800" b="1" dirty="0" smtClean="0"/>
              <a:t>        </a:t>
            </a:r>
            <a:r>
              <a:rPr lang="ru-RU" sz="2800" b="1" dirty="0" err="1" smtClean="0"/>
              <a:t>Стозвоном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Кругом с глубокою</a:t>
            </a:r>
            <a:br>
              <a:rPr lang="ru-RU" sz="2800" b="1" dirty="0" smtClean="0"/>
            </a:br>
            <a:r>
              <a:rPr lang="ru-RU" sz="2800" b="1" dirty="0" smtClean="0"/>
              <a:t>Плывут в страну далекую</a:t>
            </a:r>
            <a:br>
              <a:rPr lang="ru-RU" sz="2800" b="1" dirty="0" smtClean="0"/>
            </a:br>
            <a:r>
              <a:rPr lang="ru-RU" sz="2800" b="1" dirty="0" smtClean="0"/>
              <a:t>        Седые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29454" y="500042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зима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858148" y="1357298"/>
            <a:ext cx="70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лес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2643182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сосняк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2643182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572396" y="3929066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тоск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786710" y="642939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15338" y="392906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ой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767789" y="6000768"/>
            <a:ext cx="1376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облака.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215338" y="3929066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6000768"/>
            <a:ext cx="1195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Седые</a:t>
            </a:r>
            <a:endParaRPr lang="ru-RU" sz="2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0"/>
            <a:ext cx="642942" cy="6858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Ц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ТО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Я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Выноска со стрелкой вверх 16"/>
          <p:cNvSpPr/>
          <p:nvPr/>
        </p:nvSpPr>
        <p:spPr>
          <a:xfrm rot="5400000">
            <a:off x="1857368" y="3071822"/>
            <a:ext cx="6858000" cy="714356"/>
          </a:xfrm>
          <a:prstGeom prst="upArrowCallout">
            <a:avLst/>
          </a:prstGeom>
          <a:solidFill>
            <a:srgbClr val="C00000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З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Т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56A2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6" grpId="1"/>
      <p:bldP spid="7" grpId="0"/>
      <p:bldP spid="8" grpId="0"/>
      <p:bldP spid="10" grpId="0"/>
      <p:bldP spid="11" grpId="0"/>
      <p:bldP spid="11" grpId="1"/>
      <p:bldP spid="12" grpId="0"/>
      <p:bldP spid="12" grpId="1"/>
      <p:bldP spid="13" grpId="0"/>
      <p:bldP spid="13" grpId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644"/>
            <a:ext cx="5429256" cy="676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5008" y="500042"/>
            <a:ext cx="31432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А по двору </a:t>
            </a:r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Ковром шелковым стелется,</a:t>
            </a:r>
            <a:br>
              <a:rPr lang="ru-RU" sz="2800" b="1" dirty="0" smtClean="0"/>
            </a:br>
            <a:r>
              <a:rPr lang="ru-RU" sz="2800" b="1" dirty="0" smtClean="0"/>
              <a:t>        Но больно холодна.</a:t>
            </a:r>
            <a:br>
              <a:rPr lang="ru-RU" sz="2800" b="1" dirty="0" smtClean="0"/>
            </a:br>
            <a:endParaRPr lang="ru-RU" sz="2800" b="1" dirty="0" smtClean="0"/>
          </a:p>
          <a:p>
            <a:r>
              <a:rPr lang="ru-RU" sz="2800" b="1" dirty="0" smtClean="0"/>
              <a:t>игривые,</a:t>
            </a:r>
            <a:br>
              <a:rPr lang="ru-RU" sz="2800" b="1" dirty="0" smtClean="0"/>
            </a:br>
            <a:r>
              <a:rPr lang="ru-RU" sz="2800" b="1" dirty="0" smtClean="0"/>
              <a:t>Как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сиротливые,</a:t>
            </a:r>
            <a:br>
              <a:rPr lang="ru-RU" sz="2800" b="1" dirty="0" smtClean="0"/>
            </a:br>
            <a:r>
              <a:rPr lang="ru-RU" sz="2800" b="1" dirty="0" smtClean="0"/>
              <a:t>        Прижались у окна.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5008" y="3071810"/>
            <a:ext cx="2254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 err="1" smtClean="0"/>
              <a:t>Вороб</a:t>
            </a:r>
            <a:r>
              <a:rPr lang="ru-RU" sz="2800" b="1" dirty="0" smtClean="0"/>
              <a:t>          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4286256"/>
            <a:ext cx="164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Дет   и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928670"/>
            <a:ext cx="1123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метел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928670"/>
            <a:ext cx="587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/>
              <a:t>иц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72396" y="928670"/>
            <a:ext cx="362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3071810"/>
            <a:ext cx="1055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  </a:t>
            </a:r>
            <a:r>
              <a:rPr lang="ru-RU" sz="2800" b="1" dirty="0" err="1" smtClean="0"/>
              <a:t>ышк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4286256"/>
            <a:ext cx="434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642942" cy="6858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Ф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О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Л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Ь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К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Л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О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Р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Ы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Е </a:t>
            </a:r>
          </a:p>
          <a:p>
            <a:pPr algn="ctr"/>
            <a:endParaRPr lang="ru-RU" sz="2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Т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Р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Д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Ц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800" dirty="0" smtClean="0"/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000760" y="0"/>
            <a:ext cx="31432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Озябли </a:t>
            </a:r>
            <a:r>
              <a:rPr lang="ru-RU" sz="2800" b="1" dirty="0" err="1" smtClean="0"/>
              <a:t>пташ</a:t>
            </a:r>
            <a:r>
              <a:rPr lang="ru-RU" sz="2800" b="1" dirty="0" smtClean="0"/>
              <a:t>   и 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        И жмутся поплотней.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01024" y="428604"/>
            <a:ext cx="428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</a:t>
            </a:r>
            <a:endParaRPr lang="ru-RU" sz="2800" dirty="0"/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5357818" y="5357826"/>
            <a:ext cx="2928958" cy="1143008"/>
          </a:xfrm>
          <a:prstGeom prst="upArrowCallout">
            <a:avLst/>
          </a:prstGeom>
          <a:solidFill>
            <a:schemeClr val="bg2">
              <a:lumMod val="75000"/>
              <a:alpha val="9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Эпитеты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857232"/>
            <a:ext cx="47148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малые,</a:t>
            </a:r>
            <a:br>
              <a:rPr lang="ru-RU" sz="2800" b="1" dirty="0" smtClean="0"/>
            </a:br>
            <a:r>
              <a:rPr lang="ru-RU" sz="2800" b="1" dirty="0" smtClean="0"/>
              <a:t>Голодные, </a:t>
            </a:r>
          </a:p>
          <a:p>
            <a:r>
              <a:rPr lang="ru-RU" sz="2800" b="1" dirty="0" smtClean="0"/>
              <a:t>усталые,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857232"/>
            <a:ext cx="30003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</a:t>
            </a:r>
          </a:p>
          <a:p>
            <a:r>
              <a:rPr lang="ru-RU" sz="3200" b="1" dirty="0" smtClean="0"/>
              <a:t>с ревом бешеным</a:t>
            </a:r>
            <a:br>
              <a:rPr lang="ru-RU" sz="3200" b="1" dirty="0" smtClean="0"/>
            </a:br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свешенным</a:t>
            </a:r>
            <a:br>
              <a:rPr lang="ru-RU" sz="3200" b="1" dirty="0" smtClean="0"/>
            </a:br>
            <a:r>
              <a:rPr lang="ru-RU" sz="3200" b="1" dirty="0" smtClean="0"/>
              <a:t>       </a:t>
            </a:r>
          </a:p>
          <a:p>
            <a:r>
              <a:rPr lang="ru-RU" sz="3200" b="1" dirty="0" smtClean="0"/>
              <a:t>все сильней.</a:t>
            </a:r>
            <a:endParaRPr lang="ru-RU" sz="32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r="30312" b="4297"/>
          <a:stretch>
            <a:fillRect/>
          </a:stretch>
        </p:blipFill>
        <p:spPr bwMode="auto">
          <a:xfrm>
            <a:off x="357158" y="357166"/>
            <a:ext cx="5310198" cy="583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357950" y="857232"/>
            <a:ext cx="1247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вьюга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357430"/>
            <a:ext cx="227177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стучит </a:t>
            </a:r>
          </a:p>
          <a:p>
            <a:r>
              <a:rPr lang="ru-RU" sz="3200" b="1" dirty="0" smtClean="0"/>
              <a:t>по ставням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3857628"/>
            <a:ext cx="18820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 и злится </a:t>
            </a:r>
            <a:endParaRPr lang="ru-RU" sz="3200" dirty="0"/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5857884" y="4929198"/>
            <a:ext cx="2928958" cy="1285884"/>
          </a:xfrm>
          <a:prstGeom prst="upArrowCallout">
            <a:avLst/>
          </a:prstGeom>
          <a:solidFill>
            <a:schemeClr val="accent5">
              <a:lumMod val="40000"/>
              <a:lumOff val="60000"/>
              <a:alpha val="9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Метафоры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Зимняя природа  в стихотворении Есенина воссоздана не сдержанно и  скупо, а щедро и многообразно. </a:t>
            </a:r>
          </a:p>
          <a:p>
            <a:r>
              <a:rPr lang="ru-RU" sz="3600" dirty="0" smtClean="0"/>
              <a:t>Поэт не жалел красок, чтобы ярче передать богатство и красоту русской природы.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06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643570" y="571480"/>
            <a:ext cx="29289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 дремлют пташки нежные</a:t>
            </a:r>
            <a:br>
              <a:rPr lang="ru-RU" sz="2800" b="1" dirty="0" smtClean="0"/>
            </a:br>
            <a:r>
              <a:rPr lang="ru-RU" sz="2800" b="1" dirty="0" smtClean="0"/>
              <a:t>Под эти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 smtClean="0"/>
          </a:p>
          <a:p>
            <a:r>
              <a:rPr lang="ru-RU" sz="2800" b="1" dirty="0" smtClean="0"/>
              <a:t>И снится им </a:t>
            </a:r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 улыбках солнца ясная</a:t>
            </a:r>
            <a:br>
              <a:rPr lang="ru-RU" sz="2800" b="1" dirty="0" smtClean="0"/>
            </a:br>
            <a:r>
              <a:rPr lang="ru-RU" sz="2800" b="1" dirty="0" smtClean="0"/>
              <a:t>        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01058" y="0"/>
            <a:ext cx="642942" cy="6858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207167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вихри снежные</a:t>
            </a:r>
            <a:br>
              <a:rPr lang="ru-RU" sz="2800" b="1" dirty="0" smtClean="0"/>
            </a:br>
            <a:r>
              <a:rPr lang="ru-RU" sz="2800" b="1" dirty="0" smtClean="0"/>
              <a:t>У мерзлого окна.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3571876"/>
            <a:ext cx="2095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прекрасная,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929198"/>
            <a:ext cx="2904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Красавица весна.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340</Words>
  <Application>Microsoft Office PowerPoint</Application>
  <PresentationFormat>Экран (4:3)</PresentationFormat>
  <Paragraphs>204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 МИРЕ ХУДОЖЕСТВЕННОГО СЛОВА  С.А. ЕСЕНИНА</vt:lpstr>
      <vt:lpstr>В МИРЕ ХУДОЖЕСТВЕННОГО СЛОВА  С.А. ЕСЕНИНА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 МИРЕ ХУДОЖЕСТВЕННОГО СЛОВА  С.А. ЕСЕНИНА</vt:lpstr>
      <vt:lpstr>С </vt:lpstr>
      <vt:lpstr>Тезис: Поэтический мир стихотворений С.А.Есенина необычен и своеобразен.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Макаров</dc:creator>
  <cp:lastModifiedBy>Макаров</cp:lastModifiedBy>
  <cp:revision>36</cp:revision>
  <dcterms:modified xsi:type="dcterms:W3CDTF">2012-05-14T01:04:51Z</dcterms:modified>
</cp:coreProperties>
</file>