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838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093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5509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30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015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794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22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51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169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055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07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E597E-4287-4F03-98FE-4D2A0A2F420D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6DC95-6C79-4B1A-8DFD-32B8CEAED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58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http://img1.liveinternet.ru/images/foto/b/3/477/2270477/f_18455958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073.radikal.ru/0905/24/b093ff334e06.jpg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Сила упругости - ИО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529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Картинка 3 из 1218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807557" y="563076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Арки</a:t>
            </a:r>
            <a:r>
              <a:rPr lang="ru-RU" sz="4100" b="1">
                <a:solidFill>
                  <a:srgbClr val="0000FF"/>
                </a:solidFill>
              </a:rPr>
              <a:t/>
            </a:r>
            <a:br>
              <a:rPr lang="ru-RU" sz="4100" b="1">
                <a:solidFill>
                  <a:srgbClr val="0000FF"/>
                </a:solidFill>
              </a:rPr>
            </a:br>
            <a:endParaRPr lang="ru-RU" sz="4100" b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21749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 descr="Картинка 3 из 25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09" y="983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869232" y="626263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Купола</a:t>
            </a:r>
            <a:r>
              <a:rPr lang="ru-RU" sz="4100" b="1">
                <a:solidFill>
                  <a:srgbClr val="0000FF"/>
                </a:solidFill>
              </a:rPr>
              <a:t/>
            </a:r>
            <a:br>
              <a:rPr lang="ru-RU" sz="4100" b="1">
                <a:solidFill>
                  <a:srgbClr val="0000FF"/>
                </a:solidFill>
              </a:rPr>
            </a:br>
            <a:endParaRPr lang="ru-RU" sz="4100" b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54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85d377218d4a73e085366445c8d0a8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5401" y="2281788"/>
            <a:ext cx="3641511" cy="3885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5910081" y="1776285"/>
            <a:ext cx="2067456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Лук</a:t>
            </a:r>
            <a:br>
              <a:rPr lang="ru-RU" sz="4100" b="1">
                <a:solidFill>
                  <a:srgbClr val="000099"/>
                </a:solidFill>
                <a:latin typeface="Times New Roman" pitchFamily="18" charset="0"/>
              </a:rPr>
            </a:br>
            <a:endParaRPr lang="ru-RU" sz="41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19433" y="690855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Праща</a:t>
            </a:r>
            <a:r>
              <a:rPr lang="ru-RU" sz="4100" b="1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4100" b="1">
                <a:solidFill>
                  <a:schemeClr val="bg1"/>
                </a:solidFill>
                <a:latin typeface="Times New Roman" pitchFamily="18" charset="0"/>
              </a:rPr>
            </a:br>
            <a:endParaRPr lang="ru-RU" sz="4100" b="1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6390" name="Picture 9" descr="Картинка 29 из 39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178" y="1199168"/>
            <a:ext cx="4118822" cy="378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830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Картинка 18 из 52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660282" y="563076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Катапульта</a:t>
            </a:r>
            <a:r>
              <a:rPr lang="ru-RU" sz="4100" b="1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100" b="1">
                <a:solidFill>
                  <a:srgbClr val="0000FF"/>
                </a:solidFill>
                <a:latin typeface="Times New Roman" pitchFamily="18" charset="0"/>
              </a:rPr>
            </a:br>
            <a:endParaRPr lang="ru-RU" sz="41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724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869232" y="563076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Подкосы</a:t>
            </a:r>
            <a:r>
              <a:rPr lang="ru-RU" sz="4100" b="1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100" b="1">
                <a:solidFill>
                  <a:srgbClr val="0000FF"/>
                </a:solidFill>
                <a:latin typeface="Times New Roman" pitchFamily="18" charset="0"/>
              </a:rPr>
            </a:br>
            <a:endParaRPr lang="ru-RU" sz="4100" b="1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19459" name="Picture 2" descr="picture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079" y="1072792"/>
            <a:ext cx="8575517" cy="541310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45673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21 из 64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076" y="1940573"/>
            <a:ext cx="4742277" cy="371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4" descr="Картинка 27 из 64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8698" y="1019433"/>
            <a:ext cx="3862736" cy="5657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747223" y="563076"/>
            <a:ext cx="3709889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Амортизаторы</a:t>
            </a:r>
            <a:r>
              <a:rPr lang="ru-RU" sz="4100" b="1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100" b="1">
                <a:solidFill>
                  <a:srgbClr val="0000FF"/>
                </a:solidFill>
                <a:latin typeface="Times New Roman" pitchFamily="18" charset="0"/>
              </a:rPr>
            </a:br>
            <a:endParaRPr lang="ru-RU" sz="41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4202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4" descr="Картинка 7 из 5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2335" y="3115869"/>
            <a:ext cx="4287758" cy="33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Картинка 1 из 82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070" y="1916702"/>
            <a:ext cx="4317255" cy="329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5"/>
          <p:cNvSpPr>
            <a:spLocks noChangeArrowheads="1"/>
          </p:cNvSpPr>
          <p:nvPr/>
        </p:nvSpPr>
        <p:spPr bwMode="auto">
          <a:xfrm>
            <a:off x="557758" y="690855"/>
            <a:ext cx="3527546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Штамповка</a:t>
            </a:r>
          </a:p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металла</a:t>
            </a:r>
          </a:p>
        </p:txBody>
      </p:sp>
      <p:sp>
        <p:nvSpPr>
          <p:cNvPr id="29708" name="Rectangle 5"/>
          <p:cNvSpPr>
            <a:spLocks noChangeArrowheads="1"/>
          </p:cNvSpPr>
          <p:nvPr/>
        </p:nvSpPr>
        <p:spPr bwMode="auto">
          <a:xfrm>
            <a:off x="4998363" y="1899852"/>
            <a:ext cx="3527546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Ковка</a:t>
            </a:r>
          </a:p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металла</a:t>
            </a:r>
          </a:p>
        </p:txBody>
      </p:sp>
    </p:spTree>
    <p:extLst>
      <p:ext uri="{BB962C8B-B14F-4D97-AF65-F5344CB8AC3E}">
        <p14:creationId xmlns:p14="http://schemas.microsoft.com/office/powerpoint/2010/main" xmlns="" val="16311284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59" descr="Картинка 33 из 64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6232" y="3742132"/>
            <a:ext cx="2340971" cy="293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 descr="http://i1.i.ua/prikol/pic/3/0/464903_4492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432" y="181140"/>
            <a:ext cx="3078391" cy="33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4" descr="Картинка 9 из 405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7313" y="244327"/>
            <a:ext cx="4287758" cy="327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8" descr="Картинка 35 из 30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208"/>
          <a:stretch>
            <a:fillRect/>
          </a:stretch>
        </p:blipFill>
        <p:spPr bwMode="auto">
          <a:xfrm>
            <a:off x="588596" y="3747749"/>
            <a:ext cx="4287758" cy="292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963267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Картинка 17 из 14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61" y="51956"/>
            <a:ext cx="4743618" cy="452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Картинка 2 из 71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4679" y="814423"/>
            <a:ext cx="4329322" cy="248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 descr="23802_12110423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7011" y="3694390"/>
            <a:ext cx="3416263" cy="260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9" descr="Картинка 6 из 204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92265"/>
            <a:ext cx="5727737" cy="24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637768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Банья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740101" y="307516"/>
            <a:ext cx="7481455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Калькутский баньян</a:t>
            </a:r>
          </a:p>
        </p:txBody>
      </p:sp>
    </p:spTree>
    <p:extLst>
      <p:ext uri="{BB962C8B-B14F-4D97-AF65-F5344CB8AC3E}">
        <p14:creationId xmlns:p14="http://schemas.microsoft.com/office/powerpoint/2010/main" xmlns="" val="7047774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923786" y="244327"/>
            <a:ext cx="7297770" cy="509717"/>
          </a:xfrm>
          <a:prstGeom prst="rect">
            <a:avLst/>
          </a:prstGeom>
        </p:spPr>
        <p:txBody>
          <a:bodyPr wrap="none" lIns="78748" tIns="39374" rIns="78748" bIns="3937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100" b="1" kern="10">
                <a:ln w="34925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Виды упругих деформаций</a:t>
            </a:r>
          </a:p>
        </p:txBody>
      </p:sp>
      <p:grpSp>
        <p:nvGrpSpPr>
          <p:cNvPr id="45079" name="Group 23"/>
          <p:cNvGrpSpPr>
            <a:grpSpLocks/>
          </p:cNvGrpSpPr>
          <p:nvPr/>
        </p:nvGrpSpPr>
        <p:grpSpPr bwMode="auto">
          <a:xfrm>
            <a:off x="375414" y="945011"/>
            <a:ext cx="3149451" cy="2813971"/>
            <a:chOff x="280" y="673"/>
            <a:chExt cx="2349" cy="2004"/>
          </a:xfrm>
        </p:grpSpPr>
        <p:pic>
          <p:nvPicPr>
            <p:cNvPr id="45073" name="Picture 15" descr="деформаци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847" t="15781" r="73701" b="60248"/>
            <a:stretch>
              <a:fillRect/>
            </a:stretch>
          </p:blipFill>
          <p:spPr bwMode="auto">
            <a:xfrm>
              <a:off x="280" y="673"/>
              <a:ext cx="2349" cy="2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68" name="Line 12"/>
            <p:cNvSpPr>
              <a:spLocks noChangeShapeType="1"/>
            </p:cNvSpPr>
            <p:nvPr/>
          </p:nvSpPr>
          <p:spPr bwMode="auto">
            <a:xfrm flipH="1" flipV="1">
              <a:off x="870" y="1535"/>
              <a:ext cx="363" cy="182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5080" name="Group 24"/>
          <p:cNvGrpSpPr>
            <a:grpSpLocks/>
          </p:cNvGrpSpPr>
          <p:nvPr/>
        </p:nvGrpSpPr>
        <p:grpSpPr bwMode="auto">
          <a:xfrm>
            <a:off x="3660282" y="981520"/>
            <a:ext cx="3060961" cy="2681978"/>
            <a:chOff x="2730" y="699"/>
            <a:chExt cx="2283" cy="1910"/>
          </a:xfrm>
        </p:grpSpPr>
        <p:pic>
          <p:nvPicPr>
            <p:cNvPr id="45074" name="Picture 15" descr="деформаци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662" t="42665" r="74339" b="35506"/>
            <a:stretch>
              <a:fillRect/>
            </a:stretch>
          </p:blipFill>
          <p:spPr bwMode="auto">
            <a:xfrm>
              <a:off x="2730" y="699"/>
              <a:ext cx="2283" cy="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69" name="Line 13"/>
            <p:cNvSpPr>
              <a:spLocks noChangeShapeType="1"/>
            </p:cNvSpPr>
            <p:nvPr/>
          </p:nvSpPr>
          <p:spPr bwMode="auto">
            <a:xfrm>
              <a:off x="3319" y="1852"/>
              <a:ext cx="0" cy="363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71" name="Line 15"/>
          <p:cNvSpPr>
            <a:spLocks noChangeShapeType="1"/>
          </p:cNvSpPr>
          <p:nvPr/>
        </p:nvSpPr>
        <p:spPr bwMode="auto">
          <a:xfrm flipV="1">
            <a:off x="2260526" y="5275493"/>
            <a:ext cx="0" cy="70208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8748" tIns="39374" rIns="78748" bIns="39374"/>
          <a:lstStyle/>
          <a:p>
            <a:endParaRPr lang="ru-RU"/>
          </a:p>
        </p:txBody>
      </p:sp>
      <p:grpSp>
        <p:nvGrpSpPr>
          <p:cNvPr id="45076" name="Group 20"/>
          <p:cNvGrpSpPr>
            <a:grpSpLocks/>
          </p:cNvGrpSpPr>
          <p:nvPr/>
        </p:nvGrpSpPr>
        <p:grpSpPr bwMode="auto">
          <a:xfrm>
            <a:off x="375414" y="3893782"/>
            <a:ext cx="3166881" cy="3016172"/>
            <a:chOff x="280" y="2773"/>
            <a:chExt cx="2362" cy="2148"/>
          </a:xfrm>
        </p:grpSpPr>
        <p:pic>
          <p:nvPicPr>
            <p:cNvPr id="45067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" y="2773"/>
              <a:ext cx="2362" cy="1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57150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75" name="Text Box 19"/>
            <p:cNvSpPr txBox="1">
              <a:spLocks noChangeArrowheads="1"/>
            </p:cNvSpPr>
            <p:nvPr/>
          </p:nvSpPr>
          <p:spPr bwMode="auto">
            <a:xfrm>
              <a:off x="1097" y="4483"/>
              <a:ext cx="680" cy="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700" b="1">
                  <a:latin typeface="Times New Roman" pitchFamily="18" charset="0"/>
                </a:rPr>
                <a:t>ИЗГИБ</a:t>
              </a:r>
            </a:p>
          </p:txBody>
        </p:sp>
      </p:grpSp>
      <p:grpSp>
        <p:nvGrpSpPr>
          <p:cNvPr id="45081" name="Group 25"/>
          <p:cNvGrpSpPr>
            <a:grpSpLocks/>
          </p:cNvGrpSpPr>
          <p:nvPr/>
        </p:nvGrpSpPr>
        <p:grpSpPr bwMode="auto">
          <a:xfrm>
            <a:off x="3660281" y="3816553"/>
            <a:ext cx="2951019" cy="2860309"/>
            <a:chOff x="2730" y="2718"/>
            <a:chExt cx="2201" cy="2037"/>
          </a:xfrm>
        </p:grpSpPr>
        <p:pic>
          <p:nvPicPr>
            <p:cNvPr id="45072" name="Picture 15" descr="деформаци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051" t="69844" r="73842" b="5844"/>
            <a:stretch>
              <a:fillRect/>
            </a:stretch>
          </p:blipFill>
          <p:spPr bwMode="auto">
            <a:xfrm>
              <a:off x="2730" y="2718"/>
              <a:ext cx="2201" cy="2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77" name="Line 21"/>
            <p:cNvSpPr>
              <a:spLocks noChangeShapeType="1"/>
            </p:cNvSpPr>
            <p:nvPr/>
          </p:nvSpPr>
          <p:spPr bwMode="auto">
            <a:xfrm>
              <a:off x="4181" y="3757"/>
              <a:ext cx="0" cy="409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5087" name="Group 31"/>
          <p:cNvGrpSpPr>
            <a:grpSpLocks/>
          </p:cNvGrpSpPr>
          <p:nvPr/>
        </p:nvGrpSpPr>
        <p:grpSpPr bwMode="auto">
          <a:xfrm>
            <a:off x="6943810" y="1008200"/>
            <a:ext cx="1717516" cy="2677765"/>
            <a:chOff x="5179" y="718"/>
            <a:chExt cx="1281" cy="1907"/>
          </a:xfrm>
        </p:grpSpPr>
        <p:pic>
          <p:nvPicPr>
            <p:cNvPr id="45082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9" y="718"/>
              <a:ext cx="1281" cy="1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084" name="Text Box 28"/>
            <p:cNvSpPr txBox="1">
              <a:spLocks noChangeArrowheads="1"/>
            </p:cNvSpPr>
            <p:nvPr/>
          </p:nvSpPr>
          <p:spPr bwMode="auto">
            <a:xfrm>
              <a:off x="5179" y="2351"/>
              <a:ext cx="1270" cy="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900" b="1">
                  <a:latin typeface="Times New Roman" pitchFamily="18" charset="0"/>
                </a:rPr>
                <a:t>КРУЧЕНИЕ</a:t>
              </a:r>
            </a:p>
          </p:txBody>
        </p:sp>
      </p:grpSp>
      <p:grpSp>
        <p:nvGrpSpPr>
          <p:cNvPr id="45091" name="Group 35"/>
          <p:cNvGrpSpPr>
            <a:grpSpLocks/>
          </p:cNvGrpSpPr>
          <p:nvPr/>
        </p:nvGrpSpPr>
        <p:grpSpPr bwMode="auto">
          <a:xfrm>
            <a:off x="6761466" y="3875529"/>
            <a:ext cx="2068796" cy="2740954"/>
            <a:chOff x="5043" y="2760"/>
            <a:chExt cx="1543" cy="1952"/>
          </a:xfrm>
        </p:grpSpPr>
        <p:sp>
          <p:nvSpPr>
            <p:cNvPr id="45085" name="Text Box 29"/>
            <p:cNvSpPr txBox="1">
              <a:spLocks noChangeArrowheads="1"/>
            </p:cNvSpPr>
            <p:nvPr/>
          </p:nvSpPr>
          <p:spPr bwMode="auto">
            <a:xfrm>
              <a:off x="5043" y="4438"/>
              <a:ext cx="1542" cy="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900" b="1">
                  <a:latin typeface="Times New Roman" pitchFamily="18" charset="0"/>
                </a:rPr>
                <a:t>СРЕЗ</a:t>
              </a:r>
            </a:p>
          </p:txBody>
        </p:sp>
        <p:pic>
          <p:nvPicPr>
            <p:cNvPr id="45090" name="Picture 34" descr="Картинка 13 из 7233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3" y="2760"/>
              <a:ext cx="1543" cy="1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5374407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Баньян, Флорида, СШ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6167145"/>
            <a:ext cx="8950930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chemeClr val="bg1"/>
                </a:solidFill>
                <a:latin typeface="Times New Roman" pitchFamily="18" charset="0"/>
              </a:rPr>
              <a:t>опирается на 300 тысяч колонн</a:t>
            </a:r>
            <a:r>
              <a:rPr lang="ru-RU" sz="4100" b="1">
                <a:solidFill>
                  <a:schemeClr val="bg1"/>
                </a:solidFill>
              </a:rPr>
              <a:t/>
            </a:r>
            <a:br>
              <a:rPr lang="ru-RU" sz="4100" b="1">
                <a:solidFill>
                  <a:schemeClr val="bg1"/>
                </a:solidFill>
              </a:rPr>
            </a:br>
            <a:endParaRPr lang="ru-RU" sz="4100" b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85839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chemeClr val="bg2"/>
                </a:solidFill>
              </a:rPr>
              <a:t>Сила упругости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возникают при деформации;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одновременно у двух тел;            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перпендикулярны поверхности;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противоположны  смещению;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малых деформациях выполняется закон Гука   F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упр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= -к х</a:t>
            </a:r>
          </a:p>
        </p:txBody>
      </p:sp>
    </p:spTree>
    <p:extLst>
      <p:ext uri="{BB962C8B-B14F-4D97-AF65-F5344CB8AC3E}">
        <p14:creationId xmlns:p14="http://schemas.microsoft.com/office/powerpoint/2010/main" xmlns="" val="359169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1" y="1454727"/>
            <a:ext cx="8433396" cy="210205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Деформация тел 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679767" y="244327"/>
            <a:ext cx="7724132" cy="1147213"/>
          </a:xfrm>
          <a:prstGeom prst="rect">
            <a:avLst/>
          </a:prstGeom>
        </p:spPr>
        <p:txBody>
          <a:bodyPr wrap="none" lIns="78748" tIns="39374" rIns="78748" bIns="3937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100" b="1" kern="10">
                <a:ln w="349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50000">
                      <a:srgbClr val="FF8200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Причина возникновения</a:t>
            </a:r>
          </a:p>
          <a:p>
            <a:pPr algn="ctr"/>
            <a:r>
              <a:rPr lang="ru-RU" sz="3100" b="1" kern="10">
                <a:ln w="349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50000">
                      <a:srgbClr val="FF8200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силы упругости</a:t>
            </a:r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357158" y="2143116"/>
            <a:ext cx="2676162" cy="4204106"/>
            <a:chOff x="371" y="718"/>
            <a:chExt cx="1996" cy="2994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1404" y="1298"/>
              <a:ext cx="963" cy="509"/>
              <a:chOff x="1806" y="884"/>
              <a:chExt cx="788" cy="424"/>
            </a:xfrm>
          </p:grpSpPr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1806" y="884"/>
                <a:ext cx="788" cy="4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400" b="1" i="1">
                    <a:latin typeface="Times New Roman" pitchFamily="18" charset="0"/>
                  </a:rPr>
                  <a:t>F</a:t>
                </a:r>
                <a:r>
                  <a:rPr lang="ru-RU" sz="3400" b="1" i="1" baseline="-25000">
                    <a:latin typeface="Times New Roman" pitchFamily="18" charset="0"/>
                  </a:rPr>
                  <a:t>упр</a:t>
                </a:r>
                <a:endParaRPr lang="ru-RU" sz="3400"/>
              </a:p>
            </p:txBody>
          </p:sp>
          <p:sp>
            <p:nvSpPr>
              <p:cNvPr id="20" name="Line 22"/>
              <p:cNvSpPr>
                <a:spLocks noChangeShapeType="1"/>
              </p:cNvSpPr>
              <p:nvPr/>
            </p:nvSpPr>
            <p:spPr bwMode="auto">
              <a:xfrm>
                <a:off x="1868" y="884"/>
                <a:ext cx="32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1296" y="820"/>
              <a:ext cx="0" cy="9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Oval 11"/>
            <p:cNvSpPr>
              <a:spLocks noChangeArrowheads="1"/>
            </p:cNvSpPr>
            <p:nvPr/>
          </p:nvSpPr>
          <p:spPr bwMode="auto">
            <a:xfrm>
              <a:off x="727" y="2699"/>
              <a:ext cx="1145" cy="1013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 flipV="1">
              <a:off x="1296" y="1589"/>
              <a:ext cx="0" cy="1116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371" y="820"/>
              <a:ext cx="17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43"/>
            <p:cNvSpPr>
              <a:spLocks noChangeShapeType="1"/>
            </p:cNvSpPr>
            <p:nvPr/>
          </p:nvSpPr>
          <p:spPr bwMode="auto">
            <a:xfrm flipV="1">
              <a:off x="406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44"/>
            <p:cNvSpPr>
              <a:spLocks noChangeShapeType="1"/>
            </p:cNvSpPr>
            <p:nvPr/>
          </p:nvSpPr>
          <p:spPr bwMode="auto">
            <a:xfrm flipV="1">
              <a:off x="1901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45"/>
            <p:cNvSpPr>
              <a:spLocks noChangeShapeType="1"/>
            </p:cNvSpPr>
            <p:nvPr/>
          </p:nvSpPr>
          <p:spPr bwMode="auto">
            <a:xfrm flipV="1">
              <a:off x="2114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46"/>
            <p:cNvSpPr>
              <a:spLocks noChangeShapeType="1"/>
            </p:cNvSpPr>
            <p:nvPr/>
          </p:nvSpPr>
          <p:spPr bwMode="auto">
            <a:xfrm flipV="1">
              <a:off x="619" y="718"/>
              <a:ext cx="143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47"/>
            <p:cNvSpPr>
              <a:spLocks noChangeShapeType="1"/>
            </p:cNvSpPr>
            <p:nvPr/>
          </p:nvSpPr>
          <p:spPr bwMode="auto">
            <a:xfrm flipV="1">
              <a:off x="1475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48"/>
            <p:cNvSpPr>
              <a:spLocks noChangeShapeType="1"/>
            </p:cNvSpPr>
            <p:nvPr/>
          </p:nvSpPr>
          <p:spPr bwMode="auto">
            <a:xfrm flipV="1">
              <a:off x="1687" y="718"/>
              <a:ext cx="143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49"/>
            <p:cNvSpPr>
              <a:spLocks noChangeShapeType="1"/>
            </p:cNvSpPr>
            <p:nvPr/>
          </p:nvSpPr>
          <p:spPr bwMode="auto">
            <a:xfrm flipV="1">
              <a:off x="1047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50"/>
            <p:cNvSpPr>
              <a:spLocks noChangeShapeType="1"/>
            </p:cNvSpPr>
            <p:nvPr/>
          </p:nvSpPr>
          <p:spPr bwMode="auto">
            <a:xfrm flipV="1">
              <a:off x="834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51"/>
            <p:cNvSpPr>
              <a:spLocks noChangeShapeType="1"/>
            </p:cNvSpPr>
            <p:nvPr/>
          </p:nvSpPr>
          <p:spPr bwMode="auto">
            <a:xfrm flipV="1">
              <a:off x="1261" y="718"/>
              <a:ext cx="142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422757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71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ChangeArrowheads="1"/>
          </p:cNvSpPr>
          <p:nvPr/>
        </p:nvSpPr>
        <p:spPr bwMode="auto">
          <a:xfrm>
            <a:off x="193070" y="209224"/>
            <a:ext cx="8757860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4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Сила упругости</a:t>
            </a:r>
            <a:r>
              <a:rPr lang="ru-RU" sz="4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solidFill>
                  <a:srgbClr val="FF0000"/>
                </a:solidFill>
                <a:cs typeface="Times New Roman" pitchFamily="18" charset="0"/>
              </a:rPr>
              <a:t>            </a:t>
            </a:r>
            <a:r>
              <a:rPr lang="ru-RU" sz="2800" dirty="0">
                <a:cs typeface="Times New Roman" pitchFamily="18" charset="0"/>
              </a:rPr>
              <a:t>- </a:t>
            </a:r>
          </a:p>
          <a:p>
            <a:pPr algn="just" eaLnBrk="0" hangingPunct="0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это сила, возникающая при деформации тела и направленная в сторону, противоположную направлению смещения тела при деформации.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Приложена к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деформируемому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телу.</a:t>
            </a:r>
            <a:endParaRPr lang="ru-RU" sz="3100" dirty="0">
              <a:latin typeface="Times New Roman" pitchFamily="18" charset="0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557757" y="690855"/>
            <a:ext cx="8210829" cy="4712418"/>
          </a:xfrm>
          <a:prstGeom prst="rect">
            <a:avLst/>
          </a:prstGeom>
        </p:spPr>
        <p:txBody>
          <a:bodyPr wrap="none" lIns="78748" tIns="39374" rIns="78748" bIns="39374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1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5131" name="Picture 57" descr="Картинка 14 из 22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908050"/>
            <a:ext cx="3892234" cy="3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816942" y="2799929"/>
            <a:ext cx="1389030" cy="820039"/>
            <a:chOff x="5406" y="2760"/>
            <a:chExt cx="788" cy="424"/>
          </a:xfrm>
        </p:grpSpPr>
        <p:sp>
          <p:nvSpPr>
            <p:cNvPr id="1033" name="Text Box 21"/>
            <p:cNvSpPr txBox="1">
              <a:spLocks noChangeArrowheads="1"/>
            </p:cNvSpPr>
            <p:nvPr/>
          </p:nvSpPr>
          <p:spPr bwMode="auto">
            <a:xfrm>
              <a:off x="5406" y="2760"/>
              <a:ext cx="788" cy="4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400" b="1" i="1" dirty="0" err="1">
                  <a:solidFill>
                    <a:srgbClr val="FF0000"/>
                  </a:solidFill>
                  <a:latin typeface="Times New Roman" pitchFamily="18" charset="0"/>
                </a:rPr>
                <a:t>F</a:t>
              </a:r>
              <a:r>
                <a:rPr lang="ru-RU" sz="3400" b="1" i="1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упр</a:t>
              </a:r>
              <a:endParaRPr lang="ru-RU" sz="3400" dirty="0">
                <a:solidFill>
                  <a:srgbClr val="FF0000"/>
                </a:solidFill>
              </a:endParaRPr>
            </a:p>
          </p:txBody>
        </p:sp>
        <p:sp>
          <p:nvSpPr>
            <p:cNvPr id="1034" name="Line 22"/>
            <p:cNvSpPr>
              <a:spLocks noChangeShapeType="1"/>
            </p:cNvSpPr>
            <p:nvPr/>
          </p:nvSpPr>
          <p:spPr bwMode="auto">
            <a:xfrm>
              <a:off x="5468" y="2760"/>
              <a:ext cx="32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895838" y="3365813"/>
            <a:ext cx="879540" cy="245731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78748" tIns="39374" rIns="78748" bIns="39374"/>
          <a:lstStyle/>
          <a:p>
            <a:endParaRPr lang="ru-RU"/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3245986" y="3332112"/>
          <a:ext cx="96535" cy="190968"/>
        </p:xfrm>
        <a:graphic>
          <a:graphicData uri="http://schemas.openxmlformats.org/presentationml/2006/ole">
            <p:oleObj spid="_x0000_s1027" name="Формула" r:id="rId4" imgW="114151" imgH="215619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03129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869232" y="116547"/>
            <a:ext cx="3527546" cy="72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>
            <a:spAutoFit/>
          </a:bodyPr>
          <a:lstStyle/>
          <a:p>
            <a:pPr algn="ctr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Закон Гука</a:t>
            </a:r>
          </a:p>
        </p:txBody>
      </p:sp>
      <p:graphicFrame>
        <p:nvGraphicFramePr>
          <p:cNvPr id="33815" name="Object 23"/>
          <p:cNvGraphicFramePr>
            <a:graphicFrameLocks noChangeAspect="1"/>
          </p:cNvGraphicFramePr>
          <p:nvPr>
            <p:ph sz="half" idx="1"/>
          </p:nvPr>
        </p:nvGraphicFramePr>
        <p:xfrm>
          <a:off x="984120" y="3131315"/>
          <a:ext cx="3527546" cy="1189338"/>
        </p:xfrm>
        <a:graphic>
          <a:graphicData uri="http://schemas.openxmlformats.org/presentationml/2006/ole">
            <p:oleObj spid="_x0000_s2054" name="Формула" r:id="rId3" imgW="748975" imgH="241195" progId="Equation.3">
              <p:embed/>
            </p:oleObj>
          </a:graphicData>
        </a:graphic>
      </p:graphicFrame>
      <p:pic>
        <p:nvPicPr>
          <p:cNvPr id="39943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719" y="2412376"/>
            <a:ext cx="3527546" cy="426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0" y="4759"/>
            <a:ext cx="332158" cy="23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8748" tIns="39374" rIns="78748" bIns="39374" anchor="ctr">
            <a:spAutoFit/>
          </a:bodyPr>
          <a:lstStyle/>
          <a:p>
            <a:pPr eaLnBrk="0" hangingPunct="0"/>
            <a:r>
              <a:rPr lang="ru-RU" sz="1000" b="1" i="1">
                <a:cs typeface="Times New Roman" pitchFamily="18" charset="0"/>
              </a:rPr>
              <a:t>      </a:t>
            </a:r>
            <a:endParaRPr lang="ru-RU"/>
          </a:p>
        </p:txBody>
      </p:sp>
      <p:sp>
        <p:nvSpPr>
          <p:cNvPr id="4105" name="Rectangle 12"/>
          <p:cNvSpPr>
            <a:spLocks noChangeArrowheads="1"/>
          </p:cNvSpPr>
          <p:nvPr/>
        </p:nvSpPr>
        <p:spPr bwMode="auto">
          <a:xfrm>
            <a:off x="0" y="3187554"/>
            <a:ext cx="159099" cy="35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8748" tIns="39374" rIns="78748" bIns="39374" anchor="ctr">
            <a:spAutoFit/>
          </a:bodyPr>
          <a:lstStyle/>
          <a:p>
            <a:endParaRPr lang="ru-RU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53405" y="4633785"/>
            <a:ext cx="4987636" cy="1140192"/>
            <a:chOff x="280" y="3753"/>
            <a:chExt cx="3720" cy="812"/>
          </a:xfrm>
        </p:grpSpPr>
        <p:graphicFrame>
          <p:nvGraphicFramePr>
            <p:cNvPr id="4100" name="Object 11"/>
            <p:cNvGraphicFramePr>
              <a:graphicFrameLocks noChangeAspect="1"/>
            </p:cNvGraphicFramePr>
            <p:nvPr/>
          </p:nvGraphicFramePr>
          <p:xfrm>
            <a:off x="326" y="3757"/>
            <a:ext cx="363" cy="336"/>
          </p:xfrm>
          <a:graphic>
            <a:graphicData uri="http://schemas.openxmlformats.org/presentationml/2006/ole">
              <p:oleObj spid="_x0000_s2055" name="Формула" r:id="rId5" imgW="190335" imgH="177646" progId="Equation.3">
                <p:embed/>
              </p:oleObj>
            </a:graphicData>
          </a:graphic>
        </p:graphicFrame>
        <p:grpSp>
          <p:nvGrpSpPr>
            <p:cNvPr id="4109" name="Group 25"/>
            <p:cNvGrpSpPr>
              <a:grpSpLocks/>
            </p:cNvGrpSpPr>
            <p:nvPr/>
          </p:nvGrpSpPr>
          <p:grpSpPr bwMode="auto">
            <a:xfrm>
              <a:off x="280" y="3753"/>
              <a:ext cx="3720" cy="812"/>
              <a:chOff x="189" y="3308"/>
              <a:chExt cx="3720" cy="812"/>
            </a:xfrm>
          </p:grpSpPr>
          <p:graphicFrame>
            <p:nvGraphicFramePr>
              <p:cNvPr id="4101" name="Object 10"/>
              <p:cNvGraphicFramePr>
                <a:graphicFrameLocks noChangeAspect="1"/>
              </p:cNvGraphicFramePr>
              <p:nvPr/>
            </p:nvGraphicFramePr>
            <p:xfrm>
              <a:off x="3389" y="3484"/>
              <a:ext cx="520" cy="636"/>
            </p:xfrm>
            <a:graphic>
              <a:graphicData uri="http://schemas.openxmlformats.org/presentationml/2006/ole">
                <p:oleObj spid="_x0000_s2056" name="Формула" r:id="rId6" imgW="203112" imgH="393529" progId="Equation.3">
                  <p:embed/>
                </p:oleObj>
              </a:graphicData>
            </a:graphic>
          </p:graphicFrame>
          <p:sp>
            <p:nvSpPr>
              <p:cNvPr id="4110" name="Rectangle 13"/>
              <p:cNvSpPr>
                <a:spLocks noChangeArrowheads="1"/>
              </p:cNvSpPr>
              <p:nvPr/>
            </p:nvSpPr>
            <p:spPr bwMode="auto">
              <a:xfrm>
                <a:off x="189" y="3308"/>
                <a:ext cx="3374" cy="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ru-RU" sz="2800">
                    <a:latin typeface="Times New Roman" pitchFamily="18" charset="0"/>
                    <a:cs typeface="Times New Roman" pitchFamily="18" charset="0"/>
                  </a:rPr>
                  <a:t>       – удлинение, </a:t>
                </a:r>
                <a:r>
                  <a:rPr lang="ru-RU" sz="2800">
                    <a:latin typeface="Times New Roman" pitchFamily="18" charset="0"/>
                  </a:rPr>
                  <a:t>м</a:t>
                </a:r>
              </a:p>
              <a:p>
                <a:pPr eaLnBrk="0" hangingPunct="0"/>
                <a:r>
                  <a:rPr lang="ru-RU" sz="2800">
                    <a:latin typeface="Times New Roman" pitchFamily="18" charset="0"/>
                    <a:cs typeface="Times New Roman" pitchFamily="18" charset="0"/>
                  </a:rPr>
                  <a:t>k – коэффициент жесткости</a:t>
                </a:r>
                <a:r>
                  <a:rPr lang="ru-RU" sz="2800">
                    <a:latin typeface="Times New Roman" pitchFamily="18" charset="0"/>
                  </a:rPr>
                  <a:t>,</a:t>
                </a:r>
              </a:p>
            </p:txBody>
          </p:sp>
        </p:grp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20669" y="817232"/>
            <a:ext cx="8890596" cy="1824026"/>
            <a:chOff x="90" y="582"/>
            <a:chExt cx="6631" cy="1299"/>
          </a:xfrm>
        </p:grpSpPr>
        <p:sp>
          <p:nvSpPr>
            <p:cNvPr id="4108" name="Rectangle 8"/>
            <p:cNvSpPr>
              <a:spLocks noChangeArrowheads="1"/>
            </p:cNvSpPr>
            <p:nvPr/>
          </p:nvSpPr>
          <p:spPr bwMode="auto">
            <a:xfrm>
              <a:off x="90" y="582"/>
              <a:ext cx="6631" cy="1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2800" dirty="0">
                  <a:latin typeface="Times New Roman" pitchFamily="18" charset="0"/>
                </a:rPr>
                <a:t>Сила упругости, возникающая при упругой деформации тела, прямо пропорциональна величине деформации       и направлена в сторону противоположную перемещению частиц тела при деформации.</a:t>
              </a:r>
            </a:p>
          </p:txBody>
        </p:sp>
        <p:graphicFrame>
          <p:nvGraphicFramePr>
            <p:cNvPr id="409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102024106"/>
                </p:ext>
              </p:extLst>
            </p:nvPr>
          </p:nvGraphicFramePr>
          <p:xfrm>
            <a:off x="5905" y="900"/>
            <a:ext cx="363" cy="339"/>
          </p:xfrm>
          <a:graphic>
            <a:graphicData uri="http://schemas.openxmlformats.org/presentationml/2006/ole">
              <p:oleObj spid="_x0000_s2057" name="Формула" r:id="rId7" imgW="190335" imgH="177646" progId="Equation.3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42831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957513" y="244327"/>
            <a:ext cx="5168640" cy="637496"/>
          </a:xfrm>
          <a:prstGeom prst="rect">
            <a:avLst/>
          </a:prstGeom>
        </p:spPr>
        <p:txBody>
          <a:bodyPr wrap="none" lIns="78748" tIns="39374" rIns="78748" bIns="3937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100" b="1" kern="10">
                <a:ln w="34925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Физкультминутка</a:t>
            </a:r>
          </a:p>
        </p:txBody>
      </p:sp>
      <p:grpSp>
        <p:nvGrpSpPr>
          <p:cNvPr id="46089" name="Group 9"/>
          <p:cNvGrpSpPr>
            <a:grpSpLocks/>
          </p:cNvGrpSpPr>
          <p:nvPr/>
        </p:nvGrpSpPr>
        <p:grpSpPr bwMode="auto">
          <a:xfrm>
            <a:off x="619432" y="946415"/>
            <a:ext cx="7854187" cy="5795039"/>
            <a:chOff x="462" y="492"/>
            <a:chExt cx="5858" cy="4127"/>
          </a:xfrm>
        </p:grpSpPr>
        <p:pic>
          <p:nvPicPr>
            <p:cNvPr id="46087" name="Picture 12" descr="Картинка 47 из 3895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" y="492"/>
              <a:ext cx="5858" cy="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8" name="Picture 10" descr="Картинка 24 из 3895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" y="3039"/>
              <a:ext cx="2404" cy="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4533624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Картинка 8 из 59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661871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6464" y="0"/>
            <a:ext cx="69330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2991242" y="945012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Колонны</a:t>
            </a:r>
            <a:br>
              <a:rPr lang="ru-RU" sz="4100" b="1">
                <a:solidFill>
                  <a:srgbClr val="000099"/>
                </a:solidFill>
                <a:latin typeface="Times New Roman" pitchFamily="18" charset="0"/>
              </a:rPr>
            </a:br>
            <a:r>
              <a:rPr lang="ru-RU" sz="4100" b="1">
                <a:solidFill>
                  <a:srgbClr val="0000FF"/>
                </a:solidFill>
              </a:rPr>
              <a:t/>
            </a:r>
            <a:br>
              <a:rPr lang="ru-RU" sz="4100" b="1">
                <a:solidFill>
                  <a:srgbClr val="0000FF"/>
                </a:solidFill>
              </a:rPr>
            </a:br>
            <a:endParaRPr lang="ru-RU" sz="4100" b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5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807557" y="563076"/>
            <a:ext cx="3467212" cy="37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748" tIns="39374" rIns="78748" bIns="39374" anchor="ctr"/>
          <a:lstStyle/>
          <a:p>
            <a:pPr algn="ctr" eaLnBrk="0" hangingPunct="0"/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Балки</a:t>
            </a:r>
            <a:r>
              <a:rPr lang="ru-RU" sz="4100" b="1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100" b="1">
                <a:solidFill>
                  <a:srgbClr val="0000FF"/>
                </a:solidFill>
                <a:latin typeface="Times New Roman" pitchFamily="18" charset="0"/>
              </a:rPr>
            </a:br>
            <a:endParaRPr lang="ru-RU" sz="4100" b="1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20484" name="Picture 6" descr="Картинка 8 из 64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010" y="945011"/>
            <a:ext cx="6457112" cy="3834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8" descr="Картинка 61 из 64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568" y="2728317"/>
            <a:ext cx="4998362" cy="392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821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9D4814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134</Words>
  <Application>Microsoft Office PowerPoint</Application>
  <PresentationFormat>Экран (4:3)</PresentationFormat>
  <Paragraphs>40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Сила упругости - ИО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Сила упругости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Алсу</dc:creator>
  <cp:lastModifiedBy>Ray</cp:lastModifiedBy>
  <cp:revision>4</cp:revision>
  <dcterms:created xsi:type="dcterms:W3CDTF">2012-12-11T18:26:00Z</dcterms:created>
  <dcterms:modified xsi:type="dcterms:W3CDTF">2012-12-12T07:35:01Z</dcterms:modified>
</cp:coreProperties>
</file>