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197"/>
    <a:srgbClr val="DDF11F"/>
    <a:srgbClr val="F4F76D"/>
    <a:srgbClr val="CCFF99"/>
    <a:srgbClr val="FF3300"/>
    <a:srgbClr val="660066"/>
    <a:srgbClr val="CC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0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00BF1-C5C1-4A2A-A982-F40E6F093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7C1DD-4364-4000-9E63-C3EB870D4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48867-C294-4C30-99AD-B9035E986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BD90B-3302-44B1-A560-4948147C8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1CCE3-1640-48F3-B94A-DE51EB094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E6248-3AC8-421F-B221-6F2E97AB0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F0546-AF08-4E3D-8B18-645729E8D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2EB93-525E-4E83-ACD0-89EB2A5D3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D81BE-BCFA-42BB-9D79-FAB72A76F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D99B4-0B05-45CC-BB8C-8E83CA275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5D82E-4503-4074-BDD5-C520BA71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BC4BC-4ADD-4C75-B536-A7683733F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BDE2C-560C-40D8-A524-D8C5C527F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92889-01A2-43A7-87ED-5C3D8C514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1607B-3C89-427B-B255-F45BF5284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AFC00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F4CD22-AF38-4349-8F60-CA3FDEA23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87052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Системы счисления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496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	</a:t>
            </a:r>
            <a:r>
              <a:rPr lang="ru-RU" b="1" dirty="0" smtClean="0">
                <a:solidFill>
                  <a:srgbClr val="00B0F0"/>
                </a:solidFill>
              </a:rPr>
              <a:t>Системы счисления </a:t>
            </a:r>
            <a:r>
              <a:rPr lang="ru-RU" dirty="0" smtClean="0"/>
              <a:t>– это способ записи чисел с помощью заданного набора специальных знаков (цифр).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19675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Существуют системы позиционные и непозиционные.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	</a:t>
            </a:r>
            <a:r>
              <a:rPr lang="ru-RU" dirty="0" smtClean="0"/>
              <a:t>В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F0"/>
                </a:solidFill>
              </a:rPr>
              <a:t>непозиционных системах </a:t>
            </a:r>
            <a:r>
              <a:rPr lang="ru-RU" dirty="0" smtClean="0"/>
              <a:t>счисления </a:t>
            </a:r>
            <a:r>
              <a:rPr lang="ru-RU" b="1" dirty="0" smtClean="0">
                <a:solidFill>
                  <a:srgbClr val="00B0F0"/>
                </a:solidFill>
              </a:rPr>
              <a:t>вес цифры не зависит от позиции</a:t>
            </a:r>
            <a:r>
              <a:rPr lang="ru-RU" b="1" dirty="0" smtClean="0"/>
              <a:t>, </a:t>
            </a:r>
            <a:r>
              <a:rPr lang="ru-RU" dirty="0" smtClean="0"/>
              <a:t>которую она занимает в числе. Так, например, в римской системе счисления в числе XXXII (тридцать два) вес цифры X (десять) в любой позиции равен просто десяти.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56490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	</a:t>
            </a:r>
            <a:r>
              <a:rPr lang="ru-RU" dirty="0" smtClean="0"/>
              <a:t>В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F0"/>
                </a:solidFill>
              </a:rPr>
              <a:t>позиционных системах </a:t>
            </a:r>
            <a:r>
              <a:rPr lang="ru-RU" dirty="0" smtClean="0"/>
              <a:t>счисления </a:t>
            </a:r>
            <a:r>
              <a:rPr lang="ru-RU" b="1" dirty="0" smtClean="0">
                <a:solidFill>
                  <a:srgbClr val="00B0F0"/>
                </a:solidFill>
              </a:rPr>
              <a:t>вес каждой цифры изменяется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в зависимости от ее позиции в последовательности цифр, изображающих число. </a:t>
            </a:r>
            <a:r>
              <a:rPr lang="ru-RU" dirty="0"/>
              <a:t>Например, в</a:t>
            </a:r>
            <a:r>
              <a:rPr lang="tt-RU" dirty="0"/>
              <a:t> числе </a:t>
            </a:r>
            <a:r>
              <a:rPr lang="tt-RU" dirty="0" smtClean="0"/>
              <a:t>347 </a:t>
            </a:r>
            <a:r>
              <a:rPr lang="tt-RU" dirty="0"/>
              <a:t>первая цифра </a:t>
            </a:r>
            <a:r>
              <a:rPr lang="tt-RU" dirty="0" smtClean="0"/>
              <a:t>3 стоит </a:t>
            </a:r>
            <a:r>
              <a:rPr lang="tt-RU" dirty="0"/>
              <a:t>в позиции сотен, вторая  </a:t>
            </a:r>
            <a:r>
              <a:rPr lang="tt-RU" dirty="0" smtClean="0"/>
              <a:t>цифра 4 </a:t>
            </a:r>
            <a:r>
              <a:rPr lang="tt-RU" dirty="0"/>
              <a:t>-в позиции десятков, третья цифра </a:t>
            </a:r>
            <a:r>
              <a:rPr lang="tt-RU" dirty="0" smtClean="0"/>
              <a:t>7- </a:t>
            </a:r>
            <a:r>
              <a:rPr lang="tt-RU" dirty="0"/>
              <a:t>в позиции единиц </a:t>
            </a:r>
            <a:r>
              <a:rPr lang="tt-RU" dirty="0" smtClean="0"/>
              <a:t>(347=300+40+7).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005064"/>
            <a:ext cx="82089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Примеры позиционной системы счисления - </a:t>
            </a:r>
            <a:r>
              <a:rPr lang="ru-RU" b="1" dirty="0" smtClean="0">
                <a:solidFill>
                  <a:srgbClr val="00B0F0"/>
                </a:solidFill>
              </a:rPr>
              <a:t>двоичная, десятичная, восьмеричная, шестнадцатеричная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системы счисления и т. д. </a:t>
            </a:r>
            <a:r>
              <a:rPr lang="ru-RU" b="1" dirty="0" smtClean="0">
                <a:solidFill>
                  <a:srgbClr val="00B0F0"/>
                </a:solidFill>
              </a:rPr>
              <a:t>Основание позиционной системы счисления </a:t>
            </a:r>
            <a:r>
              <a:rPr lang="ru-RU" dirty="0" smtClean="0"/>
              <a:t>- это количество различных знаков или символов, используемых для изображения цифр в данной системе. В </a:t>
            </a:r>
            <a:r>
              <a:rPr lang="tt-RU" b="1" dirty="0" smtClean="0">
                <a:solidFill>
                  <a:srgbClr val="00B0F0"/>
                </a:solidFill>
              </a:rPr>
              <a:t>десятичной </a:t>
            </a:r>
            <a:r>
              <a:rPr lang="tt-RU" b="1" dirty="0">
                <a:solidFill>
                  <a:srgbClr val="00B0F0"/>
                </a:solidFill>
              </a:rPr>
              <a:t>системе</a:t>
            </a:r>
            <a:r>
              <a:rPr lang="tt-RU" dirty="0">
                <a:solidFill>
                  <a:srgbClr val="00B0F0"/>
                </a:solidFill>
              </a:rPr>
              <a:t> </a:t>
            </a:r>
            <a:r>
              <a:rPr lang="tt-RU" dirty="0"/>
              <a:t>счисления для записи чисел используется десять цифр (0,1,2,3,4,5,6,7,8,9).Поэтому её называют десятичной системой счисления. Например: </a:t>
            </a:r>
            <a:r>
              <a:rPr lang="tt-RU" dirty="0" smtClean="0"/>
              <a:t>546, 5786, 83219.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1288" y="692696"/>
            <a:ext cx="6205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Таблица систем счисления с разными основаниями</a:t>
            </a:r>
            <a:endParaRPr lang="ru-RU" b="1" dirty="0">
              <a:solidFill>
                <a:srgbClr val="92D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268760"/>
          <a:ext cx="8496946" cy="3353562"/>
        </p:xfrm>
        <a:graphic>
          <a:graphicData uri="http://schemas.openxmlformats.org/drawingml/2006/table">
            <a:tbl>
              <a:tblPr/>
              <a:tblGrid>
                <a:gridCol w="1296144"/>
                <a:gridCol w="3240360"/>
                <a:gridCol w="396044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Основание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Название системы счисления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Знаки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Двоичная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0, 1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Троичная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0, 1, 2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Четверичная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0, 1, 2, 3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Пятеричная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0, 1, 2, 3, 4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Восьмеричная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0, 1, 2, 3, 4, 5, 6, 7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Десятичная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0, 1, 2, 3, 4, 5, 6, 7, 8, 9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Двенадцатеричная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 1, 2, 3, 4, 5, 6, 7, 8, 9, А, 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Шестнадцатеричная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0, 1, 2, 3, 4, 5, 6, 7, 8, 9, А, В, C, D, E, F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Каждое </a:t>
            </a:r>
            <a:r>
              <a:rPr lang="ru-RU" dirty="0"/>
              <a:t>число в позиционной системе счисления можно представить в виде суммы произведений коэффициентов на степени основания системы счисления</a:t>
            </a:r>
            <a:r>
              <a:rPr lang="ru-RU" dirty="0" smtClean="0"/>
              <a:t>. Например:</a:t>
            </a:r>
            <a:endParaRPr lang="ru-RU" dirty="0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72816"/>
            <a:ext cx="5114925" cy="304800"/>
          </a:xfrm>
          <a:prstGeom prst="rect">
            <a:avLst/>
          </a:prstGeom>
          <a:noFill/>
        </p:spPr>
      </p:pic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1484784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3210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060848"/>
            <a:ext cx="8784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(степени расставляем над целой частью числа </a:t>
            </a:r>
            <a:r>
              <a:rPr lang="ru-RU" b="1" dirty="0" smtClean="0">
                <a:solidFill>
                  <a:srgbClr val="0070C0"/>
                </a:solidFill>
              </a:rPr>
              <a:t>справа налево, </a:t>
            </a:r>
            <a:r>
              <a:rPr lang="ru-RU" b="1" dirty="0">
                <a:solidFill>
                  <a:srgbClr val="0070C0"/>
                </a:solidFill>
              </a:rPr>
              <a:t>начиная с «0»</a:t>
            </a:r>
            <a:r>
              <a:rPr lang="ru-RU" dirty="0"/>
              <a:t>)</a:t>
            </a:r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2492896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3210</a:t>
            </a:r>
            <a:endParaRPr lang="ru-RU" dirty="0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6571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852936"/>
            <a:ext cx="4448175" cy="304800"/>
          </a:xfrm>
          <a:prstGeom prst="rect">
            <a:avLst/>
          </a:prstGeom>
          <a:noFill/>
        </p:spPr>
      </p:pic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6574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645024"/>
            <a:ext cx="5524500" cy="304800"/>
          </a:xfrm>
          <a:prstGeom prst="rect">
            <a:avLst/>
          </a:prstGeom>
          <a:noFill/>
        </p:spPr>
      </p:pic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3284984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43210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0" y="414908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Рассмотрим алгоритм перевода чисел из произвольной системы счисления в десятичную на примере.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Алгоритм перевода чисел из произвольной системы счисления в десятичную: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628800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r>
              <a:rPr lang="ru-RU" dirty="0" smtClean="0"/>
              <a:t>10-1-2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2348880"/>
            <a:ext cx="8496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(степени расставляем над целой частью </a:t>
            </a:r>
            <a:r>
              <a:rPr lang="ru-RU" dirty="0" smtClean="0"/>
              <a:t>числа </a:t>
            </a:r>
            <a:r>
              <a:rPr lang="ru-RU" b="1" dirty="0" smtClean="0">
                <a:solidFill>
                  <a:srgbClr val="0070C0"/>
                </a:solidFill>
              </a:rPr>
              <a:t>справа налево</a:t>
            </a:r>
            <a:r>
              <a:rPr lang="ru-RU" dirty="0" smtClean="0"/>
              <a:t>, </a:t>
            </a:r>
            <a:r>
              <a:rPr lang="ru-RU" dirty="0"/>
              <a:t>над дробной частью </a:t>
            </a:r>
            <a:r>
              <a:rPr lang="ru-RU" dirty="0" smtClean="0"/>
              <a:t>– </a:t>
            </a:r>
            <a:r>
              <a:rPr lang="ru-RU" b="1" dirty="0" smtClean="0">
                <a:solidFill>
                  <a:srgbClr val="0070C0"/>
                </a:solidFill>
              </a:rPr>
              <a:t>слева направо, </a:t>
            </a:r>
            <a:r>
              <a:rPr lang="ru-RU" b="1" dirty="0">
                <a:solidFill>
                  <a:srgbClr val="0070C0"/>
                </a:solidFill>
              </a:rPr>
              <a:t>начиная с «-1»</a:t>
            </a:r>
            <a:r>
              <a:rPr lang="ru-RU" dirty="0"/>
              <a:t>)</a:t>
            </a: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3140968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r>
              <a:rPr lang="ru-RU" dirty="0" smtClean="0"/>
              <a:t>10-1-2</a:t>
            </a:r>
            <a:endParaRPr lang="ru-RU" dirty="0"/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96" name="Rectangle 12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429000"/>
            <a:ext cx="7722858" cy="36004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916832"/>
            <a:ext cx="7776864" cy="369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1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rgbClr val="0070C0"/>
                </a:solidFill>
              </a:rPr>
              <a:t>Алгоритм </a:t>
            </a:r>
            <a:r>
              <a:rPr lang="ru-RU" b="1" dirty="0">
                <a:solidFill>
                  <a:srgbClr val="0070C0"/>
                </a:solidFill>
              </a:rPr>
              <a:t>перевода десятичных чисел в двоичную систему счисления:</a:t>
            </a:r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dirty="0" smtClean="0"/>
              <a:t>	1)разделить </a:t>
            </a:r>
            <a:r>
              <a:rPr lang="ru-RU" dirty="0"/>
              <a:t>число на 2. Зафиксировать остаток (0 или 1) и частное.</a:t>
            </a:r>
          </a:p>
          <a:p>
            <a:pPr lvl="0"/>
            <a:r>
              <a:rPr lang="ru-RU" dirty="0" smtClean="0"/>
              <a:t>	2)если </a:t>
            </a:r>
            <a:r>
              <a:rPr lang="ru-RU" dirty="0"/>
              <a:t>частное не равно 0, то разделить его на 2, и так далее пока частное не станет равно 0. Если частное равно 0 , то записать все полученные остатки, начиная с первого, справа налево</a:t>
            </a:r>
            <a:r>
              <a:rPr lang="ru-RU" dirty="0" smtClean="0"/>
              <a:t>. </a:t>
            </a:r>
            <a:endParaRPr lang="ru-RU" dirty="0"/>
          </a:p>
          <a:p>
            <a:pPr lvl="0"/>
            <a:r>
              <a:rPr lang="ru-RU" dirty="0" smtClean="0"/>
              <a:t>	Например число 53 переведем в двоичную систему счисления:</a:t>
            </a:r>
            <a:endParaRPr lang="ru-RU" dirty="0"/>
          </a:p>
          <a:p>
            <a:endParaRPr lang="ru-RU" dirty="0"/>
          </a:p>
        </p:txBody>
      </p:sp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38164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780928"/>
            <a:ext cx="1790700" cy="295275"/>
          </a:xfrm>
          <a:prstGeom prst="rect">
            <a:avLst/>
          </a:prstGeom>
          <a:noFill/>
        </p:spPr>
      </p:pic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2708920"/>
            <a:ext cx="2596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результате получим: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530120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Число значащих нулей в</a:t>
            </a:r>
            <a:r>
              <a:rPr lang="ru-RU" baseline="-25000" dirty="0"/>
              <a:t>  </a:t>
            </a:r>
            <a:r>
              <a:rPr lang="ru-RU" dirty="0"/>
              <a:t>двоичной записи числа </a:t>
            </a:r>
            <a:r>
              <a:rPr lang="ru-RU" dirty="0" smtClean="0"/>
              <a:t>53 </a:t>
            </a:r>
            <a:r>
              <a:rPr lang="ru-RU" dirty="0"/>
              <a:t>равно </a:t>
            </a:r>
            <a:r>
              <a:rPr lang="ru-RU" dirty="0" smtClean="0"/>
              <a:t>2, </a:t>
            </a:r>
            <a:r>
              <a:rPr lang="ru-RU" dirty="0"/>
              <a:t>а значащих единиц </a:t>
            </a:r>
            <a:r>
              <a:rPr lang="ru-RU" dirty="0" smtClean="0"/>
              <a:t>равно-4.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Теперь </a:t>
            </a:r>
            <a:r>
              <a:rPr lang="ru-RU" dirty="0"/>
              <a:t>мы знаем, как переводить числа из десятичной системы счисления в двоичную и как переводить числа из двоичной  системы счисления в десятичную</a:t>
            </a:r>
            <a:r>
              <a:rPr lang="ru-RU" dirty="0" smtClean="0"/>
              <a:t>. Выполните следующие задания самостоятельно.</a:t>
            </a:r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196752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1.</a:t>
            </a:r>
            <a:r>
              <a:rPr lang="ru-RU" i="1" dirty="0"/>
              <a:t>Позиционная  система счисления- система счисления ,в которой значение цифры </a:t>
            </a:r>
            <a:r>
              <a:rPr lang="ru-RU" i="1" dirty="0" smtClean="0"/>
              <a:t>..........(зависит, не зависит) </a:t>
            </a:r>
            <a:r>
              <a:rPr lang="ru-RU" i="1" dirty="0"/>
              <a:t>от её позиции в записи числа</a:t>
            </a:r>
            <a:r>
              <a:rPr lang="ru-RU" i="1" dirty="0" smtClean="0"/>
              <a:t>.</a:t>
            </a:r>
            <a:endParaRPr lang="ru-RU" dirty="0"/>
          </a:p>
          <a:p>
            <a:r>
              <a:rPr lang="ru-RU" b="1" i="1" dirty="0" smtClean="0"/>
              <a:t>2.</a:t>
            </a:r>
            <a:r>
              <a:rPr lang="ru-RU" i="1" dirty="0" smtClean="0"/>
              <a:t>В шестнадцатеричной  системе счисления для записи чисел используется (сколько)............ цифр.</a:t>
            </a:r>
            <a:endParaRPr lang="ru-RU" dirty="0" smtClean="0"/>
          </a:p>
          <a:p>
            <a:r>
              <a:rPr lang="ru-RU" b="1" i="1" dirty="0" smtClean="0"/>
              <a:t>3</a:t>
            </a:r>
            <a:r>
              <a:rPr lang="ru-RU" b="1" i="1" dirty="0"/>
              <a:t>.</a:t>
            </a:r>
            <a:r>
              <a:rPr lang="ru-RU" i="1" dirty="0"/>
              <a:t> Двоичная   система счисления относится к .......................(позиционным, непозиционным) системам счисления</a:t>
            </a:r>
            <a:r>
              <a:rPr lang="ru-RU" i="1" dirty="0" smtClean="0"/>
              <a:t>.</a:t>
            </a:r>
            <a:endParaRPr lang="ru-RU" dirty="0"/>
          </a:p>
          <a:p>
            <a:r>
              <a:rPr lang="ru-RU" b="1" i="1" dirty="0" smtClean="0"/>
              <a:t>4. </a:t>
            </a:r>
            <a:r>
              <a:rPr lang="ru-RU" i="1" dirty="0"/>
              <a:t>Переведите десятичное число </a:t>
            </a:r>
            <a:r>
              <a:rPr lang="ru-RU" i="1" dirty="0" smtClean="0"/>
              <a:t>321 </a:t>
            </a:r>
            <a:r>
              <a:rPr lang="ru-RU" i="1" dirty="0"/>
              <a:t>в двоичную систему счисления</a:t>
            </a:r>
            <a:r>
              <a:rPr lang="ru-RU" i="1" dirty="0" smtClean="0"/>
              <a:t>.</a:t>
            </a:r>
            <a:endParaRPr lang="ru-RU" dirty="0"/>
          </a:p>
          <a:p>
            <a:r>
              <a:rPr lang="ru-RU" b="1" i="1" dirty="0" smtClean="0"/>
              <a:t>5. </a:t>
            </a:r>
            <a:r>
              <a:rPr lang="ru-RU" i="1" dirty="0"/>
              <a:t>Переведите двоичное число </a:t>
            </a:r>
            <a:r>
              <a:rPr lang="ru-RU" i="1" dirty="0" smtClean="0"/>
              <a:t>11010,01 </a:t>
            </a:r>
            <a:r>
              <a:rPr lang="ru-RU" i="1" dirty="0"/>
              <a:t>в десятичную систему счисления</a:t>
            </a:r>
            <a:r>
              <a:rPr lang="ru-RU" i="1" dirty="0" smtClean="0"/>
              <a:t>.</a:t>
            </a:r>
            <a:endParaRPr lang="ru-RU" dirty="0"/>
          </a:p>
          <a:p>
            <a:r>
              <a:rPr lang="ru-RU" b="1" i="1" dirty="0" smtClean="0"/>
              <a:t>6.</a:t>
            </a:r>
            <a:r>
              <a:rPr lang="ru-RU" i="1" dirty="0" smtClean="0"/>
              <a:t> </a:t>
            </a:r>
            <a:r>
              <a:rPr lang="ru-RU" i="1" dirty="0"/>
              <a:t>Сколько значащих нулей в двоичной записи числа </a:t>
            </a:r>
            <a:r>
              <a:rPr lang="ru-RU" i="1" dirty="0" smtClean="0"/>
              <a:t>176? </a:t>
            </a:r>
            <a:endParaRPr lang="ru-RU" dirty="0"/>
          </a:p>
          <a:p>
            <a:r>
              <a:rPr lang="ru-RU" b="1" i="1" dirty="0" smtClean="0"/>
              <a:t>7. </a:t>
            </a:r>
            <a:r>
              <a:rPr lang="ru-RU" i="1" dirty="0"/>
              <a:t>Сколько значащих единиц в десятичной записи двоичного числа 1100101? </a:t>
            </a:r>
            <a:endParaRPr lang="ru-RU" dirty="0"/>
          </a:p>
          <a:p>
            <a:r>
              <a:rPr lang="ru-RU" b="1" i="1" dirty="0" smtClean="0"/>
              <a:t>8. </a:t>
            </a:r>
            <a:r>
              <a:rPr lang="ru-RU" i="1" dirty="0"/>
              <a:t>Переведите десятичное число 13 в двоичную систему счисления</a:t>
            </a:r>
            <a:r>
              <a:rPr lang="tt-RU" i="1" dirty="0" smtClean="0"/>
              <a:t>.</a:t>
            </a:r>
            <a:endParaRPr lang="ru-RU" dirty="0"/>
          </a:p>
          <a:p>
            <a:r>
              <a:rPr lang="ru-RU" b="1" i="1" dirty="0" smtClean="0"/>
              <a:t>9.</a:t>
            </a:r>
            <a:r>
              <a:rPr lang="ru-RU" i="1" dirty="0" smtClean="0"/>
              <a:t> </a:t>
            </a:r>
            <a:r>
              <a:rPr lang="ru-RU" i="1" dirty="0"/>
              <a:t>Переведите число </a:t>
            </a:r>
            <a:r>
              <a:rPr lang="ru-RU" i="1" dirty="0" smtClean="0"/>
              <a:t>143,4 </a:t>
            </a:r>
            <a:r>
              <a:rPr lang="ru-RU" i="1" dirty="0">
                <a:latin typeface="+mn-lt"/>
              </a:rPr>
              <a:t>из </a:t>
            </a:r>
            <a:r>
              <a:rPr lang="ru-RU" i="1" dirty="0" smtClean="0">
                <a:latin typeface="+mn-lt"/>
                <a:cs typeface="Times New Roman"/>
              </a:rPr>
              <a:t>ш</a:t>
            </a:r>
            <a:r>
              <a:rPr lang="ru-RU" i="1" dirty="0" smtClean="0">
                <a:latin typeface="+mn-lt"/>
                <a:ea typeface="Times New Roman"/>
                <a:cs typeface="Times New Roman"/>
              </a:rPr>
              <a:t>естнадцатеричной </a:t>
            </a:r>
            <a:r>
              <a:rPr lang="ru-RU" i="1" dirty="0" smtClean="0"/>
              <a:t>системы </a:t>
            </a:r>
            <a:r>
              <a:rPr lang="ru-RU" i="1" dirty="0"/>
              <a:t>счисления </a:t>
            </a:r>
            <a:r>
              <a:rPr lang="ru-RU" i="1" dirty="0" smtClean="0"/>
              <a:t>в десятичную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b="1" i="1" dirty="0" smtClean="0"/>
              <a:t>10. </a:t>
            </a:r>
            <a:r>
              <a:rPr lang="ru-RU" i="1" dirty="0" smtClean="0"/>
              <a:t>Переведите число </a:t>
            </a:r>
            <a:r>
              <a:rPr lang="ru-RU" i="1" dirty="0" smtClean="0"/>
              <a:t>542,14 </a:t>
            </a:r>
            <a:r>
              <a:rPr lang="ru-RU" i="1" dirty="0" smtClean="0"/>
              <a:t>из восьмеричной системы счисления в </a:t>
            </a:r>
            <a:r>
              <a:rPr lang="ru-RU" i="1" dirty="0" smtClean="0"/>
              <a:t>десятичную</a:t>
            </a:r>
            <a:r>
              <a:rPr lang="tt-RU" i="1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340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FreeSoft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урок-презентация</dc:title>
  <dc:creator>FreeMan</dc:creator>
  <cp:lastModifiedBy>учитель</cp:lastModifiedBy>
  <cp:revision>73</cp:revision>
  <dcterms:created xsi:type="dcterms:W3CDTF">2009-01-07T14:57:37Z</dcterms:created>
  <dcterms:modified xsi:type="dcterms:W3CDTF">2012-04-16T09:12:33Z</dcterms:modified>
</cp:coreProperties>
</file>