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70" r:id="rId2"/>
    <p:sldId id="319" r:id="rId3"/>
    <p:sldId id="283" r:id="rId4"/>
    <p:sldId id="311" r:id="rId5"/>
    <p:sldId id="320" r:id="rId6"/>
    <p:sldId id="312" r:id="rId7"/>
    <p:sldId id="273" r:id="rId8"/>
    <p:sldId id="309" r:id="rId9"/>
    <p:sldId id="308" r:id="rId10"/>
    <p:sldId id="307" r:id="rId11"/>
    <p:sldId id="313" r:id="rId12"/>
    <p:sldId id="314" r:id="rId13"/>
    <p:sldId id="315" r:id="rId14"/>
    <p:sldId id="316" r:id="rId15"/>
    <p:sldId id="290" r:id="rId16"/>
    <p:sldId id="275" r:id="rId17"/>
    <p:sldId id="295" r:id="rId18"/>
    <p:sldId id="317" r:id="rId19"/>
    <p:sldId id="291" r:id="rId20"/>
    <p:sldId id="292" r:id="rId21"/>
    <p:sldId id="293" r:id="rId22"/>
    <p:sldId id="294" r:id="rId23"/>
    <p:sldId id="296" r:id="rId24"/>
    <p:sldId id="297" r:id="rId25"/>
    <p:sldId id="324" r:id="rId26"/>
    <p:sldId id="298" r:id="rId27"/>
    <p:sldId id="299" r:id="rId28"/>
    <p:sldId id="282" r:id="rId29"/>
    <p:sldId id="271" r:id="rId30"/>
    <p:sldId id="300" r:id="rId31"/>
    <p:sldId id="301" r:id="rId32"/>
    <p:sldId id="302" r:id="rId33"/>
    <p:sldId id="325" r:id="rId34"/>
    <p:sldId id="321" r:id="rId35"/>
    <p:sldId id="304" r:id="rId36"/>
    <p:sldId id="274" r:id="rId37"/>
    <p:sldId id="266" r:id="rId38"/>
    <p:sldId id="32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5FCD33"/>
    <a:srgbClr val="FFFF00"/>
    <a:srgbClr val="66FF66"/>
    <a:srgbClr val="6ED2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87" autoAdjust="0"/>
    <p:restoredTop sz="94660"/>
  </p:normalViewPr>
  <p:slideViewPr>
    <p:cSldViewPr>
      <p:cViewPr varScale="1">
        <p:scale>
          <a:sx n="56" d="100"/>
          <a:sy n="56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8C253-2C0D-41DC-8F7F-A8168D6AD61C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E6772-0E4E-4AA2-8459-E6BDE3751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E6772-0E4E-4AA2-8459-E6BDE375185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E6772-0E4E-4AA2-8459-E6BDE375185B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ED294-78A8-4B8F-95E9-5C58D371526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11A7A-69EF-4434-ACEE-52D9D963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3429000"/>
            <a:ext cx="4786346" cy="1571636"/>
          </a:xfrm>
        </p:spPr>
        <p:txBody>
          <a:bodyPr/>
          <a:lstStyle/>
          <a:p>
            <a:r>
              <a:rPr lang="ru-RU" dirty="0" smtClean="0"/>
              <a:t>С. И. Ожегов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85860"/>
            <a:ext cx="81439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  <a:latin typeface="Bodoni MT Black" pitchFamily="18" charset="0"/>
              </a:rPr>
              <a:t>Путешествие – это поездка или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Bodoni MT Black" pitchFamily="18" charset="0"/>
              </a:rPr>
              <a:t>передвижение пешком по каким –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err="1" smtClean="0">
                <a:solidFill>
                  <a:srgbClr val="C00000"/>
                </a:solidFill>
                <a:latin typeface="Bodoni MT Black" pitchFamily="18" charset="0"/>
              </a:rPr>
              <a:t>нибудь</a:t>
            </a:r>
            <a:r>
              <a:rPr lang="ru-RU" sz="3200" b="1" dirty="0" smtClean="0">
                <a:solidFill>
                  <a:srgbClr val="C00000"/>
                </a:solidFill>
                <a:latin typeface="Bodoni MT Black" pitchFamily="18" charset="0"/>
              </a:rPr>
              <a:t> местам, странам ( обычно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Bodoni MT Black" pitchFamily="18" charset="0"/>
              </a:rPr>
              <a:t>для ознакомления или отдыха)»</a:t>
            </a:r>
            <a:endParaRPr lang="ru-RU" sz="3200" b="1" dirty="0">
              <a:solidFill>
                <a:srgbClr val="C00000"/>
              </a:solidFill>
              <a:latin typeface="Bodoni MT Black" pitchFamily="18" charset="0"/>
            </a:endParaRPr>
          </a:p>
        </p:txBody>
      </p:sp>
      <p:pic>
        <p:nvPicPr>
          <p:cNvPr id="11265" name="Picture 1" descr="d:\Мои документы\Фоны Анимашки\Природа\2079862-6d20eb5478b39b7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571876"/>
            <a:ext cx="3214710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60" name="AutoShape 16"/>
          <p:cNvSpPr>
            <a:spLocks noChangeArrowheads="1"/>
          </p:cNvSpPr>
          <p:nvPr/>
        </p:nvSpPr>
        <p:spPr bwMode="auto">
          <a:xfrm>
            <a:off x="3276600" y="1989138"/>
            <a:ext cx="5256213" cy="2447925"/>
          </a:xfrm>
          <a:prstGeom prst="cloudCallout">
            <a:avLst>
              <a:gd name="adj1" fmla="val 1736"/>
              <a:gd name="adj2" fmla="val -3774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08572" name="AutoShape 28"/>
          <p:cNvSpPr>
            <a:spLocks noChangeArrowheads="1"/>
          </p:cNvSpPr>
          <p:nvPr/>
        </p:nvSpPr>
        <p:spPr bwMode="auto">
          <a:xfrm>
            <a:off x="0" y="3500438"/>
            <a:ext cx="3816350" cy="1728787"/>
          </a:xfrm>
          <a:prstGeom prst="cloudCallout">
            <a:avLst>
              <a:gd name="adj1" fmla="val 21255"/>
              <a:gd name="adj2" fmla="val -32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08571" name="Picture 27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773238"/>
            <a:ext cx="1727200" cy="4033837"/>
          </a:xfrm>
          <a:prstGeom prst="rect">
            <a:avLst/>
          </a:prstGeom>
          <a:noFill/>
        </p:spPr>
      </p:pic>
      <p:pic>
        <p:nvPicPr>
          <p:cNvPr id="108570" name="Picture 26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2160588" cy="4681537"/>
          </a:xfrm>
          <a:prstGeom prst="rect">
            <a:avLst/>
          </a:prstGeom>
          <a:noFill/>
        </p:spPr>
      </p:pic>
      <p:pic>
        <p:nvPicPr>
          <p:cNvPr id="108569" name="Picture 25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692150"/>
            <a:ext cx="2378075" cy="5545138"/>
          </a:xfrm>
          <a:prstGeom prst="rect">
            <a:avLst/>
          </a:prstGeom>
          <a:noFill/>
        </p:spPr>
      </p:pic>
      <p:sp>
        <p:nvSpPr>
          <p:cNvPr id="108556" name="AutoShape 12"/>
          <p:cNvSpPr>
            <a:spLocks noChangeArrowheads="1"/>
          </p:cNvSpPr>
          <p:nvPr/>
        </p:nvSpPr>
        <p:spPr bwMode="auto">
          <a:xfrm>
            <a:off x="3276600" y="-387350"/>
            <a:ext cx="3816350" cy="2447925"/>
          </a:xfrm>
          <a:prstGeom prst="cloudCallout">
            <a:avLst>
              <a:gd name="adj1" fmla="val 46963"/>
              <a:gd name="adj2" fmla="val -165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4787900" y="2636838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/>
              <a:t>78 </a:t>
            </a:r>
            <a:r>
              <a:rPr lang="ru-RU" sz="3600" b="1" i="1" dirty="0"/>
              <a:t>= 60 + </a:t>
            </a:r>
            <a:r>
              <a:rPr lang="ru-RU" sz="3600" b="1" i="1" dirty="0" smtClean="0"/>
              <a:t>18</a:t>
            </a:r>
            <a:endParaRPr lang="ru-RU" sz="3600" b="1" i="1" dirty="0"/>
          </a:p>
        </p:txBody>
      </p:sp>
      <p:sp>
        <p:nvSpPr>
          <p:cNvPr id="108555" name="AutoShape 11"/>
          <p:cNvSpPr>
            <a:spLocks noChangeArrowheads="1"/>
          </p:cNvSpPr>
          <p:nvPr/>
        </p:nvSpPr>
        <p:spPr bwMode="auto">
          <a:xfrm>
            <a:off x="250825" y="836613"/>
            <a:ext cx="4465638" cy="2592387"/>
          </a:xfrm>
          <a:prstGeom prst="cloudCallout">
            <a:avLst>
              <a:gd name="adj1" fmla="val -44917"/>
              <a:gd name="adj2" fmla="val 138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900113" y="14128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/>
              <a:t>38 </a:t>
            </a:r>
            <a:r>
              <a:rPr lang="ru-RU" sz="3600" b="1" i="1" dirty="0"/>
              <a:t>= 35 + </a:t>
            </a:r>
            <a:r>
              <a:rPr lang="ru-RU" sz="3600" b="1" i="1" dirty="0" smtClean="0"/>
              <a:t>3</a:t>
            </a:r>
            <a:endParaRPr lang="ru-RU" sz="3600" b="1" i="1" dirty="0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1692275" y="3333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108565" name="Rectangle 21"/>
          <p:cNvSpPr>
            <a:spLocks noChangeArrowheads="1"/>
          </p:cNvSpPr>
          <p:nvPr/>
        </p:nvSpPr>
        <p:spPr bwMode="auto">
          <a:xfrm>
            <a:off x="971550" y="981075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25 </a:t>
            </a:r>
            <a:r>
              <a:rPr lang="ru-RU" sz="3600" b="1" i="1" dirty="0">
                <a:solidFill>
                  <a:schemeClr val="accent2"/>
                </a:solidFill>
              </a:rPr>
              <a:t>= 20 + </a:t>
            </a:r>
            <a:r>
              <a:rPr lang="ru-RU" sz="3600" b="1" i="1" dirty="0" smtClean="0">
                <a:solidFill>
                  <a:schemeClr val="accent2"/>
                </a:solidFill>
              </a:rPr>
              <a:t>5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4643438" y="3716338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96 </a:t>
            </a:r>
            <a:r>
              <a:rPr lang="ru-RU" sz="3600" b="1" i="1" dirty="0"/>
              <a:t>= 90 + </a:t>
            </a:r>
            <a:r>
              <a:rPr lang="ru-RU" sz="3600" b="1" i="1" dirty="0" smtClean="0"/>
              <a:t>6</a:t>
            </a:r>
            <a:endParaRPr lang="ru-RU" sz="3600" b="1" i="1" dirty="0"/>
          </a:p>
        </p:txBody>
      </p:sp>
      <p:sp>
        <p:nvSpPr>
          <p:cNvPr id="108567" name="Rectangle 23"/>
          <p:cNvSpPr>
            <a:spLocks noChangeArrowheads="1"/>
          </p:cNvSpPr>
          <p:nvPr/>
        </p:nvSpPr>
        <p:spPr bwMode="auto">
          <a:xfrm>
            <a:off x="971550" y="24923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/>
              <a:t>48 = 40 + 8</a:t>
            </a:r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4932363" y="2060575"/>
            <a:ext cx="21259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64 </a:t>
            </a:r>
            <a:r>
              <a:rPr lang="ru-RU" sz="3600" b="1" i="1" dirty="0"/>
              <a:t>= </a:t>
            </a:r>
            <a:r>
              <a:rPr lang="ru-RU" sz="3600" b="1" i="1" dirty="0" smtClean="0"/>
              <a:t>4 </a:t>
            </a:r>
            <a:r>
              <a:rPr lang="ru-RU" sz="3600" b="1" i="1" dirty="0"/>
              <a:t>+60</a:t>
            </a:r>
          </a:p>
        </p:txBody>
      </p:sp>
      <p:sp>
        <p:nvSpPr>
          <p:cNvPr id="108575" name="Text Box 31"/>
          <p:cNvSpPr txBox="1">
            <a:spLocks noChangeArrowheads="1"/>
          </p:cNvSpPr>
          <p:nvPr/>
        </p:nvSpPr>
        <p:spPr bwMode="auto">
          <a:xfrm>
            <a:off x="4787900" y="3141663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50 = 40 +10</a:t>
            </a:r>
          </a:p>
        </p:txBody>
      </p:sp>
      <p:sp>
        <p:nvSpPr>
          <p:cNvPr id="108576" name="Text Box 32"/>
          <p:cNvSpPr txBox="1">
            <a:spLocks noChangeArrowheads="1"/>
          </p:cNvSpPr>
          <p:nvPr/>
        </p:nvSpPr>
        <p:spPr bwMode="auto">
          <a:xfrm>
            <a:off x="971550" y="1989138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11 = 11 + 0</a:t>
            </a:r>
          </a:p>
        </p:txBody>
      </p:sp>
      <p:sp>
        <p:nvSpPr>
          <p:cNvPr id="108577" name="Text Box 33"/>
          <p:cNvSpPr txBox="1">
            <a:spLocks noChangeArrowheads="1"/>
          </p:cNvSpPr>
          <p:nvPr/>
        </p:nvSpPr>
        <p:spPr bwMode="auto">
          <a:xfrm>
            <a:off x="0" y="6381750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38 </a:t>
            </a:r>
            <a:r>
              <a:rPr lang="ru-RU" sz="3600" b="1" i="1" dirty="0">
                <a:solidFill>
                  <a:schemeClr val="accent2"/>
                </a:solidFill>
              </a:rPr>
              <a:t>= 35 + </a:t>
            </a:r>
            <a:r>
              <a:rPr lang="ru-RU" sz="3600" b="1" i="1" dirty="0" smtClean="0">
                <a:solidFill>
                  <a:schemeClr val="accent2"/>
                </a:solidFill>
              </a:rPr>
              <a:t>3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08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3" grpId="0"/>
      <p:bldP spid="1085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AutoShape 2"/>
          <p:cNvSpPr>
            <a:spLocks noChangeArrowheads="1"/>
          </p:cNvSpPr>
          <p:nvPr/>
        </p:nvSpPr>
        <p:spPr bwMode="auto">
          <a:xfrm>
            <a:off x="3276600" y="1989138"/>
            <a:ext cx="5256213" cy="2447925"/>
          </a:xfrm>
          <a:prstGeom prst="cloudCallout">
            <a:avLst>
              <a:gd name="adj1" fmla="val 1736"/>
              <a:gd name="adj2" fmla="val -3774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1619" name="AutoShape 3"/>
          <p:cNvSpPr>
            <a:spLocks noChangeArrowheads="1"/>
          </p:cNvSpPr>
          <p:nvPr/>
        </p:nvSpPr>
        <p:spPr bwMode="auto">
          <a:xfrm>
            <a:off x="0" y="3500438"/>
            <a:ext cx="3816350" cy="1728787"/>
          </a:xfrm>
          <a:prstGeom prst="cloudCallout">
            <a:avLst>
              <a:gd name="adj1" fmla="val 21255"/>
              <a:gd name="adj2" fmla="val -32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11620" name="Picture 4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773238"/>
            <a:ext cx="1727200" cy="4033837"/>
          </a:xfrm>
          <a:prstGeom prst="rect">
            <a:avLst/>
          </a:prstGeom>
          <a:noFill/>
        </p:spPr>
      </p:pic>
      <p:pic>
        <p:nvPicPr>
          <p:cNvPr id="111621" name="Picture 5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2160588" cy="4681537"/>
          </a:xfrm>
          <a:prstGeom prst="rect">
            <a:avLst/>
          </a:prstGeom>
          <a:noFill/>
        </p:spPr>
      </p:pic>
      <p:pic>
        <p:nvPicPr>
          <p:cNvPr id="111622" name="Picture 6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692150"/>
            <a:ext cx="2378075" cy="5545138"/>
          </a:xfrm>
          <a:prstGeom prst="rect">
            <a:avLst/>
          </a:prstGeom>
          <a:noFill/>
        </p:spPr>
      </p:pic>
      <p:sp>
        <p:nvSpPr>
          <p:cNvPr id="111623" name="AutoShape 7"/>
          <p:cNvSpPr>
            <a:spLocks noChangeArrowheads="1"/>
          </p:cNvSpPr>
          <p:nvPr/>
        </p:nvSpPr>
        <p:spPr bwMode="auto">
          <a:xfrm>
            <a:off x="3276600" y="-387350"/>
            <a:ext cx="3816350" cy="2447925"/>
          </a:xfrm>
          <a:prstGeom prst="cloudCallout">
            <a:avLst>
              <a:gd name="adj1" fmla="val 46963"/>
              <a:gd name="adj2" fmla="val -165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4787900" y="2636838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/>
              <a:t>78 </a:t>
            </a:r>
            <a:r>
              <a:rPr lang="ru-RU" sz="3600" b="1" i="1" dirty="0"/>
              <a:t>= 60 + </a:t>
            </a:r>
            <a:r>
              <a:rPr lang="ru-RU" sz="3600" b="1" i="1" dirty="0" smtClean="0"/>
              <a:t>18</a:t>
            </a:r>
            <a:endParaRPr lang="ru-RU" sz="3600" b="1" i="1" dirty="0"/>
          </a:p>
        </p:txBody>
      </p:sp>
      <p:sp>
        <p:nvSpPr>
          <p:cNvPr id="111625" name="AutoShape 9"/>
          <p:cNvSpPr>
            <a:spLocks noChangeArrowheads="1"/>
          </p:cNvSpPr>
          <p:nvPr/>
        </p:nvSpPr>
        <p:spPr bwMode="auto">
          <a:xfrm>
            <a:off x="250825" y="1412875"/>
            <a:ext cx="3744913" cy="2016125"/>
          </a:xfrm>
          <a:prstGeom prst="cloudCallout">
            <a:avLst>
              <a:gd name="adj1" fmla="val -43940"/>
              <a:gd name="adj2" fmla="val -1251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1692275" y="3333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111630" name="Rectangle 14"/>
          <p:cNvSpPr>
            <a:spLocks noChangeArrowheads="1"/>
          </p:cNvSpPr>
          <p:nvPr/>
        </p:nvSpPr>
        <p:spPr bwMode="auto">
          <a:xfrm>
            <a:off x="971550" y="1484313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25 </a:t>
            </a:r>
            <a:r>
              <a:rPr lang="ru-RU" sz="3600" b="1" i="1" dirty="0">
                <a:solidFill>
                  <a:schemeClr val="accent2"/>
                </a:solidFill>
              </a:rPr>
              <a:t>= 20 + </a:t>
            </a:r>
            <a:r>
              <a:rPr lang="ru-RU" sz="3600" b="1" i="1" dirty="0" smtClean="0">
                <a:solidFill>
                  <a:schemeClr val="accent2"/>
                </a:solidFill>
              </a:rPr>
              <a:t>5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1631" name="Rectangle 15"/>
          <p:cNvSpPr>
            <a:spLocks noChangeArrowheads="1"/>
          </p:cNvSpPr>
          <p:nvPr/>
        </p:nvSpPr>
        <p:spPr bwMode="auto">
          <a:xfrm>
            <a:off x="4643438" y="3716338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96 </a:t>
            </a:r>
            <a:r>
              <a:rPr lang="ru-RU" sz="3600" b="1" i="1" dirty="0"/>
              <a:t>= 90 + </a:t>
            </a:r>
            <a:r>
              <a:rPr lang="ru-RU" sz="3600" b="1" i="1" dirty="0" smtClean="0"/>
              <a:t>6</a:t>
            </a:r>
            <a:endParaRPr lang="ru-RU" sz="3600" b="1" i="1" dirty="0"/>
          </a:p>
        </p:txBody>
      </p:sp>
      <p:sp>
        <p:nvSpPr>
          <p:cNvPr id="111632" name="Rectangle 16"/>
          <p:cNvSpPr>
            <a:spLocks noChangeArrowheads="1"/>
          </p:cNvSpPr>
          <p:nvPr/>
        </p:nvSpPr>
        <p:spPr bwMode="auto">
          <a:xfrm>
            <a:off x="900113" y="24923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/>
              <a:t>48 = 40 + 8</a:t>
            </a:r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auto">
          <a:xfrm>
            <a:off x="4932363" y="2060575"/>
            <a:ext cx="21259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64 </a:t>
            </a:r>
            <a:r>
              <a:rPr lang="ru-RU" sz="3600" b="1" i="1" dirty="0"/>
              <a:t>= </a:t>
            </a:r>
            <a:r>
              <a:rPr lang="ru-RU" sz="3600" b="1" i="1" dirty="0" smtClean="0"/>
              <a:t>4 </a:t>
            </a:r>
            <a:r>
              <a:rPr lang="ru-RU" sz="3600" b="1" i="1" dirty="0"/>
              <a:t>+60</a:t>
            </a:r>
          </a:p>
        </p:txBody>
      </p:sp>
      <p:sp>
        <p:nvSpPr>
          <p:cNvPr id="111634" name="Text Box 18"/>
          <p:cNvSpPr txBox="1">
            <a:spLocks noChangeArrowheads="1"/>
          </p:cNvSpPr>
          <p:nvPr/>
        </p:nvSpPr>
        <p:spPr bwMode="auto">
          <a:xfrm>
            <a:off x="4787900" y="3141663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50 = 40 +10</a:t>
            </a:r>
          </a:p>
        </p:txBody>
      </p:sp>
      <p:sp>
        <p:nvSpPr>
          <p:cNvPr id="111635" name="Text Box 19"/>
          <p:cNvSpPr txBox="1">
            <a:spLocks noChangeArrowheads="1"/>
          </p:cNvSpPr>
          <p:nvPr/>
        </p:nvSpPr>
        <p:spPr bwMode="auto">
          <a:xfrm>
            <a:off x="971550" y="1989138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11 = 11 + 0</a:t>
            </a:r>
          </a:p>
        </p:txBody>
      </p:sp>
      <p:sp>
        <p:nvSpPr>
          <p:cNvPr id="111636" name="Text Box 20"/>
          <p:cNvSpPr txBox="1">
            <a:spLocks noChangeArrowheads="1"/>
          </p:cNvSpPr>
          <p:nvPr/>
        </p:nvSpPr>
        <p:spPr bwMode="auto">
          <a:xfrm>
            <a:off x="0" y="6381750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38 </a:t>
            </a:r>
            <a:r>
              <a:rPr lang="ru-RU" sz="3600" b="1" i="1" dirty="0">
                <a:solidFill>
                  <a:schemeClr val="accent2"/>
                </a:solidFill>
              </a:rPr>
              <a:t>= 35 + </a:t>
            </a:r>
            <a:r>
              <a:rPr lang="ru-RU" sz="3600" b="1" i="1" dirty="0" smtClean="0">
                <a:solidFill>
                  <a:schemeClr val="accent2"/>
                </a:solidFill>
              </a:rPr>
              <a:t>3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0" y="6021388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2"/>
                </a:solidFill>
              </a:rPr>
              <a:t>11 = 11 + 0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5" grpId="0"/>
      <p:bldP spid="1116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AutoShape 2"/>
          <p:cNvSpPr>
            <a:spLocks noChangeArrowheads="1"/>
          </p:cNvSpPr>
          <p:nvPr/>
        </p:nvSpPr>
        <p:spPr bwMode="auto">
          <a:xfrm>
            <a:off x="3348038" y="1989138"/>
            <a:ext cx="5256212" cy="2447925"/>
          </a:xfrm>
          <a:prstGeom prst="cloudCallout">
            <a:avLst>
              <a:gd name="adj1" fmla="val 1736"/>
              <a:gd name="adj2" fmla="val -3774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5715" name="AutoShape 3"/>
          <p:cNvSpPr>
            <a:spLocks noChangeArrowheads="1"/>
          </p:cNvSpPr>
          <p:nvPr/>
        </p:nvSpPr>
        <p:spPr bwMode="auto">
          <a:xfrm>
            <a:off x="0" y="3500438"/>
            <a:ext cx="3816350" cy="1728787"/>
          </a:xfrm>
          <a:prstGeom prst="cloudCallout">
            <a:avLst>
              <a:gd name="adj1" fmla="val 21255"/>
              <a:gd name="adj2" fmla="val -32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5719" name="AutoShape 7"/>
          <p:cNvSpPr>
            <a:spLocks noChangeArrowheads="1"/>
          </p:cNvSpPr>
          <p:nvPr/>
        </p:nvSpPr>
        <p:spPr bwMode="auto">
          <a:xfrm>
            <a:off x="3492500" y="-387350"/>
            <a:ext cx="3816350" cy="2447925"/>
          </a:xfrm>
          <a:prstGeom prst="cloudCallout">
            <a:avLst>
              <a:gd name="adj1" fmla="val 46963"/>
              <a:gd name="adj2" fmla="val -165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4787900" y="2636838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/>
              <a:t>78 </a:t>
            </a:r>
            <a:r>
              <a:rPr lang="ru-RU" sz="3600" b="1" i="1" dirty="0"/>
              <a:t>= 60 + </a:t>
            </a:r>
            <a:r>
              <a:rPr lang="ru-RU" sz="3600" b="1" i="1" dirty="0" smtClean="0"/>
              <a:t>18</a:t>
            </a:r>
            <a:endParaRPr lang="ru-RU" sz="3600" b="1" i="1" dirty="0"/>
          </a:p>
        </p:txBody>
      </p:sp>
      <p:sp>
        <p:nvSpPr>
          <p:cNvPr id="115721" name="AutoShape 9"/>
          <p:cNvSpPr>
            <a:spLocks noChangeArrowheads="1"/>
          </p:cNvSpPr>
          <p:nvPr/>
        </p:nvSpPr>
        <p:spPr bwMode="auto">
          <a:xfrm>
            <a:off x="0" y="1773238"/>
            <a:ext cx="2555875" cy="1727200"/>
          </a:xfrm>
          <a:prstGeom prst="cloudCallout">
            <a:avLst>
              <a:gd name="adj1" fmla="val -41116"/>
              <a:gd name="adj2" fmla="val -2297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1692275" y="3333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115725" name="Rectangle 13"/>
          <p:cNvSpPr>
            <a:spLocks noChangeArrowheads="1"/>
          </p:cNvSpPr>
          <p:nvPr/>
        </p:nvSpPr>
        <p:spPr bwMode="auto">
          <a:xfrm>
            <a:off x="0" y="1916113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25 </a:t>
            </a:r>
            <a:r>
              <a:rPr lang="ru-RU" sz="3600" b="1" i="1" dirty="0">
                <a:solidFill>
                  <a:schemeClr val="accent2"/>
                </a:solidFill>
              </a:rPr>
              <a:t>= 20 + </a:t>
            </a:r>
            <a:r>
              <a:rPr lang="ru-RU" sz="3600" b="1" i="1" dirty="0" smtClean="0">
                <a:solidFill>
                  <a:schemeClr val="accent2"/>
                </a:solidFill>
              </a:rPr>
              <a:t>5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5726" name="Rectangle 14"/>
          <p:cNvSpPr>
            <a:spLocks noChangeArrowheads="1"/>
          </p:cNvSpPr>
          <p:nvPr/>
        </p:nvSpPr>
        <p:spPr bwMode="auto">
          <a:xfrm>
            <a:off x="4932363" y="2133600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96 </a:t>
            </a:r>
            <a:r>
              <a:rPr lang="ru-RU" sz="3600" b="1" i="1" dirty="0"/>
              <a:t>= 90 + </a:t>
            </a:r>
            <a:r>
              <a:rPr lang="ru-RU" sz="3600" b="1" i="1" dirty="0" smtClean="0"/>
              <a:t>6</a:t>
            </a:r>
            <a:endParaRPr lang="ru-RU" sz="3600" b="1" i="1" dirty="0"/>
          </a:p>
        </p:txBody>
      </p:sp>
      <p:sp>
        <p:nvSpPr>
          <p:cNvPr id="115727" name="Rectangle 15"/>
          <p:cNvSpPr>
            <a:spLocks noChangeArrowheads="1"/>
          </p:cNvSpPr>
          <p:nvPr/>
        </p:nvSpPr>
        <p:spPr bwMode="auto">
          <a:xfrm>
            <a:off x="0" y="24923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chemeClr val="accent2"/>
                </a:solidFill>
              </a:rPr>
              <a:t>48 = 40 + 8</a:t>
            </a:r>
          </a:p>
        </p:txBody>
      </p:sp>
      <p:sp>
        <p:nvSpPr>
          <p:cNvPr id="115728" name="Rectangle 16"/>
          <p:cNvSpPr>
            <a:spLocks noChangeArrowheads="1"/>
          </p:cNvSpPr>
          <p:nvPr/>
        </p:nvSpPr>
        <p:spPr bwMode="auto">
          <a:xfrm>
            <a:off x="4787900" y="3644900"/>
            <a:ext cx="21259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64 </a:t>
            </a:r>
            <a:r>
              <a:rPr lang="ru-RU" sz="3600" b="1" i="1" dirty="0"/>
              <a:t>= </a:t>
            </a:r>
            <a:r>
              <a:rPr lang="ru-RU" sz="3600" b="1" i="1" dirty="0" smtClean="0"/>
              <a:t>4 </a:t>
            </a:r>
            <a:r>
              <a:rPr lang="ru-RU" sz="3600" b="1" i="1" dirty="0"/>
              <a:t>+60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4787900" y="3141663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50 = 40 +10</a:t>
            </a:r>
          </a:p>
        </p:txBody>
      </p:sp>
      <p:sp>
        <p:nvSpPr>
          <p:cNvPr id="115731" name="Text Box 19"/>
          <p:cNvSpPr txBox="1">
            <a:spLocks noChangeArrowheads="1"/>
          </p:cNvSpPr>
          <p:nvPr/>
        </p:nvSpPr>
        <p:spPr bwMode="auto">
          <a:xfrm>
            <a:off x="0" y="6381750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38 </a:t>
            </a:r>
            <a:r>
              <a:rPr lang="ru-RU" sz="3600" b="1" i="1" dirty="0">
                <a:solidFill>
                  <a:schemeClr val="accent2"/>
                </a:solidFill>
              </a:rPr>
              <a:t>= 35 + </a:t>
            </a:r>
            <a:r>
              <a:rPr lang="ru-RU" sz="3600" b="1" i="1" dirty="0" smtClean="0">
                <a:solidFill>
                  <a:schemeClr val="accent2"/>
                </a:solidFill>
              </a:rPr>
              <a:t>3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5732" name="Text Box 20"/>
          <p:cNvSpPr txBox="1">
            <a:spLocks noChangeArrowheads="1"/>
          </p:cNvSpPr>
          <p:nvPr/>
        </p:nvSpPr>
        <p:spPr bwMode="auto">
          <a:xfrm>
            <a:off x="0" y="6021388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chemeClr val="accent2"/>
                </a:solidFill>
              </a:rPr>
              <a:t>11 = 11 + 0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78" name="Picture 18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1484313"/>
            <a:ext cx="2378075" cy="5545137"/>
          </a:xfrm>
          <a:prstGeom prst="rect">
            <a:avLst/>
          </a:prstGeom>
          <a:noFill/>
        </p:spPr>
      </p:pic>
      <p:pic>
        <p:nvPicPr>
          <p:cNvPr id="117779" name="Picture 19" descr="37r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484313"/>
            <a:ext cx="2378075" cy="5545137"/>
          </a:xfrm>
          <a:prstGeom prst="rect">
            <a:avLst/>
          </a:prstGeom>
          <a:noFill/>
        </p:spPr>
      </p:pic>
      <p:sp>
        <p:nvSpPr>
          <p:cNvPr id="117762" name="AutoShape 2"/>
          <p:cNvSpPr>
            <a:spLocks noChangeArrowheads="1"/>
          </p:cNvSpPr>
          <p:nvPr/>
        </p:nvSpPr>
        <p:spPr bwMode="auto">
          <a:xfrm>
            <a:off x="3348038" y="1989138"/>
            <a:ext cx="5256212" cy="2447925"/>
          </a:xfrm>
          <a:prstGeom prst="cloudCallout">
            <a:avLst>
              <a:gd name="adj1" fmla="val 1736"/>
              <a:gd name="adj2" fmla="val -3774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7763" name="AutoShape 3"/>
          <p:cNvSpPr>
            <a:spLocks noChangeArrowheads="1"/>
          </p:cNvSpPr>
          <p:nvPr/>
        </p:nvSpPr>
        <p:spPr bwMode="auto">
          <a:xfrm>
            <a:off x="0" y="3500438"/>
            <a:ext cx="3816350" cy="1728787"/>
          </a:xfrm>
          <a:prstGeom prst="cloudCallout">
            <a:avLst>
              <a:gd name="adj1" fmla="val 21255"/>
              <a:gd name="adj2" fmla="val -32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7764" name="AutoShape 4"/>
          <p:cNvSpPr>
            <a:spLocks noChangeArrowheads="1"/>
          </p:cNvSpPr>
          <p:nvPr/>
        </p:nvSpPr>
        <p:spPr bwMode="auto">
          <a:xfrm>
            <a:off x="3492500" y="-387350"/>
            <a:ext cx="3816350" cy="2447925"/>
          </a:xfrm>
          <a:prstGeom prst="cloudCallout">
            <a:avLst>
              <a:gd name="adj1" fmla="val 46963"/>
              <a:gd name="adj2" fmla="val -165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4787900" y="2636838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/>
              <a:t>78 </a:t>
            </a:r>
            <a:r>
              <a:rPr lang="ru-RU" sz="3600" b="1" i="1" dirty="0"/>
              <a:t>= 60 + </a:t>
            </a:r>
            <a:r>
              <a:rPr lang="ru-RU" sz="3600" b="1" i="1" dirty="0" smtClean="0"/>
              <a:t>18</a:t>
            </a:r>
            <a:endParaRPr lang="ru-RU" sz="3600" b="1" i="1" dirty="0"/>
          </a:p>
        </p:txBody>
      </p:sp>
      <p:sp>
        <p:nvSpPr>
          <p:cNvPr id="117766" name="AutoShape 6"/>
          <p:cNvSpPr>
            <a:spLocks noChangeArrowheads="1"/>
          </p:cNvSpPr>
          <p:nvPr/>
        </p:nvSpPr>
        <p:spPr bwMode="auto">
          <a:xfrm>
            <a:off x="0" y="1773238"/>
            <a:ext cx="2555875" cy="1727200"/>
          </a:xfrm>
          <a:prstGeom prst="cloudCallout">
            <a:avLst>
              <a:gd name="adj1" fmla="val -41116"/>
              <a:gd name="adj2" fmla="val -2297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1692275" y="3333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0" y="1916113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25 </a:t>
            </a:r>
            <a:r>
              <a:rPr lang="ru-RU" sz="3600" b="1" i="1" dirty="0">
                <a:solidFill>
                  <a:schemeClr val="accent2"/>
                </a:solidFill>
              </a:rPr>
              <a:t>= 20 + </a:t>
            </a:r>
            <a:r>
              <a:rPr lang="ru-RU" sz="3600" b="1" i="1" dirty="0" smtClean="0">
                <a:solidFill>
                  <a:schemeClr val="accent2"/>
                </a:solidFill>
              </a:rPr>
              <a:t>5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4932363" y="2133600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96 </a:t>
            </a:r>
            <a:r>
              <a:rPr lang="ru-RU" sz="3600" b="1" i="1" dirty="0">
                <a:solidFill>
                  <a:schemeClr val="accent2"/>
                </a:solidFill>
              </a:rPr>
              <a:t>= 90 + </a:t>
            </a:r>
            <a:r>
              <a:rPr lang="ru-RU" sz="3600" b="1" i="1" dirty="0" smtClean="0">
                <a:solidFill>
                  <a:schemeClr val="accent2"/>
                </a:solidFill>
              </a:rPr>
              <a:t>6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0" y="24923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chemeClr val="accent2"/>
                </a:solidFill>
              </a:rPr>
              <a:t>48 = 40 + 8</a:t>
            </a:r>
          </a:p>
        </p:txBody>
      </p:sp>
      <p:sp>
        <p:nvSpPr>
          <p:cNvPr id="117773" name="Rectangle 13"/>
          <p:cNvSpPr>
            <a:spLocks noChangeArrowheads="1"/>
          </p:cNvSpPr>
          <p:nvPr/>
        </p:nvSpPr>
        <p:spPr bwMode="auto">
          <a:xfrm>
            <a:off x="4787900" y="3644900"/>
            <a:ext cx="21259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64 </a:t>
            </a:r>
            <a:r>
              <a:rPr lang="ru-RU" sz="3600" b="1" i="1" dirty="0"/>
              <a:t>= </a:t>
            </a:r>
            <a:r>
              <a:rPr lang="ru-RU" sz="3600" b="1" i="1" dirty="0" smtClean="0"/>
              <a:t>4 </a:t>
            </a:r>
            <a:r>
              <a:rPr lang="ru-RU" sz="3600" b="1" i="1" dirty="0"/>
              <a:t>+60</a:t>
            </a:r>
          </a:p>
        </p:txBody>
      </p:sp>
      <p:sp>
        <p:nvSpPr>
          <p:cNvPr id="117774" name="Text Box 14"/>
          <p:cNvSpPr txBox="1">
            <a:spLocks noChangeArrowheads="1"/>
          </p:cNvSpPr>
          <p:nvPr/>
        </p:nvSpPr>
        <p:spPr bwMode="auto">
          <a:xfrm>
            <a:off x="4787900" y="3141663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50 = 40 +10</a:t>
            </a:r>
          </a:p>
        </p:txBody>
      </p:sp>
      <p:sp>
        <p:nvSpPr>
          <p:cNvPr id="117775" name="Text Box 15"/>
          <p:cNvSpPr txBox="1">
            <a:spLocks noChangeArrowheads="1"/>
          </p:cNvSpPr>
          <p:nvPr/>
        </p:nvSpPr>
        <p:spPr bwMode="auto">
          <a:xfrm>
            <a:off x="0" y="6381750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38 </a:t>
            </a:r>
            <a:r>
              <a:rPr lang="ru-RU" sz="3600" b="1" i="1" dirty="0">
                <a:solidFill>
                  <a:schemeClr val="accent2"/>
                </a:solidFill>
              </a:rPr>
              <a:t>= 35 + </a:t>
            </a:r>
            <a:r>
              <a:rPr lang="ru-RU" sz="3600" b="1" i="1" dirty="0" smtClean="0">
                <a:solidFill>
                  <a:schemeClr val="accent2"/>
                </a:solidFill>
              </a:rPr>
              <a:t>3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7776" name="Text Box 16"/>
          <p:cNvSpPr txBox="1">
            <a:spLocks noChangeArrowheads="1"/>
          </p:cNvSpPr>
          <p:nvPr/>
        </p:nvSpPr>
        <p:spPr bwMode="auto">
          <a:xfrm>
            <a:off x="0" y="6021388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2"/>
                </a:solidFill>
              </a:rPr>
              <a:t>11 = 11 + 0</a:t>
            </a:r>
          </a:p>
        </p:txBody>
      </p:sp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3492500" y="6308725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78 </a:t>
            </a:r>
            <a:r>
              <a:rPr lang="ru-RU" sz="3600" b="1" i="1" dirty="0">
                <a:solidFill>
                  <a:schemeClr val="accent2"/>
                </a:solidFill>
              </a:rPr>
              <a:t>= 60 + </a:t>
            </a:r>
            <a:r>
              <a:rPr lang="ru-RU" sz="3600" b="1" i="1" dirty="0" smtClean="0">
                <a:solidFill>
                  <a:schemeClr val="accent2"/>
                </a:solidFill>
              </a:rPr>
              <a:t>18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17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177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7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5" grpId="0"/>
      <p:bldP spid="1177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31" name="AutoShape 23"/>
          <p:cNvSpPr>
            <a:spLocks noChangeArrowheads="1"/>
          </p:cNvSpPr>
          <p:nvPr/>
        </p:nvSpPr>
        <p:spPr bwMode="auto">
          <a:xfrm>
            <a:off x="179388" y="3573463"/>
            <a:ext cx="5761037" cy="2087562"/>
          </a:xfrm>
          <a:prstGeom prst="wedgeRoundRectCallout">
            <a:avLst>
              <a:gd name="adj1" fmla="val 71440"/>
              <a:gd name="adj2" fmla="val 3722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19828" name="Picture 20" descr="23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61938"/>
            <a:ext cx="1511300" cy="1366837"/>
          </a:xfrm>
          <a:prstGeom prst="rect">
            <a:avLst/>
          </a:prstGeom>
          <a:noFill/>
        </p:spPr>
      </p:pic>
      <p:sp>
        <p:nvSpPr>
          <p:cNvPr id="119812" name="AutoShape 4"/>
          <p:cNvSpPr>
            <a:spLocks noChangeArrowheads="1"/>
          </p:cNvSpPr>
          <p:nvPr/>
        </p:nvSpPr>
        <p:spPr bwMode="auto">
          <a:xfrm>
            <a:off x="5508625" y="2420938"/>
            <a:ext cx="3311525" cy="1871662"/>
          </a:xfrm>
          <a:prstGeom prst="cloudCallout">
            <a:avLst>
              <a:gd name="adj1" fmla="val 40940"/>
              <a:gd name="adj2" fmla="val -3168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9814" name="AutoShape 6"/>
          <p:cNvSpPr>
            <a:spLocks noChangeArrowheads="1"/>
          </p:cNvSpPr>
          <p:nvPr/>
        </p:nvSpPr>
        <p:spPr bwMode="auto">
          <a:xfrm>
            <a:off x="3492500" y="-387350"/>
            <a:ext cx="3816350" cy="2447925"/>
          </a:xfrm>
          <a:prstGeom prst="cloudCallout">
            <a:avLst>
              <a:gd name="adj1" fmla="val 46963"/>
              <a:gd name="adj2" fmla="val -165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9815" name="AutoShape 7"/>
          <p:cNvSpPr>
            <a:spLocks noChangeArrowheads="1"/>
          </p:cNvSpPr>
          <p:nvPr/>
        </p:nvSpPr>
        <p:spPr bwMode="auto">
          <a:xfrm>
            <a:off x="0" y="1773238"/>
            <a:ext cx="2555875" cy="1727200"/>
          </a:xfrm>
          <a:prstGeom prst="cloudCallout">
            <a:avLst>
              <a:gd name="adj1" fmla="val -41116"/>
              <a:gd name="adj2" fmla="val -2297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1692275" y="3333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119819" name="Rectangle 11"/>
          <p:cNvSpPr>
            <a:spLocks noChangeArrowheads="1"/>
          </p:cNvSpPr>
          <p:nvPr/>
        </p:nvSpPr>
        <p:spPr bwMode="auto">
          <a:xfrm>
            <a:off x="0" y="1916113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25 </a:t>
            </a:r>
            <a:r>
              <a:rPr lang="ru-RU" sz="3600" b="1" i="1" dirty="0">
                <a:solidFill>
                  <a:schemeClr val="accent2"/>
                </a:solidFill>
              </a:rPr>
              <a:t>= 20 + </a:t>
            </a:r>
            <a:r>
              <a:rPr lang="ru-RU" sz="3600" b="1" i="1" dirty="0" smtClean="0">
                <a:solidFill>
                  <a:schemeClr val="accent2"/>
                </a:solidFill>
              </a:rPr>
              <a:t>5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9820" name="Rectangle 12"/>
          <p:cNvSpPr>
            <a:spLocks noChangeArrowheads="1"/>
          </p:cNvSpPr>
          <p:nvPr/>
        </p:nvSpPr>
        <p:spPr bwMode="auto">
          <a:xfrm>
            <a:off x="5795963" y="2781300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96 </a:t>
            </a:r>
            <a:r>
              <a:rPr lang="ru-RU" sz="3600" b="1" i="1" dirty="0">
                <a:solidFill>
                  <a:schemeClr val="accent2"/>
                </a:solidFill>
              </a:rPr>
              <a:t>= 90 + </a:t>
            </a:r>
            <a:r>
              <a:rPr lang="ru-RU" sz="3600" b="1" i="1" dirty="0" smtClean="0">
                <a:solidFill>
                  <a:schemeClr val="accent2"/>
                </a:solidFill>
              </a:rPr>
              <a:t>6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119821" name="Rectangle 13"/>
          <p:cNvSpPr>
            <a:spLocks noChangeArrowheads="1"/>
          </p:cNvSpPr>
          <p:nvPr/>
        </p:nvSpPr>
        <p:spPr bwMode="auto">
          <a:xfrm>
            <a:off x="0" y="24923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chemeClr val="accent2"/>
                </a:solidFill>
              </a:rPr>
              <a:t>48 = 40 + 8</a:t>
            </a:r>
          </a:p>
        </p:txBody>
      </p:sp>
      <p:sp>
        <p:nvSpPr>
          <p:cNvPr id="119822" name="Rectangle 14"/>
          <p:cNvSpPr>
            <a:spLocks noChangeArrowheads="1"/>
          </p:cNvSpPr>
          <p:nvPr/>
        </p:nvSpPr>
        <p:spPr bwMode="auto">
          <a:xfrm>
            <a:off x="5724525" y="3357563"/>
            <a:ext cx="21259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2"/>
                </a:solidFill>
              </a:rPr>
              <a:t>64 </a:t>
            </a:r>
            <a:r>
              <a:rPr lang="ru-RU" sz="3600" b="1" i="1" dirty="0">
                <a:solidFill>
                  <a:schemeClr val="accent2"/>
                </a:solidFill>
              </a:rPr>
              <a:t>= </a:t>
            </a:r>
            <a:r>
              <a:rPr lang="ru-RU" sz="3600" b="1" i="1" dirty="0" smtClean="0">
                <a:solidFill>
                  <a:schemeClr val="accent2"/>
                </a:solidFill>
              </a:rPr>
              <a:t>4 </a:t>
            </a:r>
            <a:r>
              <a:rPr lang="ru-RU" sz="3600" b="1" i="1" dirty="0">
                <a:solidFill>
                  <a:schemeClr val="accent2"/>
                </a:solidFill>
              </a:rPr>
              <a:t>+60</a:t>
            </a:r>
          </a:p>
        </p:txBody>
      </p:sp>
      <p:sp>
        <p:nvSpPr>
          <p:cNvPr id="119824" name="Text Box 16"/>
          <p:cNvSpPr txBox="1">
            <a:spLocks noChangeArrowheads="1"/>
          </p:cNvSpPr>
          <p:nvPr/>
        </p:nvSpPr>
        <p:spPr bwMode="auto">
          <a:xfrm>
            <a:off x="0" y="6381750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008000"/>
                </a:solidFill>
              </a:rPr>
              <a:t>38 </a:t>
            </a:r>
            <a:r>
              <a:rPr lang="ru-RU" sz="3600" b="1" i="1" dirty="0">
                <a:solidFill>
                  <a:srgbClr val="008000"/>
                </a:solidFill>
              </a:rPr>
              <a:t>= 35 + </a:t>
            </a:r>
            <a:r>
              <a:rPr lang="ru-RU" sz="3600" b="1" i="1" dirty="0" smtClean="0">
                <a:solidFill>
                  <a:srgbClr val="008000"/>
                </a:solidFill>
              </a:rPr>
              <a:t>3</a:t>
            </a:r>
            <a:endParaRPr lang="ru-RU" sz="3600" b="1" i="1" dirty="0">
              <a:solidFill>
                <a:srgbClr val="008000"/>
              </a:solidFill>
            </a:endParaRPr>
          </a:p>
        </p:txBody>
      </p:sp>
      <p:sp>
        <p:nvSpPr>
          <p:cNvPr id="119825" name="Text Box 17"/>
          <p:cNvSpPr txBox="1">
            <a:spLocks noChangeArrowheads="1"/>
          </p:cNvSpPr>
          <p:nvPr/>
        </p:nvSpPr>
        <p:spPr bwMode="auto">
          <a:xfrm>
            <a:off x="0" y="6021388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008000"/>
                </a:solidFill>
              </a:rPr>
              <a:t>11 = 11 + 0</a:t>
            </a:r>
          </a:p>
        </p:txBody>
      </p:sp>
      <p:sp>
        <p:nvSpPr>
          <p:cNvPr id="119826" name="Text Box 18"/>
          <p:cNvSpPr txBox="1">
            <a:spLocks noChangeArrowheads="1"/>
          </p:cNvSpPr>
          <p:nvPr/>
        </p:nvSpPr>
        <p:spPr bwMode="auto">
          <a:xfrm>
            <a:off x="3348038" y="6381750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008000"/>
                </a:solidFill>
              </a:rPr>
              <a:t>78 </a:t>
            </a:r>
            <a:r>
              <a:rPr lang="ru-RU" sz="3600" b="1" i="1" dirty="0">
                <a:solidFill>
                  <a:srgbClr val="008000"/>
                </a:solidFill>
              </a:rPr>
              <a:t>= 60 + </a:t>
            </a:r>
            <a:r>
              <a:rPr lang="ru-RU" sz="3600" b="1" i="1" dirty="0" smtClean="0">
                <a:solidFill>
                  <a:srgbClr val="008000"/>
                </a:solidFill>
              </a:rPr>
              <a:t>18</a:t>
            </a:r>
            <a:endParaRPr lang="ru-RU" sz="3600" b="1" i="1" dirty="0">
              <a:solidFill>
                <a:srgbClr val="008000"/>
              </a:solidFill>
            </a:endParaRPr>
          </a:p>
        </p:txBody>
      </p:sp>
      <p:sp>
        <p:nvSpPr>
          <p:cNvPr id="119827" name="Text Box 19"/>
          <p:cNvSpPr txBox="1">
            <a:spLocks noChangeArrowheads="1"/>
          </p:cNvSpPr>
          <p:nvPr/>
        </p:nvSpPr>
        <p:spPr bwMode="auto">
          <a:xfrm>
            <a:off x="3419475" y="6021388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008000"/>
                </a:solidFill>
              </a:rPr>
              <a:t>50 = 40 +10</a:t>
            </a:r>
          </a:p>
        </p:txBody>
      </p:sp>
      <p:sp>
        <p:nvSpPr>
          <p:cNvPr id="119830" name="WordArt 22"/>
          <p:cNvSpPr>
            <a:spLocks noChangeArrowheads="1" noChangeShapeType="1" noTextEdit="1"/>
          </p:cNvSpPr>
          <p:nvPr/>
        </p:nvSpPr>
        <p:spPr bwMode="auto">
          <a:xfrm>
            <a:off x="323850" y="3933825"/>
            <a:ext cx="5311775" cy="1131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Благодарю !</a:t>
            </a:r>
          </a:p>
        </p:txBody>
      </p:sp>
      <p:sp>
        <p:nvSpPr>
          <p:cNvPr id="119813" name="AutoShape 5"/>
          <p:cNvSpPr>
            <a:spLocks noChangeArrowheads="1"/>
          </p:cNvSpPr>
          <p:nvPr/>
        </p:nvSpPr>
        <p:spPr bwMode="auto">
          <a:xfrm>
            <a:off x="0" y="3500438"/>
            <a:ext cx="3816350" cy="1728787"/>
          </a:xfrm>
          <a:prstGeom prst="cloudCallout">
            <a:avLst>
              <a:gd name="adj1" fmla="val 21255"/>
              <a:gd name="adj2" fmla="val -32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5.709E-6 C 0.12831 -0.19177 0.25661 -0.38354 0.31303 -0.46242 C 0.36945 -0.5413 0.35418 -0.50729 0.3389 -0.47329 " pathEditMode="relative" ptsTypes="aaA">
                                      <p:cBhvr>
                                        <p:cTn id="6" dur="20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712E-6 C 0.25937 -0.30789 0.51875 -0.61531 0.62239 -0.73837 " pathEditMode="relative" ptsTypes="aA">
                                      <p:cBhvr>
                                        <p:cTn id="8" dur="20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31" grpId="0" animBg="1"/>
      <p:bldP spid="119814" grpId="0" animBg="1"/>
      <p:bldP spid="119830" grpId="0" animBg="1"/>
      <p:bldP spid="1198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41" name="Picture 45" descr="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6498" name="Oval 2"/>
          <p:cNvSpPr>
            <a:spLocks noChangeArrowheads="1"/>
          </p:cNvSpPr>
          <p:nvPr/>
        </p:nvSpPr>
        <p:spPr bwMode="auto">
          <a:xfrm>
            <a:off x="6588125" y="3357563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499" name="Oval 3"/>
          <p:cNvSpPr>
            <a:spLocks noChangeArrowheads="1"/>
          </p:cNvSpPr>
          <p:nvPr/>
        </p:nvSpPr>
        <p:spPr bwMode="auto">
          <a:xfrm>
            <a:off x="5724525" y="3357563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0" name="Oval 4"/>
          <p:cNvSpPr>
            <a:spLocks noChangeArrowheads="1"/>
          </p:cNvSpPr>
          <p:nvPr/>
        </p:nvSpPr>
        <p:spPr bwMode="auto">
          <a:xfrm>
            <a:off x="4859338" y="1773238"/>
            <a:ext cx="865187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>
              <a:solidFill>
                <a:schemeClr val="tx2"/>
              </a:solidFill>
            </a:endParaRPr>
          </a:p>
        </p:txBody>
      </p:sp>
      <p:sp>
        <p:nvSpPr>
          <p:cNvPr id="106501" name="Oval 5"/>
          <p:cNvSpPr>
            <a:spLocks noChangeArrowheads="1"/>
          </p:cNvSpPr>
          <p:nvPr/>
        </p:nvSpPr>
        <p:spPr bwMode="auto">
          <a:xfrm>
            <a:off x="6156325" y="2565400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2" name="Oval 6"/>
          <p:cNvSpPr>
            <a:spLocks noChangeArrowheads="1"/>
          </p:cNvSpPr>
          <p:nvPr/>
        </p:nvSpPr>
        <p:spPr bwMode="auto">
          <a:xfrm>
            <a:off x="6588125" y="1773238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3" name="Oval 7"/>
          <p:cNvSpPr>
            <a:spLocks noChangeArrowheads="1"/>
          </p:cNvSpPr>
          <p:nvPr/>
        </p:nvSpPr>
        <p:spPr bwMode="auto">
          <a:xfrm>
            <a:off x="7451725" y="1773238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4" name="Oval 8"/>
          <p:cNvSpPr>
            <a:spLocks noChangeArrowheads="1"/>
          </p:cNvSpPr>
          <p:nvPr/>
        </p:nvSpPr>
        <p:spPr bwMode="auto">
          <a:xfrm>
            <a:off x="1476375" y="1916113"/>
            <a:ext cx="86518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5" name="Oval 9"/>
          <p:cNvSpPr>
            <a:spLocks noChangeArrowheads="1"/>
          </p:cNvSpPr>
          <p:nvPr/>
        </p:nvSpPr>
        <p:spPr bwMode="auto">
          <a:xfrm>
            <a:off x="1476375" y="3429000"/>
            <a:ext cx="86518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2339975" y="3429000"/>
            <a:ext cx="86518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7" name="Oval 11"/>
          <p:cNvSpPr>
            <a:spLocks noChangeArrowheads="1"/>
          </p:cNvSpPr>
          <p:nvPr/>
        </p:nvSpPr>
        <p:spPr bwMode="auto">
          <a:xfrm>
            <a:off x="611188" y="1844675"/>
            <a:ext cx="865187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8" name="Oval 12"/>
          <p:cNvSpPr>
            <a:spLocks noChangeArrowheads="1"/>
          </p:cNvSpPr>
          <p:nvPr/>
        </p:nvSpPr>
        <p:spPr bwMode="auto">
          <a:xfrm>
            <a:off x="1908175" y="2636838"/>
            <a:ext cx="86518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09" name="Oval 13"/>
          <p:cNvSpPr>
            <a:spLocks noChangeArrowheads="1"/>
          </p:cNvSpPr>
          <p:nvPr/>
        </p:nvSpPr>
        <p:spPr bwMode="auto">
          <a:xfrm>
            <a:off x="2843213" y="2708275"/>
            <a:ext cx="865187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10" name="Oval 14"/>
          <p:cNvSpPr>
            <a:spLocks noChangeArrowheads="1"/>
          </p:cNvSpPr>
          <p:nvPr/>
        </p:nvSpPr>
        <p:spPr bwMode="auto">
          <a:xfrm>
            <a:off x="1908175" y="4221163"/>
            <a:ext cx="86518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11" name="Oval 15"/>
          <p:cNvSpPr>
            <a:spLocks noChangeArrowheads="1"/>
          </p:cNvSpPr>
          <p:nvPr/>
        </p:nvSpPr>
        <p:spPr bwMode="auto">
          <a:xfrm>
            <a:off x="971550" y="2636838"/>
            <a:ext cx="86518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12" name="Oval 16"/>
          <p:cNvSpPr>
            <a:spLocks noChangeArrowheads="1"/>
          </p:cNvSpPr>
          <p:nvPr/>
        </p:nvSpPr>
        <p:spPr bwMode="auto">
          <a:xfrm>
            <a:off x="2411413" y="1916113"/>
            <a:ext cx="865187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13" name="Oval 17"/>
          <p:cNvSpPr>
            <a:spLocks noChangeArrowheads="1"/>
          </p:cNvSpPr>
          <p:nvPr/>
        </p:nvSpPr>
        <p:spPr bwMode="auto">
          <a:xfrm>
            <a:off x="3276600" y="1916113"/>
            <a:ext cx="86518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14" name="plant"/>
          <p:cNvSpPr>
            <a:spLocks noEditPoints="1" noChangeArrowheads="1"/>
          </p:cNvSpPr>
          <p:nvPr/>
        </p:nvSpPr>
        <p:spPr bwMode="auto">
          <a:xfrm>
            <a:off x="6443663" y="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6515" name="plant"/>
          <p:cNvSpPr>
            <a:spLocks noEditPoints="1" noChangeArrowheads="1"/>
          </p:cNvSpPr>
          <p:nvPr/>
        </p:nvSpPr>
        <p:spPr bwMode="auto">
          <a:xfrm>
            <a:off x="1403350" y="26035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6516" name="plant"/>
          <p:cNvSpPr>
            <a:spLocks noEditPoints="1" noChangeArrowheads="1"/>
          </p:cNvSpPr>
          <p:nvPr/>
        </p:nvSpPr>
        <p:spPr bwMode="auto">
          <a:xfrm>
            <a:off x="785786" y="21429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dirty="0">
              <a:solidFill>
                <a:srgbClr val="66FF66"/>
              </a:solidFill>
            </a:endParaRPr>
          </a:p>
        </p:txBody>
      </p:sp>
      <p:sp>
        <p:nvSpPr>
          <p:cNvPr id="106517" name="plant"/>
          <p:cNvSpPr>
            <a:spLocks noEditPoints="1" noChangeArrowheads="1"/>
          </p:cNvSpPr>
          <p:nvPr/>
        </p:nvSpPr>
        <p:spPr bwMode="auto">
          <a:xfrm>
            <a:off x="5292725" y="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2357422" y="0"/>
            <a:ext cx="42730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заполни </a:t>
            </a:r>
            <a:endParaRPr lang="ru-RU" sz="3600" dirty="0">
              <a:solidFill>
                <a:srgbClr val="C00000"/>
              </a:solidFill>
            </a:endParaRPr>
          </a:p>
          <a:p>
            <a:pPr algn="ctr"/>
            <a:r>
              <a:rPr lang="ru-RU" sz="3600" dirty="0">
                <a:solidFill>
                  <a:srgbClr val="C00000"/>
                </a:solidFill>
              </a:rPr>
              <a:t>числами эти  </a:t>
            </a:r>
            <a:r>
              <a:rPr lang="ru-RU" sz="3600" dirty="0" smtClean="0">
                <a:solidFill>
                  <a:srgbClr val="C00000"/>
                </a:solidFill>
              </a:rPr>
              <a:t>грозди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06519" name="Oval 23"/>
          <p:cNvSpPr>
            <a:spLocks noChangeArrowheads="1"/>
          </p:cNvSpPr>
          <p:nvPr/>
        </p:nvSpPr>
        <p:spPr bwMode="auto">
          <a:xfrm>
            <a:off x="6156325" y="4149725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20" name="Oval 24"/>
          <p:cNvSpPr>
            <a:spLocks noChangeArrowheads="1"/>
          </p:cNvSpPr>
          <p:nvPr/>
        </p:nvSpPr>
        <p:spPr bwMode="auto">
          <a:xfrm>
            <a:off x="5724525" y="1773238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21" name="Oval 25"/>
          <p:cNvSpPr>
            <a:spLocks noChangeArrowheads="1"/>
          </p:cNvSpPr>
          <p:nvPr/>
        </p:nvSpPr>
        <p:spPr bwMode="auto">
          <a:xfrm>
            <a:off x="5292725" y="2565400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22" name="Text Box 26"/>
          <p:cNvSpPr txBox="1">
            <a:spLocks noChangeArrowheads="1"/>
          </p:cNvSpPr>
          <p:nvPr/>
        </p:nvSpPr>
        <p:spPr bwMode="auto">
          <a:xfrm>
            <a:off x="5559425" y="2800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6523" name="Text Box 27"/>
          <p:cNvSpPr txBox="1">
            <a:spLocks noChangeArrowheads="1"/>
          </p:cNvSpPr>
          <p:nvPr/>
        </p:nvSpPr>
        <p:spPr bwMode="auto">
          <a:xfrm>
            <a:off x="5508625" y="26368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9</a:t>
            </a:r>
          </a:p>
        </p:txBody>
      </p:sp>
      <p:sp>
        <p:nvSpPr>
          <p:cNvPr id="106524" name="Text Box 28"/>
          <p:cNvSpPr txBox="1">
            <a:spLocks noChangeArrowheads="1"/>
          </p:cNvSpPr>
          <p:nvPr/>
        </p:nvSpPr>
        <p:spPr bwMode="auto">
          <a:xfrm>
            <a:off x="6372225" y="26368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8</a:t>
            </a:r>
          </a:p>
        </p:txBody>
      </p:sp>
      <p:sp>
        <p:nvSpPr>
          <p:cNvPr id="106525" name="Text Box 29"/>
          <p:cNvSpPr txBox="1">
            <a:spLocks noChangeArrowheads="1"/>
          </p:cNvSpPr>
          <p:nvPr/>
        </p:nvSpPr>
        <p:spPr bwMode="auto">
          <a:xfrm>
            <a:off x="5795963" y="34290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17</a:t>
            </a:r>
          </a:p>
        </p:txBody>
      </p:sp>
      <p:sp>
        <p:nvSpPr>
          <p:cNvPr id="106526" name="Text Box 30"/>
          <p:cNvSpPr txBox="1">
            <a:spLocks noChangeArrowheads="1"/>
          </p:cNvSpPr>
          <p:nvPr/>
        </p:nvSpPr>
        <p:spPr bwMode="auto">
          <a:xfrm>
            <a:off x="6659563" y="34290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20</a:t>
            </a: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6227763" y="4221163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37</a:t>
            </a:r>
          </a:p>
        </p:txBody>
      </p:sp>
      <p:sp>
        <p:nvSpPr>
          <p:cNvPr id="106528" name="Oval 32"/>
          <p:cNvSpPr>
            <a:spLocks noChangeArrowheads="1"/>
          </p:cNvSpPr>
          <p:nvPr/>
        </p:nvSpPr>
        <p:spPr bwMode="auto">
          <a:xfrm>
            <a:off x="7019925" y="2565400"/>
            <a:ext cx="865188" cy="863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/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7092950" y="2636838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12</a:t>
            </a:r>
          </a:p>
        </p:txBody>
      </p:sp>
      <p:sp>
        <p:nvSpPr>
          <p:cNvPr id="106530" name="Text Box 34"/>
          <p:cNvSpPr txBox="1">
            <a:spLocks noChangeArrowheads="1"/>
          </p:cNvSpPr>
          <p:nvPr/>
        </p:nvSpPr>
        <p:spPr bwMode="auto">
          <a:xfrm>
            <a:off x="827088" y="1939925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/>
              <a:t>2</a:t>
            </a:r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1692275" y="19891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8</a:t>
            </a: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2627313" y="19891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4</a:t>
            </a:r>
          </a:p>
        </p:txBody>
      </p:sp>
      <p:sp>
        <p:nvSpPr>
          <p:cNvPr id="106533" name="Text Box 37"/>
          <p:cNvSpPr txBox="1">
            <a:spLocks noChangeArrowheads="1"/>
          </p:cNvSpPr>
          <p:nvPr/>
        </p:nvSpPr>
        <p:spPr bwMode="auto">
          <a:xfrm>
            <a:off x="1042988" y="2708275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10</a:t>
            </a:r>
          </a:p>
        </p:txBody>
      </p:sp>
      <p:sp>
        <p:nvSpPr>
          <p:cNvPr id="106534" name="Text Box 38"/>
          <p:cNvSpPr txBox="1">
            <a:spLocks noChangeArrowheads="1"/>
          </p:cNvSpPr>
          <p:nvPr/>
        </p:nvSpPr>
        <p:spPr bwMode="auto">
          <a:xfrm>
            <a:off x="3492500" y="19891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7</a:t>
            </a:r>
          </a:p>
        </p:txBody>
      </p:sp>
      <p:sp>
        <p:nvSpPr>
          <p:cNvPr id="106535" name="Text Box 39"/>
          <p:cNvSpPr txBox="1">
            <a:spLocks noChangeArrowheads="1"/>
          </p:cNvSpPr>
          <p:nvPr/>
        </p:nvSpPr>
        <p:spPr bwMode="auto">
          <a:xfrm>
            <a:off x="1979613" y="2708275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12</a:t>
            </a:r>
          </a:p>
        </p:txBody>
      </p:sp>
      <p:sp>
        <p:nvSpPr>
          <p:cNvPr id="106536" name="Text Box 40"/>
          <p:cNvSpPr txBox="1">
            <a:spLocks noChangeArrowheads="1"/>
          </p:cNvSpPr>
          <p:nvPr/>
        </p:nvSpPr>
        <p:spPr bwMode="auto">
          <a:xfrm>
            <a:off x="2916238" y="27813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11</a:t>
            </a:r>
          </a:p>
        </p:txBody>
      </p:sp>
      <p:sp>
        <p:nvSpPr>
          <p:cNvPr id="106537" name="Text Box 41"/>
          <p:cNvSpPr txBox="1">
            <a:spLocks noChangeArrowheads="1"/>
          </p:cNvSpPr>
          <p:nvPr/>
        </p:nvSpPr>
        <p:spPr bwMode="auto">
          <a:xfrm>
            <a:off x="1547813" y="3500438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22</a:t>
            </a:r>
          </a:p>
        </p:txBody>
      </p:sp>
      <p:sp>
        <p:nvSpPr>
          <p:cNvPr id="106538" name="Text Box 42"/>
          <p:cNvSpPr txBox="1">
            <a:spLocks noChangeArrowheads="1"/>
          </p:cNvSpPr>
          <p:nvPr/>
        </p:nvSpPr>
        <p:spPr bwMode="auto">
          <a:xfrm>
            <a:off x="2411413" y="3500438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23</a:t>
            </a:r>
          </a:p>
        </p:txBody>
      </p:sp>
      <p:sp>
        <p:nvSpPr>
          <p:cNvPr id="106539" name="Text Box 43"/>
          <p:cNvSpPr txBox="1">
            <a:spLocks noChangeArrowheads="1"/>
          </p:cNvSpPr>
          <p:nvPr/>
        </p:nvSpPr>
        <p:spPr bwMode="auto">
          <a:xfrm>
            <a:off x="1979613" y="42926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45</a:t>
            </a:r>
          </a:p>
        </p:txBody>
      </p:sp>
      <p:sp>
        <p:nvSpPr>
          <p:cNvPr id="106542" name="Text Box 46"/>
          <p:cNvSpPr txBox="1">
            <a:spLocks noChangeArrowheads="1"/>
          </p:cNvSpPr>
          <p:nvPr/>
        </p:nvSpPr>
        <p:spPr bwMode="auto">
          <a:xfrm>
            <a:off x="5076825" y="1844675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3</a:t>
            </a:r>
          </a:p>
        </p:txBody>
      </p:sp>
      <p:sp>
        <p:nvSpPr>
          <p:cNvPr id="106543" name="Text Box 47"/>
          <p:cNvSpPr txBox="1">
            <a:spLocks noChangeArrowheads="1"/>
          </p:cNvSpPr>
          <p:nvPr/>
        </p:nvSpPr>
        <p:spPr bwMode="auto">
          <a:xfrm>
            <a:off x="5940425" y="1844675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6</a:t>
            </a:r>
          </a:p>
        </p:txBody>
      </p:sp>
      <p:sp>
        <p:nvSpPr>
          <p:cNvPr id="106544" name="Text Box 48"/>
          <p:cNvSpPr txBox="1">
            <a:spLocks noChangeArrowheads="1"/>
          </p:cNvSpPr>
          <p:nvPr/>
        </p:nvSpPr>
        <p:spPr bwMode="auto">
          <a:xfrm>
            <a:off x="6804025" y="1844675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2</a:t>
            </a:r>
          </a:p>
        </p:txBody>
      </p:sp>
      <p:sp>
        <p:nvSpPr>
          <p:cNvPr id="106546" name="Text Box 50"/>
          <p:cNvSpPr txBox="1">
            <a:spLocks noChangeArrowheads="1"/>
          </p:cNvSpPr>
          <p:nvPr/>
        </p:nvSpPr>
        <p:spPr bwMode="auto">
          <a:xfrm>
            <a:off x="7524750" y="1844675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10</a:t>
            </a:r>
          </a:p>
        </p:txBody>
      </p:sp>
      <p:sp>
        <p:nvSpPr>
          <p:cNvPr id="49" name="plant"/>
          <p:cNvSpPr>
            <a:spLocks noEditPoints="1" noChangeArrowheads="1"/>
          </p:cNvSpPr>
          <p:nvPr/>
        </p:nvSpPr>
        <p:spPr bwMode="auto">
          <a:xfrm>
            <a:off x="938186" y="36669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dirty="0">
              <a:solidFill>
                <a:srgbClr val="66FF66"/>
              </a:solidFill>
            </a:endParaRPr>
          </a:p>
        </p:txBody>
      </p:sp>
      <p:sp>
        <p:nvSpPr>
          <p:cNvPr id="50" name="plant"/>
          <p:cNvSpPr>
            <a:spLocks noEditPoints="1" noChangeArrowheads="1"/>
          </p:cNvSpPr>
          <p:nvPr/>
        </p:nvSpPr>
        <p:spPr bwMode="auto">
          <a:xfrm>
            <a:off x="5286380" y="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6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6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6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6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6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4" grpId="0"/>
      <p:bldP spid="106525" grpId="0"/>
      <p:bldP spid="106526" grpId="0"/>
      <p:bldP spid="106527" grpId="0"/>
      <p:bldP spid="106533" grpId="0"/>
      <p:bldP spid="106535" grpId="0"/>
      <p:bldP spid="106536" grpId="0"/>
      <p:bldP spid="106537" grpId="0"/>
      <p:bldP spid="106538" grpId="0"/>
      <p:bldP spid="106539" grpId="0"/>
      <p:bldP spid="106543" grpId="0"/>
      <p:bldP spid="1065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3999" cy="68579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ТЕМА УРОКА:</a:t>
            </a:r>
          </a:p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СЛОЖЕНИЕ И ВЫЧИТАНИЕ </a:t>
            </a:r>
          </a:p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ДВУЗНАЧНЫХ ЧИСЕЛ</a:t>
            </a:r>
          </a:p>
          <a:p>
            <a:pPr>
              <a:defRPr/>
            </a:pPr>
            <a:endParaRPr lang="ru-RU" sz="4000" b="1" dirty="0"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Мои документы\Downloads\0_7cfad_565d40a0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632627">
            <a:off x="504225" y="4023849"/>
            <a:ext cx="3024192" cy="2002015"/>
          </a:xfrm>
          <a:prstGeom prst="rect">
            <a:avLst/>
          </a:prstGeom>
          <a:noFill/>
        </p:spPr>
      </p:pic>
      <p:pic>
        <p:nvPicPr>
          <p:cNvPr id="5" name="Picture 2" descr="d:\Мои документы\Downloads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7439">
            <a:off x="5679177" y="4042544"/>
            <a:ext cx="2651538" cy="1981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1980286" cy="923330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Цель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2357430"/>
            <a:ext cx="738221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Научиться выполнять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сложение и вычитание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двузначных чисел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основе знаний нумерации 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 разрядных единиц)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Мои документы\Фоны Анимашки\Природа\1843796-59fbae13096574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D246">
            <a:alpha val="419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928670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34 +20 = ( 30 + 20 ) + 4 = 54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30    4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464315" y="175020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8596" y="3857628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34 + 2 = ( 4 +2 ) +30 =36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30  4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535753" y="4679165"/>
            <a:ext cx="42862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714348" y="4714884"/>
            <a:ext cx="42862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678629" y="1678769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85728"/>
            <a:ext cx="921550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МБОУ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Каргасокская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средняя общеобразовательная школа №  2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357422" y="6000768"/>
            <a:ext cx="6786578" cy="857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/>
              <a:t>Рыськова</a:t>
            </a:r>
            <a:r>
              <a:rPr lang="ru-RU" sz="3600" b="1" dirty="0" smtClean="0"/>
              <a:t> Любовь </a:t>
            </a:r>
            <a:r>
              <a:rPr lang="ru-RU" b="1" dirty="0" smtClean="0"/>
              <a:t>Михайловна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7" y="2967335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 Путешествие в осень»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66513" y="4357694"/>
            <a:ext cx="50427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УМК 2100           2 класс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CD33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571480"/>
            <a:ext cx="2620590" cy="923330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Вывод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2357430"/>
            <a:ext cx="685739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Складываем:</a:t>
            </a:r>
          </a:p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десятки с десятками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единицы с единицами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714356"/>
            <a:ext cx="79864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54 – 20 = ( 50 – 20 ) + 4 = 34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50    4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035819" y="1535893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250133" y="1535893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4348" y="3857628"/>
            <a:ext cx="72279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36 – 2 = ( 6 – 2 ) + 30 = 34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30    6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1178695" y="4679165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964381" y="4679165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3214710" cy="923330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Вывод: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143116"/>
            <a:ext cx="625145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Вычитаем: 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десятки из десятков,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единицы из единиц.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642918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45 + 20 =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171448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40      5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4679" y="571480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( 40 + 20 ) + 5 =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01024" y="571480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65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535753" y="1464455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821505" y="1464455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2844" y="3500438"/>
            <a:ext cx="2871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27 + 30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4643446"/>
            <a:ext cx="1558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20   7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единительная линия 33"/>
          <p:cNvCxnSpPr>
            <a:endCxn id="28" idx="0"/>
          </p:cNvCxnSpPr>
          <p:nvPr/>
        </p:nvCxnSpPr>
        <p:spPr>
          <a:xfrm rot="16200000" flipH="1">
            <a:off x="496795" y="4360933"/>
            <a:ext cx="285752" cy="2792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14282" y="4357694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00364" y="3429000"/>
            <a:ext cx="4762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( 20 + 30 ) + 7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15272" y="3429000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57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/>
      <p:bldP spid="16" grpId="0"/>
      <p:bldP spid="26" grpId="0"/>
      <p:bldP spid="28" grpId="0"/>
      <p:bldP spid="41" grpId="0"/>
      <p:bldP spid="4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785794"/>
            <a:ext cx="2826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65 – 20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85926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60    5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28596" y="1643050"/>
            <a:ext cx="21431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42910" y="1643050"/>
            <a:ext cx="21431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28926" y="714356"/>
            <a:ext cx="4891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( 60 – 20 ) + 5 =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714356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45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3571876"/>
            <a:ext cx="2826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37 – 10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572008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30   7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50001" y="4321975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500034" y="4357694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928926" y="3500438"/>
            <a:ext cx="47179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( 30 – 10 ) + 7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86710" y="3500438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27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2" grpId="0"/>
      <p:bldP spid="13" grpId="0"/>
      <p:bldP spid="14" grpId="0"/>
      <p:bldP spid="15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3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самостоятельно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45 + 2                   47 – 2</a:t>
            </a:r>
          </a:p>
          <a:p>
            <a:pPr>
              <a:buNone/>
            </a:pP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63 + 5                   86 -4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928670"/>
            <a:ext cx="2525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45 + 2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928802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40    5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92877" y="1750207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607191" y="1750207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86050" y="857232"/>
            <a:ext cx="4416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( 5 + 2 ) + 40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86644" y="857232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47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44" y="3643314"/>
            <a:ext cx="2525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63 + 5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4643446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60   3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285720" y="4500570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464315" y="4464851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14612" y="3643314"/>
            <a:ext cx="4416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( 3 + 5 ) + 60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15206" y="3643314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68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8" grpId="0"/>
      <p:bldP spid="19" grpId="0"/>
      <p:bldP spid="20" grpId="0"/>
      <p:bldP spid="21" grpId="0"/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857232"/>
            <a:ext cx="248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47 – 2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857364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40    7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392877" y="1678769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42910" y="1643050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14612" y="857232"/>
            <a:ext cx="43717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( 7 – 2 ) + 40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768" y="857232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45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44" y="3571876"/>
            <a:ext cx="248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86 – 4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457200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80    6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321439" y="4393413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571472" y="4357694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43174" y="3571876"/>
            <a:ext cx="43717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( 6 – 4 ) + 80 =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768" y="3571876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82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2" grpId="0"/>
      <p:bldP spid="13" grpId="0"/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Мои документы\Фоны Анимашки\Природа\2106753-2fa29e5e255a292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8" y="7281"/>
            <a:ext cx="9153727" cy="6850719"/>
          </a:xfrm>
          <a:prstGeom prst="rect">
            <a:avLst/>
          </a:prstGeom>
          <a:noFill/>
        </p:spPr>
      </p:pic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1" name="Picture 1" descr="d:\Мои документы\Downloads\yni4_EOi8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510" y="1"/>
            <a:ext cx="919451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Мои документы\Фоны Анимашки\Природа\1840158-bcaec9f526d88a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714356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у– 4 = 42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1571612"/>
            <a:ext cx="4357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 = 42 + 4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 = 46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46 – 4 = 42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42 = 42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 = 46.</a:t>
            </a:r>
          </a:p>
          <a:p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786050" y="3357562"/>
            <a:ext cx="38576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Мои документы\Окруж МИР\ОСЕНЬ\0_583f9_c1532d6a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5558781">
            <a:off x="-23511" y="3934315"/>
            <a:ext cx="2934393" cy="19484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714356"/>
            <a:ext cx="3397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 + 30 = 65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1428736"/>
            <a:ext cx="423622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= 65 – 30</a:t>
            </a:r>
          </a:p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= 35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35 + 30 = 65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65 = 65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= 35.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57488" y="3143248"/>
            <a:ext cx="35719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3" name="Picture 1" descr="d:\Мои документы\Окруж МИР\ОСЕНЬ\0_68785_5a959b67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56837">
            <a:off x="500034" y="3143248"/>
            <a:ext cx="1872075" cy="28098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571480"/>
            <a:ext cx="30027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67 –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= 5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1357298"/>
            <a:ext cx="440934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 = 67 – 5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 = 62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67 – 62 = 5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5 = 5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= 62.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57488" y="3000372"/>
            <a:ext cx="36433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d:\Мои документы\Downloads\0_7c90d_1d93d2c8_-1-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93801">
            <a:off x="425228" y="3489005"/>
            <a:ext cx="2014861" cy="302418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Окруж МИР\ОСЕНЬ\0_6d7ec_b24d3ca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214446"/>
          </a:xfrm>
        </p:spPr>
        <p:txBody>
          <a:bodyPr/>
          <a:lstStyle/>
          <a:p>
            <a:r>
              <a:rPr lang="ru-RU" dirty="0" smtClean="0"/>
              <a:t>Задача  №8, с. 71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643050"/>
            <a:ext cx="4000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С.  – 32 г.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714620"/>
            <a:ext cx="7715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Ив. - ? на 10 л.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&lt;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сороки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4000504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Ск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-? на 2 г.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&lt;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иволги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1" descr="d:\Мои документы\Downloads\B_1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928802"/>
            <a:ext cx="622681" cy="479443"/>
          </a:xfrm>
          <a:prstGeom prst="rect">
            <a:avLst/>
          </a:prstGeom>
          <a:noFill/>
        </p:spPr>
      </p:pic>
      <p:pic>
        <p:nvPicPr>
          <p:cNvPr id="9" name="Picture 1" descr="d:\Мои документы\Downloads\Люба\Одноклассники_files\иволга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928934"/>
            <a:ext cx="762005" cy="571504"/>
          </a:xfrm>
          <a:prstGeom prst="rect">
            <a:avLst/>
          </a:prstGeom>
          <a:noFill/>
        </p:spPr>
      </p:pic>
      <p:pic>
        <p:nvPicPr>
          <p:cNvPr id="10" name="Picture 2" descr="d:\Мои документы\Downloads\Люба\Одноклассники_files\скворец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214818"/>
            <a:ext cx="1000100" cy="58185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02" y="214290"/>
            <a:ext cx="864399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32 – 10 = 22(г.) лет  живёт иволга</a:t>
            </a:r>
          </a:p>
          <a:p>
            <a:pPr marL="342900" indent="-342900">
              <a:buAutoNum type="arabicParenR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22 – 2 = 20 (л.)</a:t>
            </a:r>
          </a:p>
          <a:p>
            <a:pPr marL="342900" indent="-34290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Ответ: 20 лет живёт скворец.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571480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d:\Мои документы\Downloads\Люба\Одноклассники_files\иволга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68" y="0"/>
            <a:ext cx="2000232" cy="1500174"/>
          </a:xfrm>
          <a:prstGeom prst="rect">
            <a:avLst/>
          </a:prstGeom>
          <a:noFill/>
        </p:spPr>
      </p:pic>
      <p:pic>
        <p:nvPicPr>
          <p:cNvPr id="8194" name="Picture 2" descr="d:\Мои документы\Downloads\Люба\Одноклассники_files\скворец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4738736"/>
            <a:ext cx="2643205" cy="1760759"/>
          </a:xfrm>
          <a:prstGeom prst="rect">
            <a:avLst/>
          </a:prstGeom>
          <a:noFill/>
        </p:spPr>
      </p:pic>
      <p:pic>
        <p:nvPicPr>
          <p:cNvPr id="4097" name="Picture 1" descr="d:\Мои документы\Downloads\B_1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879"/>
            <a:ext cx="1643074" cy="12651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d:\Мои документы\Downloads\0_7f0ac_5e3eb736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845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85728"/>
            <a:ext cx="4504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Дом. задание на листочках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500306"/>
            <a:ext cx="8329642" cy="362585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009900"/>
                </a:solidFill>
              </a:rPr>
              <a:t>- </a:t>
            </a:r>
            <a:r>
              <a:rPr lang="ru-RU" sz="5400" b="1" dirty="0" smtClean="0">
                <a:solidFill>
                  <a:srgbClr val="009900"/>
                </a:solidFill>
                <a:latin typeface="Cambria" pitchFamily="18" charset="0"/>
              </a:rPr>
              <a:t>Я узнал …..</a:t>
            </a:r>
          </a:p>
          <a:p>
            <a:pPr eaLnBrk="1" hangingPunct="1">
              <a:buFontTx/>
              <a:buNone/>
            </a:pPr>
            <a:r>
              <a:rPr lang="ru-RU" sz="5400" b="1" dirty="0" smtClean="0">
                <a:solidFill>
                  <a:srgbClr val="009900"/>
                </a:solidFill>
                <a:latin typeface="Cambria" pitchFamily="18" charset="0"/>
              </a:rPr>
              <a:t> - Мне понравилось…..</a:t>
            </a:r>
          </a:p>
          <a:p>
            <a:pPr eaLnBrk="1" hangingPunct="1">
              <a:buFontTx/>
              <a:buNone/>
            </a:pPr>
            <a:r>
              <a:rPr lang="ru-RU" sz="5400" b="1" dirty="0" smtClean="0">
                <a:solidFill>
                  <a:srgbClr val="009900"/>
                </a:solidFill>
                <a:latin typeface="Cambria" pitchFamily="18" charset="0"/>
              </a:rPr>
              <a:t>- Доволен ли ты ….</a:t>
            </a:r>
          </a:p>
        </p:txBody>
      </p:sp>
      <p:pic>
        <p:nvPicPr>
          <p:cNvPr id="51202" name="Picture 2" descr="d:\Мои документы\Фоны Анимашки\картинки\009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143380"/>
            <a:ext cx="2357454" cy="2281407"/>
          </a:xfrm>
          <a:prstGeom prst="rect">
            <a:avLst/>
          </a:prstGeom>
          <a:noFill/>
        </p:spPr>
      </p:pic>
      <p:pic>
        <p:nvPicPr>
          <p:cNvPr id="2050" name="Picture 2" descr="d:\Мои документы\Окруж МИР\ОСЕНЬ\2128083-09cd01fb6629510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55206">
            <a:off x="268285" y="266659"/>
            <a:ext cx="2100266" cy="2109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Мои документы\Фоны Анимашки\Природа\1840158-bcaec9f526d88a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d:\Мои документы\Downloads\fa39c7ad45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" descr="d:\Мои документы\Окруж МИР\ОСЕНЬ\2124380-ede8bb73ae2731d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6445">
            <a:off x="6563689" y="3381253"/>
            <a:ext cx="2209104" cy="3023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d:\Мои документы\Downloads\0_7cfad_565d40a0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d:\Мои документы\Downloads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4286256"/>
          </a:xfrm>
          <a:gradFill>
            <a:gsLst>
              <a:gs pos="0">
                <a:srgbClr val="FFFF00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от наименьшего числа к наибольшему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20             43            60           54 </a:t>
            </a:r>
            <a:br>
              <a:rPr lang="ru-RU" sz="3600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          70             36            49             73 </a:t>
            </a:r>
            <a:br>
              <a:rPr lang="ru-RU" sz="3600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                  51           67               63</a:t>
            </a:r>
            <a:r>
              <a:rPr lang="ru-RU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" y="4286256"/>
            <a:ext cx="9143999" cy="2571744"/>
          </a:xfrm>
          <a:gradFill>
            <a:gsLst>
              <a:gs pos="0">
                <a:srgbClr val="FF0000">
                  <a:alpha val="80000"/>
                </a:srgbClr>
              </a:gs>
              <a:gs pos="0">
                <a:srgbClr val="FFFF00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endParaRPr lang="ru-RU" sz="18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31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20  36  43   49  51   54    60   63   67   70  73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65" name="Picture 33" descr="3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0" y="0"/>
            <a:ext cx="89646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Замени числа суммой </a:t>
            </a:r>
          </a:p>
          <a:p>
            <a:pPr algn="ctr"/>
            <a:r>
              <a:rPr lang="ru-RU" sz="3600" dirty="0">
                <a:solidFill>
                  <a:srgbClr val="FF0000"/>
                </a:solidFill>
              </a:rPr>
              <a:t>разрядных </a:t>
            </a:r>
            <a:r>
              <a:rPr lang="ru-RU" sz="3600" dirty="0" smtClean="0">
                <a:solidFill>
                  <a:srgbClr val="FF0000"/>
                </a:solidFill>
              </a:rPr>
              <a:t>слагаемых</a:t>
            </a:r>
            <a:endParaRPr lang="ru-RU" sz="3600" dirty="0"/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663575" y="1498600"/>
            <a:ext cx="98616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 smtClean="0"/>
              <a:t>87 </a:t>
            </a:r>
            <a:r>
              <a:rPr lang="ru-RU" sz="3600" b="1" dirty="0"/>
              <a:t>=</a:t>
            </a:r>
          </a:p>
          <a:p>
            <a:endParaRPr lang="ru-RU" sz="3600" b="1" dirty="0"/>
          </a:p>
          <a:p>
            <a:r>
              <a:rPr lang="ru-RU" sz="3600" b="1" dirty="0" smtClean="0"/>
              <a:t>75 </a:t>
            </a:r>
            <a:r>
              <a:rPr lang="ru-RU" sz="3600" b="1" dirty="0"/>
              <a:t>=</a:t>
            </a:r>
          </a:p>
          <a:p>
            <a:endParaRPr lang="ru-RU" sz="3600" b="1" dirty="0"/>
          </a:p>
          <a:p>
            <a:r>
              <a:rPr lang="ru-RU" sz="3600" b="1" dirty="0" smtClean="0"/>
              <a:t>98 </a:t>
            </a:r>
            <a:r>
              <a:rPr lang="ru-RU" sz="3600" b="1" dirty="0"/>
              <a:t>=</a:t>
            </a:r>
          </a:p>
          <a:p>
            <a:endParaRPr lang="ru-RU" sz="3600" b="1" dirty="0"/>
          </a:p>
          <a:p>
            <a:r>
              <a:rPr lang="ru-RU" sz="3600" b="1" dirty="0" smtClean="0"/>
              <a:t>63 </a:t>
            </a:r>
            <a:r>
              <a:rPr lang="ru-RU" sz="3600" b="1" dirty="0"/>
              <a:t>=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1887538" y="135413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600" b="1"/>
          </a:p>
        </p:txBody>
      </p:sp>
      <p:sp>
        <p:nvSpPr>
          <p:cNvPr id="120839" name="Rectangle 7"/>
          <p:cNvSpPr>
            <a:spLocks noChangeArrowheads="1"/>
          </p:cNvSpPr>
          <p:nvPr/>
        </p:nvSpPr>
        <p:spPr bwMode="auto">
          <a:xfrm>
            <a:off x="1763713" y="1412875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1763713" y="2492375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3348038" y="1412875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/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3348038" y="2492375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844" name="Rectangle 12"/>
          <p:cNvSpPr>
            <a:spLocks noChangeArrowheads="1"/>
          </p:cNvSpPr>
          <p:nvPr/>
        </p:nvSpPr>
        <p:spPr bwMode="auto">
          <a:xfrm>
            <a:off x="3348038" y="3644900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1763713" y="3644900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3348038" y="4724400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847" name="Rectangle 15"/>
          <p:cNvSpPr>
            <a:spLocks noChangeArrowheads="1"/>
          </p:cNvSpPr>
          <p:nvPr/>
        </p:nvSpPr>
        <p:spPr bwMode="auto">
          <a:xfrm>
            <a:off x="1763713" y="4724400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848" name="Text Box 16"/>
          <p:cNvSpPr txBox="1">
            <a:spLocks noChangeArrowheads="1"/>
          </p:cNvSpPr>
          <p:nvPr/>
        </p:nvSpPr>
        <p:spPr bwMode="auto">
          <a:xfrm>
            <a:off x="2700338" y="1484313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+</a:t>
            </a: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2700338" y="4797425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+</a:t>
            </a:r>
          </a:p>
        </p:txBody>
      </p:sp>
      <p:sp>
        <p:nvSpPr>
          <p:cNvPr id="120850" name="Text Box 18"/>
          <p:cNvSpPr txBox="1">
            <a:spLocks noChangeArrowheads="1"/>
          </p:cNvSpPr>
          <p:nvPr/>
        </p:nvSpPr>
        <p:spPr bwMode="auto">
          <a:xfrm>
            <a:off x="2700338" y="3716338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+</a:t>
            </a:r>
          </a:p>
        </p:txBody>
      </p:sp>
      <p:sp>
        <p:nvSpPr>
          <p:cNvPr id="120851" name="Text Box 19"/>
          <p:cNvSpPr txBox="1">
            <a:spLocks noChangeArrowheads="1"/>
          </p:cNvSpPr>
          <p:nvPr/>
        </p:nvSpPr>
        <p:spPr bwMode="auto">
          <a:xfrm>
            <a:off x="2700338" y="2565400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+</a:t>
            </a:r>
          </a:p>
        </p:txBody>
      </p:sp>
      <p:sp>
        <p:nvSpPr>
          <p:cNvPr id="120853" name="Text Box 21"/>
          <p:cNvSpPr txBox="1">
            <a:spLocks noChangeArrowheads="1"/>
          </p:cNvSpPr>
          <p:nvPr/>
        </p:nvSpPr>
        <p:spPr bwMode="auto">
          <a:xfrm>
            <a:off x="1835150" y="1484313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80</a:t>
            </a:r>
          </a:p>
        </p:txBody>
      </p:sp>
      <p:sp>
        <p:nvSpPr>
          <p:cNvPr id="120855" name="Text Box 23"/>
          <p:cNvSpPr txBox="1">
            <a:spLocks noChangeArrowheads="1"/>
          </p:cNvSpPr>
          <p:nvPr/>
        </p:nvSpPr>
        <p:spPr bwMode="auto">
          <a:xfrm>
            <a:off x="3563938" y="1484313"/>
            <a:ext cx="4187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/>
              <a:t>7</a:t>
            </a:r>
          </a:p>
        </p:txBody>
      </p:sp>
      <p:sp>
        <p:nvSpPr>
          <p:cNvPr id="120859" name="Text Box 27"/>
          <p:cNvSpPr txBox="1">
            <a:spLocks noChangeArrowheads="1"/>
          </p:cNvSpPr>
          <p:nvPr/>
        </p:nvSpPr>
        <p:spPr bwMode="auto">
          <a:xfrm>
            <a:off x="1763713" y="25654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70</a:t>
            </a:r>
          </a:p>
        </p:txBody>
      </p:sp>
      <p:sp>
        <p:nvSpPr>
          <p:cNvPr id="120860" name="Text Box 28"/>
          <p:cNvSpPr txBox="1">
            <a:spLocks noChangeArrowheads="1"/>
          </p:cNvSpPr>
          <p:nvPr/>
        </p:nvSpPr>
        <p:spPr bwMode="auto">
          <a:xfrm>
            <a:off x="3492500" y="4797425"/>
            <a:ext cx="4187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/>
              <a:t>3</a:t>
            </a:r>
          </a:p>
        </p:txBody>
      </p:sp>
      <p:sp>
        <p:nvSpPr>
          <p:cNvPr id="120861" name="Text Box 29"/>
          <p:cNvSpPr txBox="1">
            <a:spLocks noChangeArrowheads="1"/>
          </p:cNvSpPr>
          <p:nvPr/>
        </p:nvSpPr>
        <p:spPr bwMode="auto">
          <a:xfrm>
            <a:off x="3492500" y="3716338"/>
            <a:ext cx="4187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/>
              <a:t>8</a:t>
            </a:r>
          </a:p>
        </p:txBody>
      </p:sp>
      <p:sp>
        <p:nvSpPr>
          <p:cNvPr id="120862" name="Text Box 30"/>
          <p:cNvSpPr txBox="1">
            <a:spLocks noChangeArrowheads="1"/>
          </p:cNvSpPr>
          <p:nvPr/>
        </p:nvSpPr>
        <p:spPr bwMode="auto">
          <a:xfrm>
            <a:off x="3563938" y="2565400"/>
            <a:ext cx="4187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/>
              <a:t>5</a:t>
            </a:r>
          </a:p>
        </p:txBody>
      </p:sp>
      <p:sp>
        <p:nvSpPr>
          <p:cNvPr id="120863" name="Text Box 31"/>
          <p:cNvSpPr txBox="1">
            <a:spLocks noChangeArrowheads="1"/>
          </p:cNvSpPr>
          <p:nvPr/>
        </p:nvSpPr>
        <p:spPr bwMode="auto">
          <a:xfrm>
            <a:off x="1835150" y="4797425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60</a:t>
            </a:r>
          </a:p>
        </p:txBody>
      </p:sp>
      <p:sp>
        <p:nvSpPr>
          <p:cNvPr id="120864" name="Text Box 32"/>
          <p:cNvSpPr txBox="1">
            <a:spLocks noChangeArrowheads="1"/>
          </p:cNvSpPr>
          <p:nvPr/>
        </p:nvSpPr>
        <p:spPr bwMode="auto">
          <a:xfrm>
            <a:off x="1835150" y="3716338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90</a:t>
            </a:r>
          </a:p>
        </p:txBody>
      </p:sp>
      <p:pic>
        <p:nvPicPr>
          <p:cNvPr id="31746" name="Picture 2" descr="d:\Мои документы\Downloads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7607">
            <a:off x="5610070" y="3007024"/>
            <a:ext cx="3059467" cy="342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53" grpId="0"/>
      <p:bldP spid="120855" grpId="0"/>
      <p:bldP spid="120859" grpId="0"/>
      <p:bldP spid="120860" grpId="0"/>
      <p:bldP spid="120861" grpId="0"/>
      <p:bldP spid="120862" grpId="0"/>
      <p:bldP spid="120863" grpId="0"/>
      <p:bldP spid="1208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AutoShape 2"/>
          <p:cNvSpPr>
            <a:spLocks noChangeArrowheads="1"/>
          </p:cNvSpPr>
          <p:nvPr/>
        </p:nvSpPr>
        <p:spPr bwMode="auto">
          <a:xfrm>
            <a:off x="3276600" y="1989138"/>
            <a:ext cx="5256213" cy="2447925"/>
          </a:xfrm>
          <a:prstGeom prst="cloudCallout">
            <a:avLst>
              <a:gd name="adj1" fmla="val 1736"/>
              <a:gd name="adj2" fmla="val -3774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643" name="AutoShape 3"/>
          <p:cNvSpPr>
            <a:spLocks noChangeArrowheads="1"/>
          </p:cNvSpPr>
          <p:nvPr/>
        </p:nvSpPr>
        <p:spPr bwMode="auto">
          <a:xfrm>
            <a:off x="0" y="3500438"/>
            <a:ext cx="3816350" cy="1728787"/>
          </a:xfrm>
          <a:prstGeom prst="cloudCallout">
            <a:avLst>
              <a:gd name="adj1" fmla="val 21255"/>
              <a:gd name="adj2" fmla="val -32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647" name="AutoShape 7"/>
          <p:cNvSpPr>
            <a:spLocks noChangeArrowheads="1"/>
          </p:cNvSpPr>
          <p:nvPr/>
        </p:nvSpPr>
        <p:spPr bwMode="auto">
          <a:xfrm>
            <a:off x="3276600" y="-387350"/>
            <a:ext cx="3816350" cy="2447925"/>
          </a:xfrm>
          <a:prstGeom prst="cloudCallout">
            <a:avLst>
              <a:gd name="adj1" fmla="val 46963"/>
              <a:gd name="adj2" fmla="val -165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4787900" y="2636838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/>
              <a:t>78 </a:t>
            </a:r>
            <a:r>
              <a:rPr lang="ru-RU" sz="3600" b="1" i="1" dirty="0"/>
              <a:t>= 60 + </a:t>
            </a:r>
            <a:r>
              <a:rPr lang="ru-RU" sz="3600" b="1" i="1" dirty="0" smtClean="0"/>
              <a:t>18</a:t>
            </a:r>
            <a:endParaRPr lang="ru-RU" sz="3600" b="1" i="1" dirty="0"/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250825" y="836613"/>
            <a:ext cx="4465638" cy="2592387"/>
          </a:xfrm>
          <a:prstGeom prst="cloudCallout">
            <a:avLst>
              <a:gd name="adj1" fmla="val -44917"/>
              <a:gd name="adj2" fmla="val 138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900113" y="14128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 smtClean="0"/>
              <a:t>38 </a:t>
            </a:r>
            <a:r>
              <a:rPr lang="ru-RU" sz="3600" b="1" i="1" dirty="0"/>
              <a:t>= 35 + </a:t>
            </a:r>
            <a:r>
              <a:rPr lang="ru-RU" sz="3600" b="1" i="1" dirty="0" smtClean="0"/>
              <a:t>3</a:t>
            </a:r>
            <a:endParaRPr lang="ru-RU" sz="3600" b="1" i="1" dirty="0"/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1692275" y="3333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112654" name="Rectangle 14"/>
          <p:cNvSpPr>
            <a:spLocks noChangeArrowheads="1"/>
          </p:cNvSpPr>
          <p:nvPr/>
        </p:nvSpPr>
        <p:spPr bwMode="auto">
          <a:xfrm>
            <a:off x="971550" y="981075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25 </a:t>
            </a:r>
            <a:r>
              <a:rPr lang="ru-RU" sz="3600" b="1" i="1" dirty="0"/>
              <a:t>= 20 + </a:t>
            </a:r>
            <a:r>
              <a:rPr lang="ru-RU" sz="3600" b="1" i="1" dirty="0" smtClean="0"/>
              <a:t>5</a:t>
            </a:r>
            <a:endParaRPr lang="ru-RU" sz="3600" b="1" i="1" dirty="0"/>
          </a:p>
        </p:txBody>
      </p:sp>
      <p:sp>
        <p:nvSpPr>
          <p:cNvPr id="112655" name="Rectangle 15"/>
          <p:cNvSpPr>
            <a:spLocks noChangeArrowheads="1"/>
          </p:cNvSpPr>
          <p:nvPr/>
        </p:nvSpPr>
        <p:spPr bwMode="auto">
          <a:xfrm>
            <a:off x="4643438" y="3716338"/>
            <a:ext cx="2230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96 </a:t>
            </a:r>
            <a:r>
              <a:rPr lang="ru-RU" sz="3600" b="1" i="1" dirty="0"/>
              <a:t>= 90 + </a:t>
            </a:r>
            <a:r>
              <a:rPr lang="ru-RU" sz="3600" b="1" i="1" dirty="0" smtClean="0"/>
              <a:t>6</a:t>
            </a:r>
            <a:endParaRPr lang="ru-RU" sz="3600" b="1" i="1" dirty="0"/>
          </a:p>
        </p:txBody>
      </p:sp>
      <p:sp>
        <p:nvSpPr>
          <p:cNvPr id="112656" name="Rectangle 16"/>
          <p:cNvSpPr>
            <a:spLocks noChangeArrowheads="1"/>
          </p:cNvSpPr>
          <p:nvPr/>
        </p:nvSpPr>
        <p:spPr bwMode="auto">
          <a:xfrm>
            <a:off x="971550" y="2492375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/>
              <a:t>48 = 40 + 8</a:t>
            </a:r>
          </a:p>
        </p:txBody>
      </p:sp>
      <p:sp>
        <p:nvSpPr>
          <p:cNvPr id="112657" name="Rectangle 17"/>
          <p:cNvSpPr>
            <a:spLocks noChangeArrowheads="1"/>
          </p:cNvSpPr>
          <p:nvPr/>
        </p:nvSpPr>
        <p:spPr bwMode="auto">
          <a:xfrm>
            <a:off x="4932363" y="2060575"/>
            <a:ext cx="20217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 dirty="0" smtClean="0"/>
              <a:t>64= </a:t>
            </a:r>
            <a:r>
              <a:rPr lang="ru-RU" sz="3600" b="1" i="1" dirty="0"/>
              <a:t>4</a:t>
            </a:r>
            <a:r>
              <a:rPr lang="ru-RU" sz="3600" b="1" i="1" dirty="0" smtClean="0"/>
              <a:t> </a:t>
            </a:r>
            <a:r>
              <a:rPr lang="ru-RU" sz="3600" b="1" i="1" dirty="0"/>
              <a:t>+60</a:t>
            </a:r>
          </a:p>
        </p:txBody>
      </p:sp>
      <p:sp>
        <p:nvSpPr>
          <p:cNvPr id="112658" name="Text Box 18"/>
          <p:cNvSpPr txBox="1">
            <a:spLocks noChangeArrowheads="1"/>
          </p:cNvSpPr>
          <p:nvPr/>
        </p:nvSpPr>
        <p:spPr bwMode="auto">
          <a:xfrm>
            <a:off x="4787900" y="3141663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50 = 40 +10</a:t>
            </a:r>
          </a:p>
        </p:txBody>
      </p:sp>
      <p:sp>
        <p:nvSpPr>
          <p:cNvPr id="112659" name="Text Box 19"/>
          <p:cNvSpPr txBox="1">
            <a:spLocks noChangeArrowheads="1"/>
          </p:cNvSpPr>
          <p:nvPr/>
        </p:nvSpPr>
        <p:spPr bwMode="auto">
          <a:xfrm>
            <a:off x="971550" y="1989138"/>
            <a:ext cx="249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/>
              <a:t>11 = 11 + 0</a:t>
            </a:r>
          </a:p>
        </p:txBody>
      </p:sp>
      <p:pic>
        <p:nvPicPr>
          <p:cNvPr id="19" name="Picture 1" descr="d:\Мои документы\Downloads\0_7efce_986af74f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57602" cy="1544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</TotalTime>
  <Words>786</Words>
  <Application>Microsoft Office PowerPoint</Application>
  <PresentationFormat>Экран (4:3)</PresentationFormat>
  <Paragraphs>207</Paragraphs>
  <Slides>38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С. И. Ожегов</vt:lpstr>
      <vt:lpstr>Слайд 2</vt:lpstr>
      <vt:lpstr>Слайд 3</vt:lpstr>
      <vt:lpstr>Слайд 4</vt:lpstr>
      <vt:lpstr>Слайд 5</vt:lpstr>
      <vt:lpstr>Слайд 6</vt:lpstr>
      <vt:lpstr>   от наименьшего числа к наибольшему 20             43            60           54            70             36            49             73                    51           67               63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Реши самостоятельно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Задача  №8, с. 71</vt:lpstr>
      <vt:lpstr>Слайд 35</vt:lpstr>
      <vt:lpstr>Слайд 36</vt:lpstr>
      <vt:lpstr>Слайд 37</vt:lpstr>
      <vt:lpstr>Слайд 38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Макаров</cp:lastModifiedBy>
  <cp:revision>198</cp:revision>
  <dcterms:created xsi:type="dcterms:W3CDTF">2012-10-14T08:38:30Z</dcterms:created>
  <dcterms:modified xsi:type="dcterms:W3CDTF">2013-01-18T01:38:04Z</dcterms:modified>
</cp:coreProperties>
</file>