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67" autoAdjust="0"/>
    <p:restoredTop sz="86464" autoAdjust="0"/>
  </p:normalViewPr>
  <p:slideViewPr>
    <p:cSldViewPr>
      <p:cViewPr varScale="1">
        <p:scale>
          <a:sx n="110" d="100"/>
          <a:sy n="110" d="100"/>
        </p:scale>
        <p:origin x="-4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C5CD4-C9F8-4EFD-8AC8-3BF6ADD7084A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3DA18-A7DA-4256-B00F-F40E54B6D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3310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33DA18-A7DA-4256-B00F-F40E54B6D96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5948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037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Franklin Gothic Demi" pitchFamily="34" charset="0"/>
                <a:cs typeface="Aharoni" pitchFamily="2" charset="-79"/>
              </a:rPr>
              <a:t>Тема</a:t>
            </a:r>
            <a:r>
              <a:rPr lang="ru-RU" sz="3600" dirty="0" smtClean="0">
                <a:latin typeface="Franklin Gothic Demi" pitchFamily="34" charset="0"/>
                <a:cs typeface="Aharoni" pitchFamily="2" charset="-79"/>
              </a:rPr>
              <a:t>: РАЗРЕЗЫ</a:t>
            </a:r>
            <a:endParaRPr lang="ru-RU" sz="3600" dirty="0">
              <a:latin typeface="Franklin Gothic Demi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 bwMode="invGray">
          <a:xfrm>
            <a:off x="457200" y="1340768"/>
            <a:ext cx="8229600" cy="4968592"/>
          </a:xfrm>
        </p:spPr>
        <p:txBody>
          <a:bodyPr>
            <a:normAutofit fontScale="85000" lnSpcReduction="20000"/>
          </a:bodyPr>
          <a:lstStyle/>
          <a:p>
            <a:pPr marL="137160" indent="0" algn="ctr">
              <a:buNone/>
            </a:pPr>
            <a:r>
              <a:rPr lang="ru-RU" sz="3800" b="1" u="sng" dirty="0"/>
              <a:t>Ход урока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3500" dirty="0" smtClean="0"/>
              <a:t>Организационный </a:t>
            </a:r>
            <a:r>
              <a:rPr lang="ru-RU" sz="3500" dirty="0"/>
              <a:t>момент. 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3500" dirty="0"/>
              <a:t>Актуализация опорных знаний.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3500" dirty="0"/>
              <a:t>Сообщение темы и целей урока.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3500" dirty="0"/>
              <a:t>Работа над новой темой. 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3500" dirty="0" smtClean="0"/>
              <a:t>Закрепление знаний.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3500" dirty="0" smtClean="0"/>
              <a:t>Подведение </a:t>
            </a:r>
            <a:r>
              <a:rPr lang="ru-RU" sz="3500" dirty="0"/>
              <a:t>итогов </a:t>
            </a:r>
            <a:r>
              <a:rPr lang="ru-RU" sz="3500" dirty="0" smtClean="0"/>
              <a:t>урока.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3500" dirty="0" smtClean="0"/>
              <a:t>Домашнее </a:t>
            </a:r>
            <a:r>
              <a:rPr lang="ru-RU" sz="3500" dirty="0"/>
              <a:t>задание.</a:t>
            </a:r>
          </a:p>
          <a:p>
            <a:r>
              <a:rPr lang="ru-RU" sz="3500" b="1" dirty="0"/>
              <a:t>Оборудование:</a:t>
            </a:r>
            <a:r>
              <a:rPr lang="ru-RU" sz="3500" dirty="0"/>
              <a:t> презентация, компьютер, проектор, набор технических деталей, карточки задания</a:t>
            </a:r>
          </a:p>
          <a:p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xmlns="" val="36137770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88640"/>
            <a:ext cx="9144000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937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79512" y="260648"/>
            <a:ext cx="8784976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34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79512" y="0"/>
            <a:ext cx="8712967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4158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502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71480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Фигура сечения, входящая в разрез </a:t>
            </a:r>
            <a:r>
              <a:rPr lang="ru-RU" b="1" dirty="0" smtClean="0"/>
              <a:t>штрихуется?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70007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Разрез предназначен </a:t>
            </a:r>
            <a:r>
              <a:rPr lang="ru-RU" sz="2000" dirty="0" smtClean="0"/>
              <a:t>для……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dirty="0" smtClean="0"/>
              <a:t>Фронтальный, профильный, горизонтальный разрез обычно располагают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031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760640" cy="3816424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9" name="Рисунок 8"/>
          <p:cNvPicPr/>
          <p:nvPr/>
        </p:nvPicPr>
        <p:blipFill>
          <a:blip r:embed="rId3">
            <a:lum bright="-18000" contrast="5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40968"/>
            <a:ext cx="4968552" cy="352321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156176" y="260648"/>
            <a:ext cx="2612976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Сечение</a:t>
            </a:r>
            <a:r>
              <a:rPr lang="ru-RU" sz="4000" b="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 </a:t>
            </a: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и разрез</a:t>
            </a:r>
            <a:endParaRPr lang="ru-RU" sz="4000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507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086600" cy="1368152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effectLst/>
              </a:rPr>
              <a:t>Чем отличается разрез от сечения?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3568" y="1700808"/>
            <a:ext cx="7992888" cy="4824536"/>
          </a:xfrm>
        </p:spPr>
        <p:txBody>
          <a:bodyPr>
            <a:normAutofit/>
          </a:bodyPr>
          <a:lstStyle/>
          <a:p>
            <a:r>
              <a:rPr lang="ru-RU" b="1" dirty="0" smtClean="0"/>
              <a:t>	</a:t>
            </a:r>
          </a:p>
          <a:p>
            <a:r>
              <a:rPr lang="ru-RU" sz="3200" b="1" dirty="0" smtClean="0"/>
              <a:t>	На </a:t>
            </a:r>
            <a:r>
              <a:rPr lang="ru-RU" sz="3200" b="1" dirty="0"/>
              <a:t>разрезе показывается то, что получается в секу­щей плоскости и за </a:t>
            </a:r>
            <a:r>
              <a:rPr lang="ru-RU" sz="3200" b="1" dirty="0" smtClean="0"/>
              <a:t>ней.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 	</a:t>
            </a:r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Разрез </a:t>
            </a:r>
            <a:r>
              <a:rPr lang="ru-RU" sz="32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состоит из сечения и изображения того, что расположено за се­кущей плоскостью.</a:t>
            </a:r>
            <a:endParaRPr lang="ru-RU" sz="3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867548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2290266"/>
          </a:xfrm>
          <a:ln>
            <a:solidFill>
              <a:schemeClr val="tx2">
                <a:lumMod val="1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Разре­зом 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называется</a:t>
            </a:r>
            <a:b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</a:b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 </a:t>
            </a:r>
            <a:r>
              <a:rPr lang="ru-RU" sz="320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изображение предмета, мысленно рассечённого плоскостью или несколькими плоско­стями.</a:t>
            </a:r>
            <a:r>
              <a:rPr lang="ru-RU" sz="3200" b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 </a:t>
            </a:r>
            <a:br>
              <a:rPr lang="ru-RU" sz="3200" b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</a:br>
            <a:endParaRPr lang="ru-RU" sz="3200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 descr="http://cncexpert.ru/Glava%2013/173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75985"/>
            <a:ext cx="5184576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83584" y="3501008"/>
            <a:ext cx="3136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Е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сли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секущая плоскость располагается параллельно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фронтальной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плоскости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проекций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– такой разрез называется фронтальным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1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57592" cy="1224136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Если секущая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effectLst/>
              </a:rPr>
              <a:t>плоскость параллельна профильной плоскости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проекций, такой разрез называется профильным 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pic>
        <p:nvPicPr>
          <p:cNvPr id="8" name="Объект 7" descr="http://www.cherch.ru/images/stories/pic2/image06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7920880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18797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solidFill>
            <a:schemeClr val="tx2">
              <a:lumMod val="2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lvl="0"/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Горизонтальный разрез, </a:t>
            </a: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секущая плоскость располагается параллельно горизонтальной плоскости проекций; </a:t>
            </a:r>
          </a:p>
        </p:txBody>
      </p:sp>
      <p:pic>
        <p:nvPicPr>
          <p:cNvPr id="4" name="Объект 3" descr="http://www.cherch.ru/images/stories/pic2/image06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7344816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1670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8229600" cy="1440160"/>
          </a:xfrm>
        </p:spPr>
        <p:txBody>
          <a:bodyPr>
            <a:noAutofit/>
          </a:bodyPr>
          <a:lstStyle/>
          <a:p>
            <a:r>
              <a:rPr lang="ru-RU" sz="3600" dirty="0">
                <a:effectLst/>
              </a:rPr>
              <a:t>Работа с карточками - заданиями</a:t>
            </a:r>
            <a:r>
              <a:rPr lang="ru-RU" sz="3600" dirty="0" smtClean="0">
                <a:effectLst/>
              </a:rPr>
              <a:t>.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 </a:t>
            </a:r>
            <a:r>
              <a:rPr lang="ru-RU" sz="3600" dirty="0">
                <a:effectLst/>
              </a:rPr>
              <a:t>Работа с таблицей</a:t>
            </a:r>
            <a:endParaRPr lang="ru-RU" sz="36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60906648"/>
              </p:ext>
            </p:extLst>
          </p:nvPr>
        </p:nvGraphicFramePr>
        <p:xfrm>
          <a:off x="1187624" y="2780928"/>
          <a:ext cx="6984776" cy="23419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1701"/>
                <a:gridCol w="1284019"/>
                <a:gridCol w="1082664"/>
                <a:gridCol w="1128885"/>
                <a:gridCol w="1347507"/>
              </a:tblGrid>
              <a:tr h="815712">
                <a:tc>
                  <a:txBody>
                    <a:bodyPr/>
                    <a:lstStyle/>
                    <a:p>
                      <a:r>
                        <a:rPr lang="ru-RU" sz="2800" dirty="0">
                          <a:effectLst/>
                        </a:rPr>
                        <a:t>Виды и сечения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88544">
                <a:tc>
                  <a:txBody>
                    <a:bodyPr/>
                    <a:lstStyle/>
                    <a:p>
                      <a:endParaRPr lang="ru-RU" sz="2800" dirty="0" smtClean="0">
                        <a:effectLst/>
                      </a:endParaRPr>
                    </a:p>
                    <a:p>
                      <a:r>
                        <a:rPr lang="ru-RU" sz="2800" dirty="0" smtClean="0">
                          <a:effectLst/>
                        </a:rPr>
                        <a:t>Разрезы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20892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512168"/>
          </a:xfrm>
          <a:solidFill>
            <a:schemeClr val="tx2">
              <a:lumMod val="50000"/>
            </a:schemeClr>
          </a:solidFill>
          <a:ln>
            <a:solidFill>
              <a:schemeClr val="tx1">
                <a:lumMod val="9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30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Следующая работа. Возьмите карточку-задание, переведите чертеж на кальку и самостоятельно найдите фигуру сечения на разрезе. Фигуру сечения заштриховать. </a:t>
            </a:r>
            <a:r>
              <a:rPr lang="ru-RU" sz="23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Время выполнения задания 5-7 минут. </a:t>
            </a:r>
            <a:endParaRPr lang="ru-RU" sz="23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Объект 3" descr="http://festival.1september.ru/articles/104090/img-3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5"/>
            <a:ext cx="4896544" cy="25202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festival.1september.ru/articles/104090/img-4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717032"/>
            <a:ext cx="4536504" cy="2952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54189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5092" y="764704"/>
            <a:ext cx="78488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ru-RU" sz="4000" dirty="0"/>
              <a:t>Какие изображения используют для выявления внутренней формы изделия?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4000" dirty="0"/>
              <a:t>Дайте определение понятию «разрез». 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4000" dirty="0"/>
              <a:t>Какие разрезы называются простыми?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ru-RU" sz="4000" dirty="0"/>
              <a:t>Назовите простые разрезы.</a:t>
            </a:r>
          </a:p>
        </p:txBody>
      </p:sp>
    </p:spTree>
    <p:extLst>
      <p:ext uri="{BB962C8B-B14F-4D97-AF65-F5344CB8AC3E}">
        <p14:creationId xmlns:p14="http://schemas.microsoft.com/office/powerpoint/2010/main" xmlns="" val="22757450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174</Words>
  <Application>Microsoft Office PowerPoint</Application>
  <PresentationFormat>Экран (4:3)</PresentationFormat>
  <Paragraphs>40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Тема: РАЗРЕЗЫ</vt:lpstr>
      <vt:lpstr>Сечение и разрез</vt:lpstr>
      <vt:lpstr>Чем отличается разрез от сечения?</vt:lpstr>
      <vt:lpstr>Разре­зом называется  изображение предмета, мысленно рассечённого плоскостью или несколькими плоско­стями.  </vt:lpstr>
      <vt:lpstr>Если секущая плоскость параллельна профильной плоскости проекций, такой разрез называется профильным  </vt:lpstr>
      <vt:lpstr>Горизонтальный разрез, если секущая плоскость располагается параллельно горизонтальной плоскости проекций; </vt:lpstr>
      <vt:lpstr>Работа с карточками - заданиями.  Работа с таблицей</vt:lpstr>
      <vt:lpstr>Следующая работа. Возьмите карточку-задание, переведите чертеж на кальку и самостоятельно найдите фигуру сечения на разрезе. Фигуру сечения заштриховать. Время выполнения задания 5-7 минут. </vt:lpstr>
      <vt:lpstr>Слайд 9</vt:lpstr>
      <vt:lpstr>Слайд 10</vt:lpstr>
      <vt:lpstr>Слайд 11</vt:lpstr>
      <vt:lpstr>Слайд 12</vt:lpstr>
      <vt:lpstr>Слайд 13</vt:lpstr>
      <vt:lpstr>Разрез предназначен для……  Фронтальный, профильный, горизонтальный разрез обычно располагают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РАЗРЕЗЫ</dc:title>
  <dc:creator>Svetik</dc:creator>
  <cp:lastModifiedBy>Director</cp:lastModifiedBy>
  <cp:revision>14</cp:revision>
  <dcterms:created xsi:type="dcterms:W3CDTF">2011-10-19T18:32:09Z</dcterms:created>
  <dcterms:modified xsi:type="dcterms:W3CDTF">2011-11-24T03:01:00Z</dcterms:modified>
</cp:coreProperties>
</file>