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59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5" r:id="rId16"/>
    <p:sldId id="261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5A61B-9559-4D2E-A741-87865D5F2D9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729EA-81B8-40F9-8FA2-7FCEBB2B2D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729EA-81B8-40F9-8FA2-7FCEBB2B2D38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DBBF5-D0CA-40F8-8938-A5FC746C0309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EE500-82A4-435A-A1F7-BF9F26CEC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Тема урока ???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143116"/>
            <a:ext cx="6400800" cy="17526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Математическая   цепочка </a:t>
            </a:r>
          </a:p>
          <a:p>
            <a:r>
              <a:rPr lang="ru-RU" sz="4800" b="1" dirty="0" smtClean="0">
                <a:solidFill>
                  <a:schemeClr val="tx1"/>
                </a:solidFill>
              </a:rPr>
              <a:t>7:7*64:8+72:10*5+2:6=  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033588"/>
            <a:ext cx="4094163" cy="4824412"/>
          </a:xfrm>
          <a:solidFill>
            <a:schemeClr val="hlink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33CCFF"/>
                </a:solidFill>
              </a:rPr>
              <a:t>          </a:t>
            </a:r>
            <a:r>
              <a:rPr lang="ru-RU" sz="2400" b="1" dirty="0" smtClean="0">
                <a:latin typeface="Monotype Corsiva" pitchFamily="66" charset="0"/>
              </a:rPr>
              <a:t>Каменная часовня</a:t>
            </a:r>
            <a:r>
              <a:rPr lang="ru-RU" sz="2400" dirty="0" smtClean="0">
                <a:latin typeface="Monotype Corsiva" pitchFamily="66" charset="0"/>
              </a:rPr>
              <a:t>  </a:t>
            </a:r>
            <a:r>
              <a:rPr lang="ru-RU" sz="2400" dirty="0" err="1" smtClean="0">
                <a:latin typeface="Monotype Corsiva" pitchFamily="66" charset="0"/>
              </a:rPr>
              <a:t>Параскевы</a:t>
            </a:r>
            <a:r>
              <a:rPr lang="ru-RU" sz="2400" dirty="0" smtClean="0">
                <a:latin typeface="Monotype Corsiva" pitchFamily="66" charset="0"/>
              </a:rPr>
              <a:t> Пятницы построена вместо деревянной в 1891 году. Историческую значимость придают росписи свода, где изображена сцена крещения, момент защиты </a:t>
            </a:r>
            <a:r>
              <a:rPr lang="ru-RU" sz="2400" dirty="0" err="1" smtClean="0">
                <a:latin typeface="Monotype Corsiva" pitchFamily="66" charset="0"/>
              </a:rPr>
              <a:t>Искора</a:t>
            </a:r>
            <a:r>
              <a:rPr lang="ru-RU" sz="2400" dirty="0" smtClean="0">
                <a:latin typeface="Monotype Corsiva" pitchFamily="66" charset="0"/>
              </a:rPr>
              <a:t> от татар, крестный ход в день </a:t>
            </a:r>
            <a:r>
              <a:rPr lang="ru-RU" sz="2400" dirty="0" err="1" smtClean="0">
                <a:latin typeface="Monotype Corsiva" pitchFamily="66" charset="0"/>
              </a:rPr>
              <a:t>Параскевы</a:t>
            </a:r>
            <a:r>
              <a:rPr lang="ru-RU" sz="2400" dirty="0" smtClean="0">
                <a:latin typeface="Monotype Corsiva" pitchFamily="66" charset="0"/>
              </a:rPr>
              <a:t> пятницы.  </a:t>
            </a:r>
          </a:p>
        </p:txBody>
      </p:sp>
      <p:sp>
        <p:nvSpPr>
          <p:cNvPr id="12291" name="AutoShape 7"/>
          <p:cNvSpPr>
            <a:spLocks noChangeArrowheads="1"/>
          </p:cNvSpPr>
          <p:nvPr/>
        </p:nvSpPr>
        <p:spPr bwMode="auto">
          <a:xfrm rot="1469099">
            <a:off x="1187450" y="5661025"/>
            <a:ext cx="792163" cy="769938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AutoShape 8"/>
          <p:cNvSpPr>
            <a:spLocks noChangeArrowheads="1"/>
          </p:cNvSpPr>
          <p:nvPr/>
        </p:nvSpPr>
        <p:spPr bwMode="auto">
          <a:xfrm rot="3252929">
            <a:off x="7796581" y="152746"/>
            <a:ext cx="771525" cy="771525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/>
          <a:srcRect t="9503" b="18469"/>
          <a:stretch>
            <a:fillRect/>
          </a:stretch>
        </p:blipFill>
        <p:spPr bwMode="auto">
          <a:xfrm>
            <a:off x="4572000" y="2033588"/>
            <a:ext cx="43243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571480"/>
            <a:ext cx="72241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Для постройки  часовни потребовалось</a:t>
            </a:r>
          </a:p>
          <a:p>
            <a:r>
              <a:rPr lang="ru-RU" sz="3200" b="1" dirty="0" smtClean="0"/>
              <a:t> 1  т   200  кг   песка. Сколько  это кг?     </a:t>
            </a:r>
            <a:endParaRPr lang="ru-RU" sz="3200" b="1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033588"/>
            <a:ext cx="4094163" cy="4824412"/>
          </a:xfrm>
          <a:solidFill>
            <a:schemeClr val="hlink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33CCFF"/>
                </a:solidFill>
              </a:rPr>
              <a:t>          </a:t>
            </a:r>
            <a:r>
              <a:rPr lang="ru-RU" sz="2400" b="1" dirty="0" smtClean="0">
                <a:latin typeface="Monotype Corsiva" pitchFamily="66" charset="0"/>
              </a:rPr>
              <a:t>Каменная часовня</a:t>
            </a:r>
            <a:r>
              <a:rPr lang="ru-RU" sz="2400" dirty="0" smtClean="0">
                <a:latin typeface="Monotype Corsiva" pitchFamily="66" charset="0"/>
              </a:rPr>
              <a:t>  </a:t>
            </a:r>
            <a:r>
              <a:rPr lang="ru-RU" sz="2400" dirty="0" err="1" smtClean="0">
                <a:latin typeface="Monotype Corsiva" pitchFamily="66" charset="0"/>
              </a:rPr>
              <a:t>Параскевы</a:t>
            </a:r>
            <a:r>
              <a:rPr lang="ru-RU" sz="2400" dirty="0" smtClean="0">
                <a:latin typeface="Monotype Corsiva" pitchFamily="66" charset="0"/>
              </a:rPr>
              <a:t> Пятницы построена вместо деревянной в 1891 году. Историческую значимость придают росписи свода, где изображена сцена крещения, момент защиты </a:t>
            </a:r>
            <a:r>
              <a:rPr lang="ru-RU" sz="2400" dirty="0" err="1" smtClean="0">
                <a:latin typeface="Monotype Corsiva" pitchFamily="66" charset="0"/>
              </a:rPr>
              <a:t>Искора</a:t>
            </a:r>
            <a:r>
              <a:rPr lang="ru-RU" sz="2400" dirty="0" smtClean="0">
                <a:latin typeface="Monotype Corsiva" pitchFamily="66" charset="0"/>
              </a:rPr>
              <a:t> от татар, крестный ход в день </a:t>
            </a:r>
            <a:r>
              <a:rPr lang="ru-RU" sz="2400" dirty="0" err="1" smtClean="0">
                <a:latin typeface="Monotype Corsiva" pitchFamily="66" charset="0"/>
              </a:rPr>
              <a:t>Параскевы</a:t>
            </a:r>
            <a:r>
              <a:rPr lang="ru-RU" sz="2400" dirty="0" smtClean="0">
                <a:latin typeface="Monotype Corsiva" pitchFamily="66" charset="0"/>
              </a:rPr>
              <a:t> пятницы.  </a:t>
            </a:r>
          </a:p>
        </p:txBody>
      </p:sp>
      <p:sp>
        <p:nvSpPr>
          <p:cNvPr id="12291" name="AutoShape 7"/>
          <p:cNvSpPr>
            <a:spLocks noChangeArrowheads="1"/>
          </p:cNvSpPr>
          <p:nvPr/>
        </p:nvSpPr>
        <p:spPr bwMode="auto">
          <a:xfrm rot="1469099">
            <a:off x="1187450" y="5661025"/>
            <a:ext cx="792163" cy="769938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AutoShape 8"/>
          <p:cNvSpPr>
            <a:spLocks noChangeArrowheads="1"/>
          </p:cNvSpPr>
          <p:nvPr/>
        </p:nvSpPr>
        <p:spPr bwMode="auto">
          <a:xfrm rot="3252929">
            <a:off x="7796581" y="152746"/>
            <a:ext cx="771525" cy="771525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/>
          <a:srcRect t="9503" b="18469"/>
          <a:stretch>
            <a:fillRect/>
          </a:stretch>
        </p:blipFill>
        <p:spPr bwMode="auto">
          <a:xfrm>
            <a:off x="4572000" y="2033588"/>
            <a:ext cx="43243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571480"/>
            <a:ext cx="72241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Для постройки  часовни потребовалось</a:t>
            </a:r>
          </a:p>
          <a:p>
            <a:r>
              <a:rPr lang="ru-RU" sz="3200" b="1" dirty="0" smtClean="0"/>
              <a:t> 1  т   200  кг   песка</a:t>
            </a:r>
            <a:r>
              <a:rPr lang="ru-RU" sz="3200" b="1" dirty="0" smtClean="0">
                <a:solidFill>
                  <a:srgbClr val="FF0000"/>
                </a:solidFill>
              </a:rPr>
              <a:t>.       1 200кг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431482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5400000">
            <a:off x="-2140744" y="3156744"/>
            <a:ext cx="5329238" cy="4000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Параскева Пятница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000760" y="428604"/>
            <a:ext cx="27019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3300"/>
                </a:solidFill>
              </a:rPr>
              <a:t>Покровительница 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семейного счастья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и городской 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торговли.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2000240"/>
            <a:ext cx="315503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Найди </a:t>
            </a:r>
            <a:r>
              <a:rPr lang="ru-RU" sz="3200" b="1" u="sng" dirty="0" smtClean="0"/>
              <a:t>площадь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к</a:t>
            </a:r>
            <a:r>
              <a:rPr lang="ru-RU" sz="3200" b="1" dirty="0" smtClean="0"/>
              <a:t>артофельного</a:t>
            </a:r>
          </a:p>
          <a:p>
            <a:r>
              <a:rPr lang="ru-RU" sz="3200" b="1" dirty="0" smtClean="0"/>
              <a:t> поля </a:t>
            </a:r>
          </a:p>
          <a:p>
            <a:r>
              <a:rPr lang="ru-RU" sz="3200" b="1" dirty="0" smtClean="0"/>
              <a:t> прямоугольной</a:t>
            </a:r>
          </a:p>
          <a:p>
            <a:r>
              <a:rPr lang="ru-RU" sz="3200" b="1" dirty="0" smtClean="0"/>
              <a:t> формы.</a:t>
            </a:r>
          </a:p>
          <a:p>
            <a:r>
              <a:rPr lang="ru-RU" sz="3200" b="1" dirty="0" smtClean="0"/>
              <a:t> Длина  1 км,</a:t>
            </a:r>
          </a:p>
          <a:p>
            <a:r>
              <a:rPr lang="ru-RU" sz="3200" b="1" dirty="0" smtClean="0"/>
              <a:t> ширина  45 м</a:t>
            </a:r>
            <a:endParaRPr lang="ru-RU" sz="3200" b="1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431482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5400000">
            <a:off x="-2140744" y="3156744"/>
            <a:ext cx="5329238" cy="4000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Параскева Пятница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786446" y="214290"/>
            <a:ext cx="27019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3300"/>
                </a:solidFill>
              </a:rPr>
              <a:t>Покровительница 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семейного счастья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и городской </a:t>
            </a:r>
          </a:p>
          <a:p>
            <a:pPr algn="ctr"/>
            <a:r>
              <a:rPr lang="ru-RU" sz="2000" b="1" dirty="0">
                <a:solidFill>
                  <a:srgbClr val="003300"/>
                </a:solidFill>
              </a:rPr>
              <a:t>торговли.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72132" y="1643050"/>
            <a:ext cx="380822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Найди </a:t>
            </a:r>
            <a:r>
              <a:rPr lang="ru-RU" sz="3200" b="1" u="sng" dirty="0" smtClean="0"/>
              <a:t>площадь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к</a:t>
            </a:r>
            <a:r>
              <a:rPr lang="ru-RU" sz="3200" b="1" dirty="0" smtClean="0"/>
              <a:t>артофельного</a:t>
            </a:r>
          </a:p>
          <a:p>
            <a:r>
              <a:rPr lang="ru-RU" sz="3200" b="1" dirty="0" smtClean="0"/>
              <a:t> поля </a:t>
            </a:r>
          </a:p>
          <a:p>
            <a:r>
              <a:rPr lang="ru-RU" sz="3200" b="1" dirty="0" smtClean="0"/>
              <a:t> прямоугольной</a:t>
            </a:r>
          </a:p>
          <a:p>
            <a:r>
              <a:rPr lang="ru-RU" sz="3200" b="1" dirty="0" smtClean="0"/>
              <a:t> формы.</a:t>
            </a:r>
          </a:p>
          <a:p>
            <a:r>
              <a:rPr lang="ru-RU" sz="3200" b="1" dirty="0" smtClean="0"/>
              <a:t> Длина  1 км ,</a:t>
            </a:r>
          </a:p>
          <a:p>
            <a:r>
              <a:rPr lang="ru-RU" sz="3200" b="1" dirty="0" smtClean="0"/>
              <a:t> ширина  45 м.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45 * 1000 = 45 000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квадратных метров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074025" cy="2808288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latin typeface="Century Schoolbook" pitchFamily="18" charset="0"/>
              </a:rPr>
              <a:t>Стоит за </a:t>
            </a:r>
            <a:r>
              <a:rPr lang="ru-RU" sz="2400" dirty="0" err="1" smtClean="0">
                <a:latin typeface="Century Schoolbook" pitchFamily="18" charset="0"/>
              </a:rPr>
              <a:t>Искором</a:t>
            </a:r>
            <a:r>
              <a:rPr lang="ru-RU" sz="2400" dirty="0" smtClean="0">
                <a:latin typeface="Century Schoolbook" pitchFamily="18" charset="0"/>
              </a:rPr>
              <a:t> скала высокая, а в скале той расщелина (</a:t>
            </a:r>
            <a:r>
              <a:rPr lang="ru-RU" sz="2400" b="1" dirty="0" smtClean="0">
                <a:latin typeface="Century Schoolbook" pitchFamily="18" charset="0"/>
              </a:rPr>
              <a:t>60-80 </a:t>
            </a:r>
            <a:r>
              <a:rPr lang="ru-RU" sz="2400" b="1" dirty="0" smtClean="0">
                <a:latin typeface="Century Schoolbook" pitchFamily="18" charset="0"/>
              </a:rPr>
              <a:t>….. ???) </a:t>
            </a:r>
            <a:r>
              <a:rPr lang="ru-RU" sz="2400" dirty="0" smtClean="0">
                <a:latin typeface="Century Schoolbook" pitchFamily="18" charset="0"/>
              </a:rPr>
              <a:t>.И </a:t>
            </a:r>
            <a:r>
              <a:rPr lang="ru-RU" sz="2400" dirty="0" smtClean="0">
                <a:latin typeface="Century Schoolbook" pitchFamily="18" charset="0"/>
              </a:rPr>
              <a:t>так в ней камни расположены, что хоть и с трудом, а всё ж взобраться наверх можно. Расщелина узкая, вроде улочки. И вот ежели по улочке этой в одежде белой да с молитвою взойти </a:t>
            </a:r>
            <a:r>
              <a:rPr lang="ru-RU" sz="2400" dirty="0" smtClean="0">
                <a:latin typeface="Century Schoolbook" pitchFamily="18" charset="0"/>
              </a:rPr>
              <a:t>сумеешь</a:t>
            </a:r>
            <a:r>
              <a:rPr lang="ru-RU" sz="2400" dirty="0" smtClean="0">
                <a:latin typeface="Century Schoolbook" pitchFamily="18" charset="0"/>
              </a:rPr>
              <a:t>, разом сгинут все хвори и беды спадут</a:t>
            </a:r>
            <a:r>
              <a:rPr lang="ru-RU" sz="2400" dirty="0" smtClean="0">
                <a:latin typeface="Century Schoolbook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Какая  единица длины использована при измерении  расщелины?</a:t>
            </a:r>
            <a:endParaRPr lang="ru-RU" sz="2400" b="1" dirty="0" smtClean="0">
              <a:latin typeface="Century Schoolbook" pitchFamily="18" charset="0"/>
            </a:endParaRP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 rot="5400000">
            <a:off x="-1012824" y="4692650"/>
            <a:ext cx="3168650" cy="3524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4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Узкая улочка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 rot="5400000">
            <a:off x="3704432" y="4656931"/>
            <a:ext cx="3240088" cy="3524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4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Широкая улочка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213100"/>
            <a:ext cx="2479675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213100"/>
            <a:ext cx="23495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7" grpId="0" animBg="1"/>
      <p:bldP spid="286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074025" cy="2808288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latin typeface="Century Schoolbook" pitchFamily="18" charset="0"/>
              </a:rPr>
              <a:t>Стоит за </a:t>
            </a:r>
            <a:r>
              <a:rPr lang="ru-RU" sz="2400" dirty="0" err="1" smtClean="0">
                <a:latin typeface="Century Schoolbook" pitchFamily="18" charset="0"/>
              </a:rPr>
              <a:t>Искором</a:t>
            </a:r>
            <a:r>
              <a:rPr lang="ru-RU" sz="2400" dirty="0" smtClean="0">
                <a:latin typeface="Century Schoolbook" pitchFamily="18" charset="0"/>
              </a:rPr>
              <a:t> скала высокая, а в скале той расщелина (</a:t>
            </a:r>
            <a:r>
              <a:rPr lang="ru-RU" sz="2800" b="1" dirty="0" smtClean="0">
                <a:solidFill>
                  <a:srgbClr val="FF0000"/>
                </a:solidFill>
                <a:latin typeface="Century Schoolbook" pitchFamily="18" charset="0"/>
              </a:rPr>
              <a:t>60-80  см </a:t>
            </a:r>
            <a:r>
              <a:rPr lang="ru-RU" sz="2400" b="1" dirty="0" smtClean="0">
                <a:latin typeface="Century Schoolbook" pitchFamily="18" charset="0"/>
              </a:rPr>
              <a:t>) </a:t>
            </a:r>
            <a:r>
              <a:rPr lang="ru-RU" sz="2400" dirty="0" smtClean="0">
                <a:latin typeface="Century Schoolbook" pitchFamily="18" charset="0"/>
              </a:rPr>
              <a:t>.И </a:t>
            </a:r>
            <a:r>
              <a:rPr lang="ru-RU" sz="2400" dirty="0" smtClean="0">
                <a:latin typeface="Century Schoolbook" pitchFamily="18" charset="0"/>
              </a:rPr>
              <a:t>так в ней камни расположены, что хоть и с трудом, а всё ж взобраться наверх можно. Расщелина узкая, вроде улочки. И вот ежели по улочке этой в одежде белой да с молитвою взойти </a:t>
            </a:r>
            <a:r>
              <a:rPr lang="ru-RU" sz="2400" dirty="0" smtClean="0">
                <a:latin typeface="Century Schoolbook" pitchFamily="18" charset="0"/>
              </a:rPr>
              <a:t>сумеешь</a:t>
            </a:r>
            <a:r>
              <a:rPr lang="ru-RU" sz="2400" dirty="0" smtClean="0">
                <a:latin typeface="Century Schoolbook" pitchFamily="18" charset="0"/>
              </a:rPr>
              <a:t>, разом сгинут все хвори и беды спадут</a:t>
            </a:r>
            <a:r>
              <a:rPr lang="ru-RU" sz="2400" dirty="0" smtClean="0">
                <a:latin typeface="Century Schoolbook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Какая  единица длины использована при измерении  расщелины?</a:t>
            </a:r>
            <a:endParaRPr lang="ru-RU" sz="2400" b="1" dirty="0" smtClean="0">
              <a:latin typeface="Century Schoolbook" pitchFamily="18" charset="0"/>
            </a:endParaRP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 rot="5400000">
            <a:off x="-1012824" y="4692650"/>
            <a:ext cx="3168650" cy="3524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4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Узкая улочка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 rot="5400000">
            <a:off x="3704432" y="4656931"/>
            <a:ext cx="3240088" cy="3524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24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Широкая улочка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213100"/>
            <a:ext cx="2479675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213100"/>
            <a:ext cx="23495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7" grpId="0" animBg="1"/>
      <p:bldP spid="286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Самостоятельная  работа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Над чем надо поработать 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Математическая   цепочка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7:7*64:8+72:10*5+2:6=</a:t>
            </a:r>
            <a:r>
              <a:rPr lang="ru-RU" sz="5400" b="1" dirty="0" smtClean="0">
                <a:solidFill>
                  <a:srgbClr val="FF0000"/>
                </a:solidFill>
              </a:rPr>
              <a:t>7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Умножение  на 1000, 10 000,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100 000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Знакомство  с историей села …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4821 * 0 + 35* 100 =</a:t>
            </a:r>
          </a:p>
          <a:p>
            <a:pPr>
              <a:buNone/>
            </a:pPr>
            <a:r>
              <a:rPr lang="ru-RU" sz="4000" dirty="0" smtClean="0"/>
              <a:t>(98 735 -  14 820) * 0  + 47 * 10 =</a:t>
            </a:r>
          </a:p>
          <a:p>
            <a:pPr>
              <a:buNone/>
            </a:pPr>
            <a:r>
              <a:rPr lang="ru-RU" sz="4000" dirty="0" smtClean="0"/>
              <a:t>6 * 100 – 27 034 * 0 =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b="1" dirty="0" smtClean="0">
                <a:solidFill>
                  <a:schemeClr val="tx2"/>
                </a:solidFill>
              </a:rPr>
              <a:t>село  </a:t>
            </a:r>
            <a:r>
              <a:rPr lang="ru-RU" sz="4800" b="1" dirty="0" err="1" smtClean="0">
                <a:solidFill>
                  <a:schemeClr val="tx2"/>
                </a:solidFill>
              </a:rPr>
              <a:t>Искор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85927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4821 * 0 + 35* 100 =  </a:t>
            </a:r>
            <a:r>
              <a:rPr lang="ru-RU" sz="3600" b="1" dirty="0" smtClean="0">
                <a:solidFill>
                  <a:srgbClr val="FF0000"/>
                </a:solidFill>
              </a:rPr>
              <a:t>3 500</a:t>
            </a:r>
          </a:p>
          <a:p>
            <a:r>
              <a:rPr lang="ru-RU" sz="3600" dirty="0" smtClean="0"/>
              <a:t>(98 735 -  14 820) * 0  + 47 * 10 = </a:t>
            </a:r>
            <a:r>
              <a:rPr lang="ru-RU" sz="3600" b="1" dirty="0" smtClean="0">
                <a:solidFill>
                  <a:srgbClr val="FF0000"/>
                </a:solidFill>
              </a:rPr>
              <a:t>470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6 * 100 – 27 034 * 0 =  </a:t>
            </a:r>
            <a:r>
              <a:rPr lang="ru-RU" sz="3600" b="1" dirty="0" smtClean="0">
                <a:solidFill>
                  <a:srgbClr val="FF0000"/>
                </a:solidFill>
              </a:rPr>
              <a:t>600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620713"/>
            <a:ext cx="6985000" cy="5434012"/>
          </a:xfrm>
          <a:solidFill>
            <a:srgbClr val="FFFF66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От местоположения городка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 пошло и его название.</a:t>
            </a:r>
          </a:p>
          <a:p>
            <a:pPr algn="ctr" eaLnBrk="1" hangingPunct="1">
              <a:buFontTx/>
              <a:buNone/>
            </a:pPr>
            <a:r>
              <a:rPr lang="ru-RU" smtClean="0">
                <a:solidFill>
                  <a:srgbClr val="009900"/>
                </a:solidFill>
              </a:rPr>
              <a:t>  «Ис»</a:t>
            </a:r>
            <a:r>
              <a:rPr lang="ru-RU" smtClean="0"/>
              <a:t> - камень, 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009900"/>
                </a:solidFill>
              </a:rPr>
              <a:t>«кар»</a:t>
            </a:r>
            <a:r>
              <a:rPr lang="ru-RU" smtClean="0"/>
              <a:t> - поселение, город.</a:t>
            </a:r>
          </a:p>
          <a:p>
            <a:pPr algn="ctr" eaLnBrk="1" hangingPunct="1">
              <a:buFontTx/>
              <a:buNone/>
            </a:pPr>
            <a:endParaRPr lang="ru-RU" smtClean="0"/>
          </a:p>
          <a:p>
            <a:pPr algn="ctr" eaLnBrk="1" hangingPunct="1">
              <a:buFontTx/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rgbClr val="009900"/>
                </a:solidFill>
              </a:rPr>
              <a:t>«Искор»</a:t>
            </a:r>
            <a:r>
              <a:rPr lang="ru-RU" smtClean="0"/>
              <a:t> 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- </a:t>
            </a:r>
            <a:r>
              <a:rPr lang="ru-RU" smtClean="0">
                <a:solidFill>
                  <a:srgbClr val="FF0066"/>
                </a:solidFill>
              </a:rPr>
              <a:t>каменный город;</a:t>
            </a:r>
          </a:p>
          <a:p>
            <a:pPr algn="ctr" eaLnBrk="1" hangingPunct="1">
              <a:buFontTx/>
              <a:buNone/>
            </a:pPr>
            <a:r>
              <a:rPr lang="ru-RU" smtClean="0">
                <a:solidFill>
                  <a:srgbClr val="FF0066"/>
                </a:solidFill>
              </a:rPr>
              <a:t>   городок на камне</a:t>
            </a:r>
            <a:r>
              <a:rPr lang="ru-RU" smtClean="0"/>
              <a:t>. 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5400000">
            <a:off x="755650" y="260350"/>
            <a:ext cx="698500" cy="6985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 rot="274048">
            <a:off x="684213" y="5734050"/>
            <a:ext cx="698500" cy="698500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 rot="-850325">
            <a:off x="7812088" y="5661025"/>
            <a:ext cx="769937" cy="720725"/>
          </a:xfrm>
          <a:prstGeom prst="star4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 rot="274048">
            <a:off x="7812088" y="260350"/>
            <a:ext cx="698500" cy="698500"/>
          </a:xfrm>
          <a:prstGeom prst="star4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5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  <p:bldP spid="25604" grpId="0" animBg="1"/>
      <p:bldP spid="25605" grpId="0" animBg="1"/>
      <p:bldP spid="25606" grpId="0" animBg="1"/>
      <p:bldP spid="256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96975"/>
            <a:ext cx="8061325" cy="53165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50825" y="309563"/>
            <a:ext cx="848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Пермский край охватывает обширные земли Западного Урала.</a:t>
            </a:r>
          </a:p>
          <a:p>
            <a:r>
              <a:rPr lang="ru-RU" sz="2000" b="1"/>
              <a:t>На берегах  реки Колвы расположено древнее село Искор.</a:t>
            </a:r>
            <a:r>
              <a:rPr lang="ru-RU" sz="2400"/>
              <a:t> 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836613"/>
            <a:ext cx="4619625" cy="5792787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</a:t>
            </a:r>
            <a:r>
              <a:rPr lang="ru-RU" sz="2000" smtClean="0"/>
              <a:t>Жил на Искорском  городище царь по имени Кор. И вот однажды надумал он жениться. Разнеслась по округам весть: ежели найдется в крае чердынском краса-девица, с той он под венец пойдёт.</a:t>
            </a:r>
            <a:r>
              <a:rPr lang="ru-RU" sz="2000" b="1" smtClean="0"/>
              <a:t> </a:t>
            </a:r>
            <a:r>
              <a:rPr lang="ru-RU" sz="2000" smtClean="0"/>
              <a:t>Донеслась новость до Любавушки, что на дальнем становье жила. И решила она   удивить-  ниток из солнечных лучей напрясть. Низко поклонилась Любавушка солнышку и бросила нитки искристые на городище искорское, прямо к ногам царю.  Три дня и три ночи гудела свадьба развесёлая.  </a:t>
            </a:r>
            <a:r>
              <a:rPr lang="ru-RU" sz="2000" b="1" smtClean="0"/>
              <a:t>   </a:t>
            </a:r>
          </a:p>
        </p:txBody>
      </p:sp>
      <p:sp>
        <p:nvSpPr>
          <p:cNvPr id="8195" name="AutoShape 6"/>
          <p:cNvSpPr>
            <a:spLocks noChangeArrowheads="1"/>
          </p:cNvSpPr>
          <p:nvPr/>
        </p:nvSpPr>
        <p:spPr bwMode="auto">
          <a:xfrm>
            <a:off x="8374063" y="0"/>
            <a:ext cx="769937" cy="698500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Line 8"/>
          <p:cNvSpPr>
            <a:spLocks noChangeShapeType="1"/>
          </p:cNvSpPr>
          <p:nvPr/>
        </p:nvSpPr>
        <p:spPr bwMode="auto">
          <a:xfrm flipV="1">
            <a:off x="6804025" y="620713"/>
            <a:ext cx="1655763" cy="2952750"/>
          </a:xfrm>
          <a:prstGeom prst="line">
            <a:avLst/>
          </a:prstGeom>
          <a:noFill/>
          <a:ln w="9525">
            <a:solidFill>
              <a:srgbClr val="F2E70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9"/>
          <p:cNvSpPr>
            <a:spLocks noChangeShapeType="1"/>
          </p:cNvSpPr>
          <p:nvPr/>
        </p:nvSpPr>
        <p:spPr bwMode="auto">
          <a:xfrm flipH="1">
            <a:off x="4572000" y="3789363"/>
            <a:ext cx="3024188" cy="2232025"/>
          </a:xfrm>
          <a:prstGeom prst="line">
            <a:avLst/>
          </a:prstGeom>
          <a:noFill/>
          <a:ln w="9525">
            <a:solidFill>
              <a:srgbClr val="F2E70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10"/>
          <p:cNvSpPr>
            <a:spLocks noChangeShapeType="1"/>
          </p:cNvSpPr>
          <p:nvPr/>
        </p:nvSpPr>
        <p:spPr bwMode="auto">
          <a:xfrm flipH="1">
            <a:off x="7956550" y="692150"/>
            <a:ext cx="792163" cy="2952750"/>
          </a:xfrm>
          <a:prstGeom prst="line">
            <a:avLst/>
          </a:prstGeom>
          <a:noFill/>
          <a:ln w="9525">
            <a:solidFill>
              <a:srgbClr val="F2E70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407352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AutoShape 7"/>
          <p:cNvSpPr>
            <a:spLocks noChangeArrowheads="1"/>
          </p:cNvSpPr>
          <p:nvPr/>
        </p:nvSpPr>
        <p:spPr bwMode="auto">
          <a:xfrm>
            <a:off x="3995738" y="5876925"/>
            <a:ext cx="698500" cy="698500"/>
          </a:xfrm>
          <a:prstGeom prst="sun">
            <a:avLst>
              <a:gd name="adj" fmla="val 25000"/>
            </a:avLst>
          </a:prstGeom>
          <a:solidFill>
            <a:srgbClr val="F2E70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0" name="WordArt 16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4535488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Легенда.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565400"/>
            <a:ext cx="1944688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643050"/>
            <a:ext cx="26638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85926"/>
            <a:ext cx="3025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00034" y="5286388"/>
            <a:ext cx="5302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     </a:t>
            </a:r>
            <a:r>
              <a:rPr lang="ru-RU" sz="2000" b="1" dirty="0"/>
              <a:t>Многое о древнем </a:t>
            </a:r>
            <a:r>
              <a:rPr lang="ru-RU" sz="2000" b="1" dirty="0" err="1"/>
              <a:t>Искоре</a:t>
            </a:r>
            <a:r>
              <a:rPr lang="ru-RU" sz="2000" b="1" dirty="0"/>
              <a:t> узнали из</a:t>
            </a:r>
          </a:p>
          <a:p>
            <a:r>
              <a:rPr lang="ru-RU" sz="2000" b="1" dirty="0"/>
              <a:t>  археологических раскопок.</a:t>
            </a:r>
          </a:p>
          <a:p>
            <a:r>
              <a:rPr lang="ru-RU" sz="2000" b="1" dirty="0"/>
              <a:t>  Были найдены  разнообразные</a:t>
            </a:r>
          </a:p>
          <a:p>
            <a:r>
              <a:rPr lang="ru-RU" sz="2000" b="1" dirty="0"/>
              <a:t>   украшения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571480"/>
            <a:ext cx="83767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Таких украшений   было найдено   2  кг . </a:t>
            </a:r>
          </a:p>
          <a:p>
            <a:r>
              <a:rPr lang="ru-RU" sz="3600" b="1" dirty="0" smtClean="0"/>
              <a:t>Сколько  это грамм?</a:t>
            </a:r>
            <a:endParaRPr lang="ru-RU" sz="36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8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8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8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565400"/>
            <a:ext cx="1944688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643050"/>
            <a:ext cx="26638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85926"/>
            <a:ext cx="3025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00034" y="5286388"/>
            <a:ext cx="5302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      </a:t>
            </a:r>
            <a:r>
              <a:rPr lang="ru-RU" sz="2000" b="1" dirty="0"/>
              <a:t>Многое о древнем </a:t>
            </a:r>
            <a:r>
              <a:rPr lang="ru-RU" sz="2000" b="1" dirty="0" err="1"/>
              <a:t>Искоре</a:t>
            </a:r>
            <a:r>
              <a:rPr lang="ru-RU" sz="2000" b="1" dirty="0"/>
              <a:t> узнали из</a:t>
            </a:r>
          </a:p>
          <a:p>
            <a:r>
              <a:rPr lang="ru-RU" sz="2000" b="1" dirty="0"/>
              <a:t>  археологических раскопок.</a:t>
            </a:r>
          </a:p>
          <a:p>
            <a:r>
              <a:rPr lang="ru-RU" sz="2000" b="1" dirty="0"/>
              <a:t>  Были найдены  разнообразные</a:t>
            </a:r>
          </a:p>
          <a:p>
            <a:r>
              <a:rPr lang="ru-RU" sz="2000" b="1" dirty="0"/>
              <a:t>   украшения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571480"/>
            <a:ext cx="83767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Таких украшений   было найдено   2  кг . </a:t>
            </a:r>
          </a:p>
          <a:p>
            <a:r>
              <a:rPr lang="ru-RU" sz="3600" b="1" dirty="0" smtClean="0"/>
              <a:t>Сколько  это грамм?   </a:t>
            </a:r>
            <a:r>
              <a:rPr lang="ru-RU" sz="3600" b="1" dirty="0" smtClean="0">
                <a:solidFill>
                  <a:srgbClr val="FF0000"/>
                </a:solidFill>
              </a:rPr>
              <a:t>2 * 1000 = 2000 г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8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8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8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632</Words>
  <Application>Microsoft Office PowerPoint</Application>
  <PresentationFormat>Экран (4:3)</PresentationFormat>
  <Paragraphs>85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Тема урока ??? </vt:lpstr>
      <vt:lpstr>Тема урока </vt:lpstr>
      <vt:lpstr>Знакомство  с историей села …</vt:lpstr>
      <vt:lpstr> село  Искор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Рефлексия </vt:lpstr>
    </vt:vector>
  </TitlesOfParts>
  <Company>Худеевы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</dc:title>
  <dc:creator>Комп</dc:creator>
  <cp:lastModifiedBy>Комп</cp:lastModifiedBy>
  <cp:revision>10</cp:revision>
  <dcterms:created xsi:type="dcterms:W3CDTF">2012-10-22T14:57:18Z</dcterms:created>
  <dcterms:modified xsi:type="dcterms:W3CDTF">2012-10-22T16:24:24Z</dcterms:modified>
</cp:coreProperties>
</file>