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2" r:id="rId2"/>
    <p:sldId id="258" r:id="rId3"/>
    <p:sldId id="261" r:id="rId4"/>
    <p:sldId id="260" r:id="rId5"/>
    <p:sldId id="264" r:id="rId6"/>
    <p:sldId id="265" r:id="rId7"/>
    <p:sldId id="269" r:id="rId8"/>
    <p:sldId id="267" r:id="rId9"/>
    <p:sldId id="271" r:id="rId10"/>
    <p:sldId id="273" r:id="rId11"/>
    <p:sldId id="272" r:id="rId12"/>
    <p:sldId id="266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6E60E-A3BD-43CB-B0E5-BD76C27EF881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6190B-439C-4938-93EA-9109D9EB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0DD82D9-367A-46ED-B919-0CAB3DD1BC51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6190B-439C-4938-93EA-9109D9EBC0B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56;&#1072;&#1073;&#1086;&#1095;&#1072;&#1103;%20&#1087;&#1072;&#1087;&#1082;&#1072;\&#1056;&#1072;&#1073;.%20&#1087;&#1088;&#1077;&#1079;&#1077;&#1085;&#1090;&#1072;&#1094;&#1080;&#1080;\&#1048;&#1089;&#1090;&#1086;&#1088;&#1080;&#1103;\&#1059;&#1088;&#1086;&#1082;%20%206%20&#1047;&#1040;%20&#1047;&#1045;&#1052;&#1051;&#1070;%20&#1056;&#1059;&#1057;&#1057;&#1050;&#1059;&#1070;\005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92150"/>
            <a:ext cx="8497888" cy="5715000"/>
          </a:xfrm>
          <a:prstGeom prst="rect">
            <a:avLst/>
          </a:prstGeom>
          <a:noFill/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395288" y="5589588"/>
            <a:ext cx="5200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0000B8"/>
                </a:solidFill>
              </a:rPr>
              <a:t>«За землю русскую 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268413"/>
            <a:ext cx="2438400" cy="316706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3254" name="Picture 6" descr="img1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836613"/>
            <a:ext cx="1655763" cy="23050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468313" y="4581525"/>
            <a:ext cx="82073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   </a:t>
            </a:r>
            <a:r>
              <a:rPr lang="ru-RU" sz="2400" b="1"/>
              <a:t>Имя Александра Ярославича Невского пользовалось огромной популярностью на Руси. В 1547 году он был канонизирован. Русская православная церковь причислила храброго князя к лику святых.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3492500" y="765175"/>
            <a:ext cx="35004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   </a:t>
            </a:r>
            <a:r>
              <a:rPr lang="ru-RU" sz="2000" i="1"/>
              <a:t>«Святой благоверный</a:t>
            </a:r>
          </a:p>
          <a:p>
            <a:r>
              <a:rPr lang="ru-RU" sz="2000" i="1"/>
              <a:t>великий князь Александр</a:t>
            </a:r>
          </a:p>
          <a:p>
            <a:r>
              <a:rPr lang="ru-RU" sz="2000" i="1"/>
              <a:t>Невский». Икона Троицкого</a:t>
            </a:r>
          </a:p>
          <a:p>
            <a:r>
              <a:rPr lang="ru-RU" sz="2000" i="1"/>
              <a:t>Собора Александро-</a:t>
            </a:r>
          </a:p>
          <a:p>
            <a:r>
              <a:rPr lang="ru-RU" sz="2000" i="1"/>
              <a:t>Невсккой лавры в Санкт-</a:t>
            </a:r>
          </a:p>
          <a:p>
            <a:r>
              <a:rPr lang="ru-RU" sz="2000" i="1"/>
              <a:t>Петербурге.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3132138" y="3500438"/>
            <a:ext cx="47212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      </a:t>
            </a:r>
            <a:r>
              <a:rPr lang="ru-RU" sz="2000" i="1"/>
              <a:t>Симон Ушаков со товарищами.</a:t>
            </a:r>
          </a:p>
          <a:p>
            <a:r>
              <a:rPr lang="ru-RU" sz="2000" i="1"/>
              <a:t>«Александр Невский». Архангельский</a:t>
            </a:r>
          </a:p>
          <a:p>
            <a:r>
              <a:rPr lang="ru-RU" sz="2000" i="1"/>
              <a:t>собор Московского Кремля.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196975"/>
            <a:ext cx="3119437" cy="38877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3632200" y="1484313"/>
            <a:ext cx="515937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     </a:t>
            </a:r>
            <a:r>
              <a:rPr lang="ru-RU" sz="2400" b="1"/>
              <a:t>В 1725 году в России был </a:t>
            </a:r>
          </a:p>
          <a:p>
            <a:r>
              <a:rPr lang="ru-RU" sz="2400" b="1"/>
              <a:t>учрежден орден святого</a:t>
            </a:r>
          </a:p>
          <a:p>
            <a:r>
              <a:rPr lang="ru-RU" sz="2400" b="1"/>
              <a:t> Александра Невского.</a:t>
            </a:r>
          </a:p>
          <a:p>
            <a:r>
              <a:rPr lang="ru-RU" sz="2400" b="1"/>
              <a:t>     В 1942 году, в разгар Великой</a:t>
            </a:r>
          </a:p>
          <a:p>
            <a:r>
              <a:rPr lang="ru-RU" sz="2400" b="1"/>
              <a:t> Отечественной войны, был </a:t>
            </a:r>
          </a:p>
          <a:p>
            <a:r>
              <a:rPr lang="ru-RU" sz="2400" b="1"/>
              <a:t> введен орден Александра</a:t>
            </a:r>
          </a:p>
          <a:p>
            <a:r>
              <a:rPr lang="ru-RU" sz="2400" b="1"/>
              <a:t> Невского.</a:t>
            </a:r>
          </a:p>
          <a:p>
            <a:r>
              <a:rPr lang="ru-RU" sz="2400" b="1"/>
              <a:t>    Им стали награждать особо</a:t>
            </a:r>
          </a:p>
          <a:p>
            <a:r>
              <a:rPr lang="ru-RU" sz="2400" b="1"/>
              <a:t> отличившихся командиров.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img0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620713"/>
            <a:ext cx="5545138" cy="50546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323850" y="5734050"/>
            <a:ext cx="8521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i="1"/>
              <a:t>Для чего русские дружинники зажигают костер?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480" y="646629"/>
            <a:ext cx="9102240" cy="2842858"/>
          </a:xfrm>
          <a:prstGeom prst="rect">
            <a:avLst/>
          </a:prstGeom>
          <a:noFill/>
        </p:spPr>
      </p:pic>
      <p:pic>
        <p:nvPicPr>
          <p:cNvPr id="409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5121" y="3089125"/>
            <a:ext cx="4839840" cy="315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87521" y="816566"/>
            <a:ext cx="3396960" cy="1239970"/>
          </a:xfrm>
        </p:spPr>
        <p:txBody>
          <a:bodyPr>
            <a:normAutofit/>
          </a:bodyPr>
          <a:lstStyle/>
          <a:p>
            <a:pPr marL="321125" indent="80641" algn="l"/>
            <a:r>
              <a:rPr lang="ru-RU" sz="2400" dirty="0" smtClean="0"/>
              <a:t>   </a:t>
            </a:r>
            <a:r>
              <a:rPr lang="ru-RU" sz="2400" dirty="0" smtClean="0">
                <a:solidFill>
                  <a:srgbClr val="FF0000"/>
                </a:solidFill>
              </a:rPr>
              <a:t>Город                         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древнерусского              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государства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2187590"/>
            <a:ext cx="4043520" cy="3524050"/>
          </a:xfrm>
        </p:spPr>
        <p:txBody>
          <a:bodyPr/>
          <a:lstStyle/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 smtClean="0"/>
              <a:t>Красивый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 smtClean="0"/>
              <a:t>Шумный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 smtClean="0"/>
              <a:t>Многолюдный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 smtClean="0"/>
              <a:t>Много домов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 smtClean="0"/>
              <a:t>Богатый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 smtClean="0"/>
              <a:t>Огорожен стенами</a:t>
            </a:r>
          </a:p>
          <a:p>
            <a:pPr indent="424807">
              <a:defRPr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07200" y="2056536"/>
            <a:ext cx="4043520" cy="3659425"/>
          </a:xfrm>
        </p:spPr>
        <p:txBody>
          <a:bodyPr/>
          <a:lstStyle/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/>
              <a:t>Красивый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/>
              <a:t>Шумный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/>
              <a:t>Многолюдный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/>
              <a:t>Много домов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/>
              <a:t>Богатый</a:t>
            </a:r>
          </a:p>
          <a:p>
            <a:pPr marL="725771" indent="-414726">
              <a:buFont typeface="Wingdings" pitchFamily="2" charset="2"/>
              <a:buChar char="v"/>
              <a:defRPr/>
            </a:pPr>
            <a:r>
              <a:rPr lang="ru-RU" dirty="0" smtClean="0"/>
              <a:t>Не огорожен </a:t>
            </a:r>
            <a:r>
              <a:rPr lang="ru-RU" dirty="0"/>
              <a:t>стенами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00" y="829527"/>
            <a:ext cx="3467520" cy="136094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480" y="646629"/>
            <a:ext cx="9102240" cy="2842858"/>
          </a:xfrm>
          <a:prstGeom prst="rect">
            <a:avLst/>
          </a:prstGeom>
          <a:noFill/>
        </p:spPr>
      </p:pic>
      <p:pic>
        <p:nvPicPr>
          <p:cNvPr id="7171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5121" y="3089125"/>
            <a:ext cx="4839840" cy="315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6480" y="881373"/>
            <a:ext cx="8225280" cy="1142040"/>
          </a:xfrm>
        </p:spPr>
        <p:txBody>
          <a:bodyPr/>
          <a:lstStyle/>
          <a:p>
            <a:r>
              <a:rPr lang="ru-RU" smtClean="0"/>
              <a:t>Враги Древней Руси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652320" y="2187590"/>
          <a:ext cx="8225280" cy="3483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320"/>
                <a:gridCol w="2056320"/>
                <a:gridCol w="2056320"/>
                <a:gridCol w="2056320"/>
              </a:tblGrid>
              <a:tr h="58066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Откуда шла опасность</a:t>
                      </a:r>
                      <a:endParaRPr lang="ru-RU" sz="1600" dirty="0"/>
                    </a:p>
                  </a:txBody>
                  <a:tcPr marL="82944" marR="82944" marT="41473" marB="414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Кто нападал на Русь</a:t>
                      </a:r>
                      <a:endParaRPr lang="ru-RU" sz="1600" dirty="0"/>
                    </a:p>
                  </a:txBody>
                  <a:tcPr marL="82944" marR="82944" marT="41473" marB="414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 какой целью?</a:t>
                      </a:r>
                      <a:endParaRPr lang="ru-RU" sz="1600" dirty="0"/>
                    </a:p>
                  </a:txBody>
                  <a:tcPr marL="82944" marR="82944" marT="41473" marB="414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Итоги нападений</a:t>
                      </a:r>
                      <a:endParaRPr lang="ru-RU" sz="1600" dirty="0"/>
                    </a:p>
                  </a:txBody>
                  <a:tcPr marL="82944" marR="82944" marT="41473" marB="41473"/>
                </a:tc>
              </a:tr>
              <a:tr h="1576094">
                <a:tc>
                  <a:txBody>
                    <a:bodyPr/>
                    <a:lstStyle/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  <a:p>
                      <a:endParaRPr lang="ru-RU" sz="1600" smtClean="0"/>
                    </a:p>
                    <a:p>
                      <a:endParaRPr lang="ru-RU" sz="1600" smtClean="0"/>
                    </a:p>
                    <a:p>
                      <a:endParaRPr lang="ru-RU" sz="1600" dirty="0"/>
                    </a:p>
                  </a:txBody>
                  <a:tcPr marL="82944" marR="82944" marT="41473" marB="41473"/>
                </a:tc>
                <a:tc>
                  <a:txBody>
                    <a:bodyPr/>
                    <a:lstStyle/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</a:txBody>
                  <a:tcPr marL="82944" marR="82944" marT="41473" marB="41473"/>
                </a:tc>
                <a:tc>
                  <a:txBody>
                    <a:bodyPr/>
                    <a:lstStyle/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</a:txBody>
                  <a:tcPr marL="82944" marR="82944" marT="41473" marB="41473"/>
                </a:tc>
                <a:tc>
                  <a:txBody>
                    <a:bodyPr/>
                    <a:lstStyle/>
                    <a:p>
                      <a:endParaRPr lang="ru-RU" sz="1600" dirty="0" smtClean="0"/>
                    </a:p>
                  </a:txBody>
                  <a:tcPr marL="82944" marR="82944" marT="41473" marB="41473"/>
                </a:tc>
              </a:tr>
              <a:tr h="1327236">
                <a:tc>
                  <a:txBody>
                    <a:bodyPr/>
                    <a:lstStyle/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 marL="82944" marR="82944" marT="41473" marB="41473"/>
                </a:tc>
                <a:tc>
                  <a:txBody>
                    <a:bodyPr/>
                    <a:lstStyle/>
                    <a:p>
                      <a:endParaRPr lang="ru-RU" sz="1600" dirty="0" smtClean="0"/>
                    </a:p>
                  </a:txBody>
                  <a:tcPr marL="82944" marR="82944" marT="41473" marB="41473"/>
                </a:tc>
                <a:tc>
                  <a:txBody>
                    <a:bodyPr/>
                    <a:lstStyle/>
                    <a:p>
                      <a:endParaRPr lang="ru-RU" sz="1600" dirty="0" smtClean="0"/>
                    </a:p>
                  </a:txBody>
                  <a:tcPr marL="82944" marR="82944" marT="41473" marB="41473"/>
                </a:tc>
                <a:tc>
                  <a:txBody>
                    <a:bodyPr/>
                    <a:lstStyle/>
                    <a:p>
                      <a:endParaRPr lang="ru-RU" sz="1600" dirty="0" smtClean="0"/>
                    </a:p>
                  </a:txBody>
                  <a:tcPr marL="82944" marR="82944" marT="41473" marB="41473"/>
                </a:tc>
              </a:tr>
            </a:tbl>
          </a:graphicData>
        </a:graphic>
      </p:graphicFrame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62000" y="4343400"/>
            <a:ext cx="1926600" cy="1153049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/>
          </a:p>
          <a:p>
            <a:r>
              <a:rPr lang="ru-RU" b="1">
                <a:solidFill>
                  <a:schemeClr val="tx1"/>
                </a:solidFill>
              </a:rPr>
              <a:t>С северо-запада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923520" y="2917746"/>
            <a:ext cx="2220479" cy="1730453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r>
              <a:rPr lang="ru-RU" b="1" dirty="0">
                <a:solidFill>
                  <a:schemeClr val="tx1"/>
                </a:solidFill>
              </a:rPr>
              <a:t>Грабили города, уводили в плен и возвращались в свои земли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900320" y="2917746"/>
            <a:ext cx="1957679" cy="1349453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r>
              <a:rPr lang="ru-RU" b="1" dirty="0">
                <a:solidFill>
                  <a:schemeClr val="tx1"/>
                </a:solidFill>
              </a:rPr>
              <a:t>Разграбление богатых русских городов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856960" y="3043040"/>
            <a:ext cx="1632960" cy="848249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b="1">
              <a:solidFill>
                <a:schemeClr val="tx1"/>
              </a:solidFill>
            </a:endParaRPr>
          </a:p>
          <a:p>
            <a:r>
              <a:rPr lang="ru-RU" b="1">
                <a:solidFill>
                  <a:schemeClr val="tx1"/>
                </a:solidFill>
              </a:rPr>
              <a:t>Степняки - кочевники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18560" y="3040160"/>
            <a:ext cx="2024640" cy="1150840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b="1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С юга, со стороны степей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7010400" y="4724400"/>
            <a:ext cx="1752599" cy="1447800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r>
              <a:rPr lang="ru-RU" b="1" dirty="0">
                <a:solidFill>
                  <a:schemeClr val="tx1"/>
                </a:solidFill>
              </a:rPr>
              <a:t>Ледовое побоище – победа русских войск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966560" y="4539357"/>
            <a:ext cx="1891439" cy="947043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r>
              <a:rPr lang="ru-RU" b="1" dirty="0">
                <a:solidFill>
                  <a:schemeClr val="tx1"/>
                </a:solidFill>
              </a:rPr>
              <a:t>Завоевание русских земель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895600" y="4267200"/>
            <a:ext cx="1752600" cy="1219200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b="1">
              <a:solidFill>
                <a:schemeClr val="tx1"/>
              </a:solidFill>
            </a:endParaRPr>
          </a:p>
          <a:p>
            <a:r>
              <a:rPr lang="ru-RU" b="1">
                <a:solidFill>
                  <a:schemeClr val="tx1"/>
                </a:solidFill>
              </a:rPr>
              <a:t>Европейские рыцари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img0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620713"/>
            <a:ext cx="2070100" cy="460533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95288" y="5516563"/>
            <a:ext cx="36750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/>
              <a:t>Вооружение и доспехи</a:t>
            </a:r>
          </a:p>
          <a:p>
            <a:r>
              <a:rPr lang="ru-RU" sz="2400" b="1" i="1"/>
              <a:t>воина-кочевника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3203575" y="1557338"/>
            <a:ext cx="575670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i="1" dirty="0"/>
              <a:t>  С юга со стороны степей на</a:t>
            </a:r>
          </a:p>
          <a:p>
            <a:r>
              <a:rPr lang="ru-RU" sz="2800" i="1" dirty="0"/>
              <a:t> русские земли совершали </a:t>
            </a:r>
          </a:p>
          <a:p>
            <a:r>
              <a:rPr lang="ru-RU" sz="2800" i="1" dirty="0"/>
              <a:t>набеги племена </a:t>
            </a:r>
            <a:r>
              <a:rPr lang="ru-RU" sz="2800" b="1" i="1" dirty="0"/>
              <a:t>степняков-</a:t>
            </a:r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кочевников. </a:t>
            </a:r>
            <a:r>
              <a:rPr lang="ru-RU" sz="2800" i="1" dirty="0"/>
              <a:t>Так называют </a:t>
            </a:r>
          </a:p>
          <a:p>
            <a:r>
              <a:rPr lang="ru-RU" sz="2800" i="1" dirty="0"/>
              <a:t>народы, которые занимались</a:t>
            </a:r>
          </a:p>
          <a:p>
            <a:r>
              <a:rPr lang="ru-RU" sz="2800" i="1" dirty="0"/>
              <a:t>скотоводством и кочевали </a:t>
            </a:r>
          </a:p>
          <a:p>
            <a:r>
              <a:rPr lang="ru-RU" sz="2800" i="1" dirty="0"/>
              <a:t>(передвигались) со своими </a:t>
            </a:r>
          </a:p>
          <a:p>
            <a:r>
              <a:rPr lang="ru-RU" sz="2800" i="1" dirty="0"/>
              <a:t>стадами по степям.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50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50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AutoShape 5"/>
          <p:cNvSpPr>
            <a:spLocks noChangeAspect="1" noChangeArrowheads="1"/>
          </p:cNvSpPr>
          <p:nvPr/>
        </p:nvSpPr>
        <p:spPr bwMode="auto">
          <a:xfrm>
            <a:off x="-890588" y="-2538413"/>
            <a:ext cx="10925176" cy="1193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8" name="AutoShape 6"/>
          <p:cNvSpPr>
            <a:spLocks noChangeAspect="1" noChangeArrowheads="1"/>
          </p:cNvSpPr>
          <p:nvPr/>
        </p:nvSpPr>
        <p:spPr bwMode="auto">
          <a:xfrm>
            <a:off x="-890588" y="-2538413"/>
            <a:ext cx="10925176" cy="1193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49160" name="Object 8"/>
          <p:cNvGraphicFramePr>
            <a:graphicFrameLocks noChangeAspect="1"/>
          </p:cNvGraphicFramePr>
          <p:nvPr/>
        </p:nvGraphicFramePr>
        <p:xfrm>
          <a:off x="395288" y="908050"/>
          <a:ext cx="4195762" cy="4751388"/>
        </p:xfrm>
        <a:graphic>
          <a:graphicData uri="http://schemas.openxmlformats.org/presentationml/2006/ole">
            <p:oleObj spid="_x0000_s1026" name="Рисунок" r:id="rId3" imgW="3086280" imgH="3305160" progId="">
              <p:embed/>
            </p:oleObj>
          </a:graphicData>
        </a:graphic>
      </p:graphicFrame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4648200" y="1196974"/>
            <a:ext cx="471170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/>
              <a:t>    </a:t>
            </a:r>
            <a:r>
              <a:rPr lang="ru-RU" sz="2400" dirty="0"/>
              <a:t>С начала </a:t>
            </a:r>
            <a:r>
              <a:rPr lang="en-US" sz="2400" dirty="0"/>
              <a:t>XIII</a:t>
            </a:r>
            <a:r>
              <a:rPr lang="ru-RU" sz="2400" dirty="0"/>
              <a:t> века новая</a:t>
            </a:r>
          </a:p>
          <a:p>
            <a:r>
              <a:rPr lang="ru-RU" sz="2400" dirty="0"/>
              <a:t> опасность пришла с </a:t>
            </a:r>
            <a:endParaRPr lang="en-US" sz="2400" dirty="0"/>
          </a:p>
          <a:p>
            <a:r>
              <a:rPr lang="en-US" sz="2400" dirty="0"/>
              <a:t>c</a:t>
            </a:r>
            <a:r>
              <a:rPr lang="ru-RU" sz="2400" dirty="0" err="1"/>
              <a:t>евера</a:t>
            </a:r>
            <a:r>
              <a:rPr lang="en-US" sz="2400" dirty="0"/>
              <a:t> </a:t>
            </a:r>
            <a:r>
              <a:rPr lang="ru-RU" sz="2400" dirty="0"/>
              <a:t>- запада. Отсюда русским землям угрожали </a:t>
            </a:r>
            <a:r>
              <a:rPr lang="ru-RU" sz="2400" b="1" i="1" dirty="0"/>
              <a:t>европейские рыцари (шведы и рыцари-крестоносцы). </a:t>
            </a:r>
            <a:r>
              <a:rPr lang="ru-RU" sz="2400" dirty="0"/>
              <a:t>Так в</a:t>
            </a:r>
            <a:endParaRPr lang="en-US" sz="2400" dirty="0"/>
          </a:p>
          <a:p>
            <a:r>
              <a:rPr lang="ru-RU" sz="2400" dirty="0"/>
              <a:t> Европе называли знатных воинов, которые сражались</a:t>
            </a:r>
            <a:endParaRPr lang="en-US" sz="2400" dirty="0"/>
          </a:p>
          <a:p>
            <a:r>
              <a:rPr lang="ru-RU" sz="2400" dirty="0"/>
              <a:t> в конном строю, используя тяжелые железные </a:t>
            </a:r>
            <a:endParaRPr lang="en-US" sz="2400" dirty="0"/>
          </a:p>
          <a:p>
            <a:r>
              <a:rPr lang="ru-RU" sz="2400" dirty="0"/>
              <a:t>доспехи с изображением креста.</a:t>
            </a:r>
            <a:endParaRPr lang="ru-RU" sz="2400" b="1" i="1" dirty="0"/>
          </a:p>
          <a:p>
            <a:pPr>
              <a:spcBef>
                <a:spcPct val="50000"/>
              </a:spcBef>
            </a:pP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8" name="005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0113" y="692150"/>
            <a:ext cx="7594600" cy="56959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0" fill="hold"/>
                                        <p:tgtEl>
                                          <p:spTgt spid="64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451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45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4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1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img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8038" y="692150"/>
            <a:ext cx="2614612" cy="47529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5651500" y="5445125"/>
            <a:ext cx="3267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            </a:t>
            </a:r>
            <a:r>
              <a:rPr lang="ru-RU" sz="2400" b="1"/>
              <a:t>Князь</a:t>
            </a:r>
          </a:p>
          <a:p>
            <a:r>
              <a:rPr lang="ru-RU" sz="2400" b="1"/>
              <a:t> Александр Невский</a:t>
            </a:r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684213" y="1670050"/>
            <a:ext cx="4933950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/>
              <a:t>       Весть о победе на Неве</a:t>
            </a:r>
          </a:p>
          <a:p>
            <a:r>
              <a:rPr lang="ru-RU" sz="2400" b="1"/>
              <a:t> разнеслась по всей Руси.</a:t>
            </a:r>
          </a:p>
          <a:p>
            <a:r>
              <a:rPr lang="ru-RU" sz="2400" b="1"/>
              <a:t> Александру за эту битву дали </a:t>
            </a:r>
          </a:p>
          <a:p>
            <a:r>
              <a:rPr lang="ru-RU" sz="2400" b="1"/>
              <a:t>прозвище </a:t>
            </a:r>
            <a:r>
              <a:rPr lang="ru-RU" sz="2800" b="1" i="1"/>
              <a:t>Невского</a:t>
            </a:r>
            <a:r>
              <a:rPr lang="ru-RU" sz="2400" b="1"/>
              <a:t>. </a:t>
            </a:r>
          </a:p>
          <a:p>
            <a:r>
              <a:rPr lang="ru-RU" sz="2400" b="1"/>
              <a:t>    А было князю Александру </a:t>
            </a:r>
          </a:p>
          <a:p>
            <a:r>
              <a:rPr lang="ru-RU" sz="2400" b="1"/>
              <a:t>Ярославовичу всего 20 лет.</a:t>
            </a:r>
          </a:p>
          <a:p>
            <a:pPr eaLnBrk="0" hangingPunct="0"/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06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06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06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06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06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06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6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6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 descr="Не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620713"/>
            <a:ext cx="2741612" cy="525621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468313" y="1557338"/>
            <a:ext cx="5116512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 i="1"/>
              <a:t>    </a:t>
            </a:r>
            <a:r>
              <a:rPr lang="ru-RU" sz="3200" b="1" i="1"/>
              <a:t>«Кто с мечом к нам </a:t>
            </a:r>
          </a:p>
          <a:p>
            <a:r>
              <a:rPr lang="ru-RU" sz="3200" b="1" i="1"/>
              <a:t>                    придет, </a:t>
            </a:r>
          </a:p>
          <a:p>
            <a:r>
              <a:rPr lang="ru-RU" sz="3200" b="1" i="1"/>
              <a:t>     от меча и погибнет!</a:t>
            </a:r>
          </a:p>
          <a:p>
            <a:r>
              <a:rPr lang="ru-RU" sz="3200" b="1" i="1"/>
              <a:t>   На том стояла,</a:t>
            </a:r>
          </a:p>
          <a:p>
            <a:r>
              <a:rPr lang="ru-RU" sz="3200" b="1" i="1"/>
              <a:t>           стоит </a:t>
            </a:r>
          </a:p>
          <a:p>
            <a:r>
              <a:rPr lang="ru-RU" sz="3200" b="1" i="1"/>
              <a:t>             и стоять будет</a:t>
            </a:r>
          </a:p>
          <a:p>
            <a:r>
              <a:rPr lang="ru-RU" sz="3200" b="1" i="1"/>
              <a:t>         земля Русская!»</a:t>
            </a:r>
            <a:r>
              <a:rPr lang="ru-RU" sz="3600"/>
              <a:t> 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2247900" y="5824538"/>
            <a:ext cx="317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/>
              <a:t>Александр Невский</a:t>
            </a:r>
          </a:p>
        </p:txBody>
      </p:sp>
      <p:sp>
        <p:nvSpPr>
          <p:cNvPr id="52236" name="Oval 1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812088" y="6165850"/>
            <a:ext cx="698500" cy="504825"/>
          </a:xfrm>
          <a:prstGeom prst="ellipse">
            <a:avLst/>
          </a:prstGeom>
          <a:solidFill>
            <a:srgbClr val="0000B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2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2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2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2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2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2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2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2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2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2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</TotalTime>
  <Words>348</Words>
  <PresentationFormat>Экран (4:3)</PresentationFormat>
  <Paragraphs>92</Paragraphs>
  <Slides>13</Slides>
  <Notes>2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Аспект</vt:lpstr>
      <vt:lpstr>Рисунок</vt:lpstr>
      <vt:lpstr>Слайд 1</vt:lpstr>
      <vt:lpstr>   Город                           древнерусского                государства</vt:lpstr>
      <vt:lpstr>Слайд 3</vt:lpstr>
      <vt:lpstr>Враги Древней Руси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UCHITEL</cp:lastModifiedBy>
  <cp:revision>5</cp:revision>
  <dcterms:modified xsi:type="dcterms:W3CDTF">2012-11-08T11:38:39Z</dcterms:modified>
</cp:coreProperties>
</file>