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7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9900"/>
    <a:srgbClr val="33CC33"/>
    <a:srgbClr val="FF3300"/>
    <a:srgbClr val="00FF00"/>
    <a:srgbClr val="9900CC"/>
    <a:srgbClr val="FFFF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86" autoAdjust="0"/>
    <p:restoredTop sz="92831" autoAdjust="0"/>
  </p:normalViewPr>
  <p:slideViewPr>
    <p:cSldViewPr>
      <p:cViewPr varScale="1">
        <p:scale>
          <a:sx n="83" d="100"/>
          <a:sy n="83" d="100"/>
        </p:scale>
        <p:origin x="-1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E12594B-7C30-4DE8-A4C1-3935E608CBE0}" type="datetimeFigureOut">
              <a:rPr lang="ru-RU"/>
              <a:pPr>
                <a:defRPr/>
              </a:pPr>
              <a:t>27.09.2012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049DC89-49FA-4405-9417-7C3F493DE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D668EE-18A9-427B-804B-7044CC10EBFB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5330D4-AF4D-41A0-9B6F-2DFC889BDBA1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94D4F-4F8A-46CE-A2C2-3D8DDF45F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5204D-9859-4094-B047-B47F31E22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A8459-9480-4371-B2F3-9AC3980D6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2C3FC-3BC0-4823-90CD-33170C810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DE702-33BA-45AF-B8A6-F3727388F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30B0E-B8B4-41F4-8BA0-4C3677D19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0925C-FC47-480C-B478-47F9168FC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2E36A-EFDB-443B-A2BF-AB9EA15FD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A724E-9ECA-45C9-BBBB-078FBC1D0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7D40E-433D-4071-B765-5B28DA042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14095-34BE-44B0-8B56-63A15BFCD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B146A22-64CC-4C88-A395-C4AE8C57E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Смежные углы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eaLnBrk="1" hangingPunct="1"/>
            <a:r>
              <a:rPr lang="ru-RU" smtClean="0"/>
              <a:t>Геометрия  7 класс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4478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2.</a:t>
            </a:r>
            <a:r>
              <a:rPr lang="ru-RU" sz="4000" smtClean="0"/>
              <a:t> Один из смежных углов прямой. Каким (острым, прямым, тупым) является другой угол?</a:t>
            </a:r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V="1">
            <a:off x="762000" y="3429000"/>
            <a:ext cx="3429000" cy="685800"/>
          </a:xfrm>
          <a:prstGeom prst="line">
            <a:avLst/>
          </a:prstGeom>
          <a:noFill/>
          <a:ln w="25400">
            <a:solidFill>
              <a:srgbClr val="99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H="1">
            <a:off x="2057400" y="1981200"/>
            <a:ext cx="304800" cy="1905000"/>
          </a:xfrm>
          <a:prstGeom prst="line">
            <a:avLst/>
          </a:prstGeom>
          <a:noFill/>
          <a:ln w="25400">
            <a:solidFill>
              <a:srgbClr val="99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4724400" y="4343400"/>
            <a:ext cx="3124200" cy="16764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 flipH="1">
            <a:off x="6248400" y="3124200"/>
            <a:ext cx="1219200" cy="20574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 flipV="1">
            <a:off x="1752600" y="4724400"/>
            <a:ext cx="2362200" cy="1828800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1143000" y="5638800"/>
            <a:ext cx="1828800" cy="0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1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4" grpId="0" animBg="1"/>
      <p:bldP spid="21515" grpId="0" animBg="1"/>
      <p:bldP spid="21516" grpId="0" animBg="1"/>
      <p:bldP spid="21516" grpId="1" animBg="1"/>
      <p:bldP spid="21517" grpId="0" animBg="1"/>
      <p:bldP spid="21517" grpId="1" animBg="1"/>
      <p:bldP spid="21518" grpId="0" animBg="1"/>
      <p:bldP spid="215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3.</a:t>
            </a:r>
            <a:r>
              <a:rPr lang="ru-RU" sz="4000" smtClean="0"/>
              <a:t> Верно ли утверждение: если смежные углы равны, то они прямые?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Рассуждай:</a:t>
            </a:r>
          </a:p>
        </p:txBody>
      </p:sp>
      <p:cxnSp>
        <p:nvCxnSpPr>
          <p:cNvPr id="27651" name="AutoShape 4"/>
          <p:cNvCxnSpPr>
            <a:cxnSpLocks noChangeShapeType="1"/>
            <a:stCxn id="24579" idx="1"/>
            <a:endCxn id="24579" idx="1"/>
          </p:cNvCxnSpPr>
          <p:nvPr/>
        </p:nvCxnSpPr>
        <p:spPr bwMode="auto">
          <a:xfrm>
            <a:off x="457200" y="38639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652" name="AutoShape 6"/>
          <p:cNvCxnSpPr>
            <a:cxnSpLocks noChangeShapeType="1"/>
            <a:stCxn id="24579" idx="1"/>
            <a:endCxn id="24579" idx="1"/>
          </p:cNvCxnSpPr>
          <p:nvPr/>
        </p:nvCxnSpPr>
        <p:spPr bwMode="auto">
          <a:xfrm>
            <a:off x="457200" y="38639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83" name="AutoShape 7"/>
          <p:cNvCxnSpPr>
            <a:cxnSpLocks noChangeShapeType="1"/>
          </p:cNvCxnSpPr>
          <p:nvPr/>
        </p:nvCxnSpPr>
        <p:spPr bwMode="auto">
          <a:xfrm flipH="1" flipV="1">
            <a:off x="990600" y="2895600"/>
            <a:ext cx="4114800" cy="2263775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</p:cxnSp>
      <p:sp>
        <p:nvSpPr>
          <p:cNvPr id="24584" name="Line 8"/>
          <p:cNvSpPr>
            <a:spLocks noChangeShapeType="1"/>
          </p:cNvSpPr>
          <p:nvPr/>
        </p:nvSpPr>
        <p:spPr bwMode="auto">
          <a:xfrm flipV="1">
            <a:off x="2743200" y="2895600"/>
            <a:ext cx="2438400" cy="9906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7315200" y="2514600"/>
            <a:ext cx="76200" cy="3733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 flipV="1">
            <a:off x="5867400" y="4419600"/>
            <a:ext cx="3048000" cy="76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4" grpId="0" animBg="1"/>
      <p:bldP spid="24585" grpId="0" animBg="1"/>
      <p:bldP spid="245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4.</a:t>
            </a:r>
            <a:r>
              <a:rPr lang="ru-RU" sz="4000" smtClean="0"/>
              <a:t> Найдите угол, смежный с углом, если: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а)    АСО=15</a:t>
            </a:r>
            <a:r>
              <a:rPr lang="ru-RU" smtClean="0">
                <a:cs typeface="Arial" charset="0"/>
              </a:rPr>
              <a:t>˚</a:t>
            </a:r>
          </a:p>
          <a:p>
            <a:pPr eaLnBrk="1" hangingPunct="1"/>
            <a:endParaRPr lang="ru-RU" smtClean="0">
              <a:cs typeface="Arial" charset="0"/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в)    ДСВ=111</a:t>
            </a:r>
            <a:r>
              <a:rPr lang="ru-RU" smtClean="0">
                <a:cs typeface="Arial" charset="0"/>
              </a:rPr>
              <a:t>˚</a:t>
            </a:r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685800" y="4038600"/>
            <a:ext cx="3124200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 flipH="1">
            <a:off x="1981200" y="3124200"/>
            <a:ext cx="1447800" cy="9144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5486400" y="4038600"/>
            <a:ext cx="29718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H="1" flipV="1">
            <a:off x="5715000" y="2590800"/>
            <a:ext cx="1371600" cy="14478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533400" y="4191000"/>
            <a:ext cx="390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Д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1752600" y="4191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С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3429000" y="41910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2895600" y="2667000"/>
            <a:ext cx="42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5943600" y="2209800"/>
            <a:ext cx="390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Д</a:t>
            </a: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6918325" y="4002088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С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8289925" y="4002088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В</a:t>
            </a:r>
          </a:p>
        </p:txBody>
      </p:sp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5410200" y="41148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</a:p>
        </p:txBody>
      </p:sp>
      <p:sp>
        <p:nvSpPr>
          <p:cNvPr id="25633" name="Arc 33"/>
          <p:cNvSpPr>
            <a:spLocks/>
          </p:cNvSpPr>
          <p:nvPr/>
        </p:nvSpPr>
        <p:spPr bwMode="auto">
          <a:xfrm>
            <a:off x="2362200" y="3810000"/>
            <a:ext cx="228600" cy="228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34" name="Arc 34"/>
          <p:cNvSpPr>
            <a:spLocks/>
          </p:cNvSpPr>
          <p:nvPr/>
        </p:nvSpPr>
        <p:spPr bwMode="auto">
          <a:xfrm>
            <a:off x="6858000" y="3733800"/>
            <a:ext cx="457200" cy="3048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35" name="Freeform 35"/>
          <p:cNvSpPr>
            <a:spLocks/>
          </p:cNvSpPr>
          <p:nvPr/>
        </p:nvSpPr>
        <p:spPr bwMode="auto">
          <a:xfrm>
            <a:off x="1219200" y="1676400"/>
            <a:ext cx="304800" cy="304800"/>
          </a:xfrm>
          <a:custGeom>
            <a:avLst/>
            <a:gdLst>
              <a:gd name="T0" fmla="*/ 2147483647 w 192"/>
              <a:gd name="T1" fmla="*/ 2147483647 h 240"/>
              <a:gd name="T2" fmla="*/ 0 w 192"/>
              <a:gd name="T3" fmla="*/ 2147483647 h 240"/>
              <a:gd name="T4" fmla="*/ 2147483647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6" name="Freeform 36"/>
          <p:cNvSpPr>
            <a:spLocks/>
          </p:cNvSpPr>
          <p:nvPr/>
        </p:nvSpPr>
        <p:spPr bwMode="auto">
          <a:xfrm>
            <a:off x="5410200" y="1676400"/>
            <a:ext cx="304800" cy="304800"/>
          </a:xfrm>
          <a:custGeom>
            <a:avLst/>
            <a:gdLst>
              <a:gd name="T0" fmla="*/ 2147483647 w 192"/>
              <a:gd name="T1" fmla="*/ 2147483647 h 240"/>
              <a:gd name="T2" fmla="*/ 0 w 192"/>
              <a:gd name="T3" fmla="*/ 2147483647 h 240"/>
              <a:gd name="T4" fmla="*/ 2147483647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5" dur="5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7" dur="20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2" dur="20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7" dur="20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build="p"/>
      <p:bldP spid="25605" grpId="0" build="p"/>
      <p:bldP spid="25615" grpId="0" animBg="1"/>
      <p:bldP spid="25616" grpId="0" animBg="1"/>
      <p:bldP spid="25619" grpId="0" animBg="1"/>
      <p:bldP spid="25620" grpId="0" animBg="1"/>
      <p:bldP spid="25621" grpId="0"/>
      <p:bldP spid="25623" grpId="0"/>
      <p:bldP spid="25626" grpId="0"/>
      <p:bldP spid="25628" grpId="0"/>
      <p:bldP spid="25629" grpId="0"/>
      <p:bldP spid="25630" grpId="0"/>
      <p:bldP spid="25631" grpId="0"/>
      <p:bldP spid="25632" grpId="0"/>
      <p:bldP spid="25633" grpId="0" animBg="1"/>
      <p:bldP spid="25634" grpId="0" animBg="1"/>
      <p:bldP spid="25635" grpId="0" animBg="1"/>
      <p:bldP spid="256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8229600" cy="15240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CC0066"/>
                </a:solidFill>
              </a:rPr>
              <a:t>Цель:</a:t>
            </a:r>
            <a:r>
              <a:rPr lang="ru-RU" sz="4000" smtClean="0"/>
              <a:t> ввести понятие смежных  углов, рассмотреть их свойства</a:t>
            </a:r>
            <a:r>
              <a:rPr lang="en-US" sz="4000" smtClean="0"/>
              <a:t>.</a:t>
            </a:r>
            <a:endParaRPr lang="ru-RU" sz="4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Повторение:</a:t>
            </a:r>
            <a:endParaRPr lang="ru-RU" smtClean="0">
              <a:solidFill>
                <a:srgbClr val="0099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495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1.</a:t>
            </a:r>
            <a:r>
              <a:rPr lang="ru-RU" smtClean="0">
                <a:solidFill>
                  <a:srgbClr val="FF3300"/>
                </a:solidFill>
              </a:rPr>
              <a:t> </a:t>
            </a:r>
            <a:r>
              <a:rPr lang="ru-RU" smtClean="0"/>
              <a:t>Что такое луч? Как он обозначается?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2.</a:t>
            </a:r>
            <a:r>
              <a:rPr lang="ru-RU" smtClean="0">
                <a:solidFill>
                  <a:srgbClr val="FF3300"/>
                </a:solidFill>
              </a:rPr>
              <a:t> </a:t>
            </a:r>
            <a:r>
              <a:rPr lang="ru-RU" smtClean="0"/>
              <a:t>Какая фигура называется углом?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3.</a:t>
            </a:r>
            <a:r>
              <a:rPr lang="ru-RU" smtClean="0"/>
              <a:t> Какой угол называется развёрнутым?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4</a:t>
            </a:r>
            <a:r>
              <a:rPr lang="ru-RU" smtClean="0">
                <a:solidFill>
                  <a:schemeClr val="bg1"/>
                </a:solidFill>
              </a:rPr>
              <a:t>.</a:t>
            </a:r>
            <a:r>
              <a:rPr lang="ru-RU" smtClean="0"/>
              <a:t> Какой луч называется биссектрисой угла?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5</a:t>
            </a:r>
            <a:r>
              <a:rPr lang="ru-RU" smtClean="0">
                <a:solidFill>
                  <a:schemeClr val="bg1"/>
                </a:solidFill>
              </a:rPr>
              <a:t>. </a:t>
            </a:r>
            <a:r>
              <a:rPr lang="ru-RU" smtClean="0"/>
              <a:t>Единица измерения углов?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6</a:t>
            </a:r>
            <a:r>
              <a:rPr lang="ru-RU" smtClean="0">
                <a:solidFill>
                  <a:schemeClr val="bg1"/>
                </a:solidFill>
              </a:rPr>
              <a:t>.</a:t>
            </a:r>
            <a:r>
              <a:rPr lang="ru-RU" smtClean="0">
                <a:solidFill>
                  <a:srgbClr val="FF3300"/>
                </a:solidFill>
              </a:rPr>
              <a:t> </a:t>
            </a:r>
            <a:r>
              <a:rPr lang="ru-RU" smtClean="0"/>
              <a:t>Какой угол называется острым? </a:t>
            </a:r>
          </a:p>
          <a:p>
            <a:pPr eaLnBrk="1" hangingPunct="1">
              <a:buFontTx/>
              <a:buNone/>
            </a:pPr>
            <a:r>
              <a:rPr lang="ru-RU" smtClean="0"/>
              <a:t>       Прямым? Тупым?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2" name="Rectangle 2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endParaRPr lang="ru-RU" sz="4000" smtClean="0"/>
          </a:p>
        </p:txBody>
      </p:sp>
      <p:grpSp>
        <p:nvGrpSpPr>
          <p:cNvPr id="19483" name="Group 27"/>
          <p:cNvGrpSpPr>
            <a:grpSpLocks/>
          </p:cNvGrpSpPr>
          <p:nvPr/>
        </p:nvGrpSpPr>
        <p:grpSpPr bwMode="auto">
          <a:xfrm>
            <a:off x="990600" y="1905000"/>
            <a:ext cx="1447800" cy="1219200"/>
            <a:chOff x="624" y="1200"/>
            <a:chExt cx="912" cy="768"/>
          </a:xfrm>
        </p:grpSpPr>
        <p:cxnSp>
          <p:nvCxnSpPr>
            <p:cNvPr id="5" name="Прямая соединительная линия 4"/>
            <p:cNvCxnSpPr>
              <a:cxnSpLocks noChangeShapeType="1"/>
            </p:cNvCxnSpPr>
            <p:nvPr/>
          </p:nvCxnSpPr>
          <p:spPr bwMode="auto">
            <a:xfrm flipV="1">
              <a:off x="624" y="1920"/>
              <a:ext cx="912" cy="4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" name="Прямая соединительная линия 6"/>
            <p:cNvCxnSpPr>
              <a:cxnSpLocks noChangeShapeType="1"/>
            </p:cNvCxnSpPr>
            <p:nvPr/>
          </p:nvCxnSpPr>
          <p:spPr bwMode="auto">
            <a:xfrm flipV="1">
              <a:off x="624" y="1200"/>
              <a:ext cx="720" cy="76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838200" y="3200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19462" name="TextBox 7"/>
          <p:cNvSpPr txBox="1">
            <a:spLocks noChangeArrowheads="1"/>
          </p:cNvSpPr>
          <p:nvPr/>
        </p:nvSpPr>
        <p:spPr bwMode="auto">
          <a:xfrm flipH="1">
            <a:off x="1752600" y="1524000"/>
            <a:ext cx="30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А</a:t>
            </a:r>
          </a:p>
        </p:txBody>
      </p:sp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2209800" y="3124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В</a:t>
            </a:r>
          </a:p>
        </p:txBody>
      </p:sp>
      <p:grpSp>
        <p:nvGrpSpPr>
          <p:cNvPr id="19484" name="Group 28"/>
          <p:cNvGrpSpPr>
            <a:grpSpLocks/>
          </p:cNvGrpSpPr>
          <p:nvPr/>
        </p:nvGrpSpPr>
        <p:grpSpPr bwMode="auto">
          <a:xfrm>
            <a:off x="3048000" y="1828800"/>
            <a:ext cx="2362200" cy="1219200"/>
            <a:chOff x="1920" y="1152"/>
            <a:chExt cx="1488" cy="768"/>
          </a:xfrm>
        </p:grpSpPr>
        <p:cxnSp>
          <p:nvCxnSpPr>
            <p:cNvPr id="12" name="Прямая соединительная линия 11"/>
            <p:cNvCxnSpPr>
              <a:cxnSpLocks noChangeShapeType="1"/>
            </p:cNvCxnSpPr>
            <p:nvPr/>
          </p:nvCxnSpPr>
          <p:spPr bwMode="auto">
            <a:xfrm flipV="1">
              <a:off x="2400" y="1872"/>
              <a:ext cx="1008" cy="4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4" name="Прямая соединительная линия 13"/>
            <p:cNvCxnSpPr>
              <a:cxnSpLocks noChangeShapeType="1"/>
            </p:cNvCxnSpPr>
            <p:nvPr/>
          </p:nvCxnSpPr>
          <p:spPr bwMode="auto">
            <a:xfrm>
              <a:off x="1920" y="1152"/>
              <a:ext cx="480" cy="76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9485" name="Group 29"/>
          <p:cNvGrpSpPr>
            <a:grpSpLocks/>
          </p:cNvGrpSpPr>
          <p:nvPr/>
        </p:nvGrpSpPr>
        <p:grpSpPr bwMode="auto">
          <a:xfrm>
            <a:off x="6934200" y="1828800"/>
            <a:ext cx="990600" cy="1371600"/>
            <a:chOff x="4368" y="1152"/>
            <a:chExt cx="624" cy="864"/>
          </a:xfrm>
        </p:grpSpPr>
        <p:cxnSp>
          <p:nvCxnSpPr>
            <p:cNvPr id="16" name="Прямая соединительная линия 15"/>
            <p:cNvCxnSpPr>
              <a:cxnSpLocks noChangeShapeType="1"/>
            </p:cNvCxnSpPr>
            <p:nvPr/>
          </p:nvCxnSpPr>
          <p:spPr bwMode="auto">
            <a:xfrm>
              <a:off x="4368" y="2016"/>
              <a:ext cx="624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8" name="Прямая соединительная линия 17"/>
            <p:cNvCxnSpPr>
              <a:cxnSpLocks noChangeShapeType="1"/>
            </p:cNvCxnSpPr>
            <p:nvPr/>
          </p:nvCxnSpPr>
          <p:spPr bwMode="auto">
            <a:xfrm>
              <a:off x="4368" y="1152"/>
              <a:ext cx="0" cy="86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</p:grpSp>
      <p:cxnSp>
        <p:nvCxnSpPr>
          <p:cNvPr id="21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1219200" y="4419600"/>
            <a:ext cx="30480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2" name="Блок-схема: узел 21"/>
          <p:cNvSpPr/>
          <p:nvPr/>
        </p:nvSpPr>
        <p:spPr>
          <a:xfrm>
            <a:off x="2667000" y="4419600"/>
            <a:ext cx="46038" cy="460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9486" name="Group 30"/>
          <p:cNvGrpSpPr>
            <a:grpSpLocks/>
          </p:cNvGrpSpPr>
          <p:nvPr/>
        </p:nvGrpSpPr>
        <p:grpSpPr bwMode="auto">
          <a:xfrm>
            <a:off x="4572000" y="3733800"/>
            <a:ext cx="2895600" cy="1676400"/>
            <a:chOff x="2880" y="2352"/>
            <a:chExt cx="1824" cy="1056"/>
          </a:xfrm>
        </p:grpSpPr>
        <p:cxnSp>
          <p:nvCxnSpPr>
            <p:cNvPr id="24" name="Прямая соединительная линия 23"/>
            <p:cNvCxnSpPr>
              <a:cxnSpLocks noChangeShapeType="1"/>
            </p:cNvCxnSpPr>
            <p:nvPr/>
          </p:nvCxnSpPr>
          <p:spPr bwMode="auto">
            <a:xfrm>
              <a:off x="2880" y="3408"/>
              <a:ext cx="1824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7" name="Прямая соединительная линия 26"/>
            <p:cNvCxnSpPr>
              <a:cxnSpLocks noChangeShapeType="1"/>
            </p:cNvCxnSpPr>
            <p:nvPr/>
          </p:nvCxnSpPr>
          <p:spPr bwMode="auto">
            <a:xfrm flipH="1">
              <a:off x="3792" y="2352"/>
              <a:ext cx="336" cy="1056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9472" name="TextBox 27"/>
          <p:cNvSpPr txBox="1">
            <a:spLocks noChangeArrowheads="1"/>
          </p:cNvSpPr>
          <p:nvPr/>
        </p:nvSpPr>
        <p:spPr bwMode="auto">
          <a:xfrm>
            <a:off x="3733800" y="31242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О</a:t>
            </a:r>
          </a:p>
        </p:txBody>
      </p:sp>
      <p:sp>
        <p:nvSpPr>
          <p:cNvPr id="19473" name="TextBox 28"/>
          <p:cNvSpPr txBox="1">
            <a:spLocks noChangeArrowheads="1"/>
          </p:cNvSpPr>
          <p:nvPr/>
        </p:nvSpPr>
        <p:spPr bwMode="auto">
          <a:xfrm>
            <a:off x="2819400" y="1752600"/>
            <a:ext cx="228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С</a:t>
            </a:r>
          </a:p>
        </p:txBody>
      </p:sp>
      <p:sp>
        <p:nvSpPr>
          <p:cNvPr id="19474" name="TextBox 29"/>
          <p:cNvSpPr txBox="1">
            <a:spLocks noChangeArrowheads="1"/>
          </p:cNvSpPr>
          <p:nvPr/>
        </p:nvSpPr>
        <p:spPr bwMode="auto">
          <a:xfrm>
            <a:off x="5257800" y="3048000"/>
            <a:ext cx="30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</a:t>
            </a:r>
            <a:endParaRPr lang="ru-RU" sz="1400"/>
          </a:p>
        </p:txBody>
      </p:sp>
      <p:sp>
        <p:nvSpPr>
          <p:cNvPr id="19475" name="TextBox 30"/>
          <p:cNvSpPr txBox="1">
            <a:spLocks noChangeArrowheads="1"/>
          </p:cNvSpPr>
          <p:nvPr/>
        </p:nvSpPr>
        <p:spPr bwMode="auto">
          <a:xfrm>
            <a:off x="6553200" y="1752600"/>
            <a:ext cx="30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K</a:t>
            </a:r>
            <a:endParaRPr lang="ru-RU" sz="1400"/>
          </a:p>
        </p:txBody>
      </p:sp>
      <p:sp>
        <p:nvSpPr>
          <p:cNvPr id="19476" name="TextBox 31"/>
          <p:cNvSpPr txBox="1">
            <a:spLocks noChangeArrowheads="1"/>
          </p:cNvSpPr>
          <p:nvPr/>
        </p:nvSpPr>
        <p:spPr bwMode="auto">
          <a:xfrm>
            <a:off x="6629400" y="30480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M</a:t>
            </a:r>
            <a:endParaRPr lang="ru-RU" sz="1400"/>
          </a:p>
        </p:txBody>
      </p:sp>
      <p:sp>
        <p:nvSpPr>
          <p:cNvPr id="19477" name="TextBox 32"/>
          <p:cNvSpPr txBox="1">
            <a:spLocks noChangeArrowheads="1"/>
          </p:cNvSpPr>
          <p:nvPr/>
        </p:nvSpPr>
        <p:spPr bwMode="auto">
          <a:xfrm>
            <a:off x="7696200" y="3276600"/>
            <a:ext cx="30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N</a:t>
            </a:r>
            <a:endParaRPr lang="ru-RU" sz="1400"/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1143000" y="4495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а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4038600" y="4495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b</a:t>
            </a:r>
            <a:endParaRPr lang="ru-RU" sz="1400"/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4572000" y="5486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A</a:t>
            </a:r>
            <a:endParaRPr lang="ru-RU" sz="1400"/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5867400" y="556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B</a:t>
            </a:r>
            <a:endParaRPr lang="ru-RU" sz="1400"/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7315200" y="556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C</a:t>
            </a:r>
            <a:endParaRPr lang="ru-RU" sz="1400"/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6096000" y="3581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D</a:t>
            </a:r>
            <a:endParaRPr lang="ru-RU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СМЕЖНЫЕ УГЛЫ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Практическое задание:</a:t>
            </a:r>
          </a:p>
          <a:p>
            <a:pPr eaLnBrk="1" hangingPunct="1"/>
            <a:r>
              <a:rPr lang="ru-RU" i="1" smtClean="0">
                <a:solidFill>
                  <a:schemeClr val="bg1"/>
                </a:solidFill>
              </a:rPr>
              <a:t>1.</a:t>
            </a:r>
            <a:r>
              <a:rPr lang="ru-RU" i="1" smtClean="0"/>
              <a:t> Построить острый угол АОВ;</a:t>
            </a:r>
          </a:p>
          <a:p>
            <a:pPr eaLnBrk="1" hangingPunct="1"/>
            <a:r>
              <a:rPr lang="ru-RU" i="1" smtClean="0">
                <a:solidFill>
                  <a:schemeClr val="bg1"/>
                </a:solidFill>
              </a:rPr>
              <a:t>2.</a:t>
            </a:r>
            <a:r>
              <a:rPr lang="ru-RU" i="1" smtClean="0"/>
              <a:t> Провести луч ОС, являющийся продолжением луча ОА.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3581400" y="3352800"/>
            <a:ext cx="1981200" cy="106680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7848600" y="19812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А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5486400" y="34290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О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8213725" y="33893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В</a:t>
            </a:r>
          </a:p>
        </p:txBody>
      </p:sp>
      <p:sp>
        <p:nvSpPr>
          <p:cNvPr id="12316" name="Freeform 28"/>
          <p:cNvSpPr>
            <a:spLocks/>
          </p:cNvSpPr>
          <p:nvPr/>
        </p:nvSpPr>
        <p:spPr bwMode="auto">
          <a:xfrm>
            <a:off x="5562600" y="1981200"/>
            <a:ext cx="2743200" cy="1371600"/>
          </a:xfrm>
          <a:custGeom>
            <a:avLst/>
            <a:gdLst>
              <a:gd name="T0" fmla="*/ 2147483647 w 1728"/>
              <a:gd name="T1" fmla="*/ 2147483647 h 864"/>
              <a:gd name="T2" fmla="*/ 0 w 1728"/>
              <a:gd name="T3" fmla="*/ 2147483647 h 864"/>
              <a:gd name="T4" fmla="*/ 2147483647 w 1728"/>
              <a:gd name="T5" fmla="*/ 0 h 864"/>
              <a:gd name="T6" fmla="*/ 0 60000 65536"/>
              <a:gd name="T7" fmla="*/ 0 60000 65536"/>
              <a:gd name="T8" fmla="*/ 0 60000 65536"/>
              <a:gd name="T9" fmla="*/ 0 w 1728"/>
              <a:gd name="T10" fmla="*/ 0 h 864"/>
              <a:gd name="T11" fmla="*/ 1728 w 1728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28" h="864">
                <a:moveTo>
                  <a:pt x="1728" y="864"/>
                </a:moveTo>
                <a:lnTo>
                  <a:pt x="0" y="864"/>
                </a:lnTo>
                <a:lnTo>
                  <a:pt x="1536" y="0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4403725" y="39227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С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4876800" y="4800600"/>
            <a:ext cx="104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 АОВ  и </a:t>
            </a:r>
          </a:p>
        </p:txBody>
      </p:sp>
      <p:sp>
        <p:nvSpPr>
          <p:cNvPr id="12321" name="Freeform 33"/>
          <p:cNvSpPr>
            <a:spLocks/>
          </p:cNvSpPr>
          <p:nvPr/>
        </p:nvSpPr>
        <p:spPr bwMode="auto">
          <a:xfrm>
            <a:off x="5867400" y="4876800"/>
            <a:ext cx="228600" cy="228600"/>
          </a:xfrm>
          <a:custGeom>
            <a:avLst/>
            <a:gdLst>
              <a:gd name="T0" fmla="*/ 2147483647 w 1728"/>
              <a:gd name="T1" fmla="*/ 2147483647 h 864"/>
              <a:gd name="T2" fmla="*/ 0 w 1728"/>
              <a:gd name="T3" fmla="*/ 2147483647 h 864"/>
              <a:gd name="T4" fmla="*/ 2147483647 w 1728"/>
              <a:gd name="T5" fmla="*/ 0 h 864"/>
              <a:gd name="T6" fmla="*/ 0 60000 65536"/>
              <a:gd name="T7" fmla="*/ 0 60000 65536"/>
              <a:gd name="T8" fmla="*/ 0 60000 65536"/>
              <a:gd name="T9" fmla="*/ 0 w 1728"/>
              <a:gd name="T10" fmla="*/ 0 h 864"/>
              <a:gd name="T11" fmla="*/ 1728 w 1728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28" h="864">
                <a:moveTo>
                  <a:pt x="1728" y="864"/>
                </a:moveTo>
                <a:lnTo>
                  <a:pt x="0" y="864"/>
                </a:lnTo>
                <a:lnTo>
                  <a:pt x="153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22" name="Freeform 34"/>
          <p:cNvSpPr>
            <a:spLocks/>
          </p:cNvSpPr>
          <p:nvPr/>
        </p:nvSpPr>
        <p:spPr bwMode="auto">
          <a:xfrm>
            <a:off x="4724400" y="4876800"/>
            <a:ext cx="228600" cy="228600"/>
          </a:xfrm>
          <a:custGeom>
            <a:avLst/>
            <a:gdLst>
              <a:gd name="T0" fmla="*/ 2147483647 w 1728"/>
              <a:gd name="T1" fmla="*/ 2147483647 h 864"/>
              <a:gd name="T2" fmla="*/ 0 w 1728"/>
              <a:gd name="T3" fmla="*/ 2147483647 h 864"/>
              <a:gd name="T4" fmla="*/ 2147483647 w 1728"/>
              <a:gd name="T5" fmla="*/ 0 h 864"/>
              <a:gd name="T6" fmla="*/ 0 60000 65536"/>
              <a:gd name="T7" fmla="*/ 0 60000 65536"/>
              <a:gd name="T8" fmla="*/ 0 60000 65536"/>
              <a:gd name="T9" fmla="*/ 0 w 1728"/>
              <a:gd name="T10" fmla="*/ 0 h 864"/>
              <a:gd name="T11" fmla="*/ 1728 w 1728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28" h="864">
                <a:moveTo>
                  <a:pt x="1728" y="864"/>
                </a:moveTo>
                <a:lnTo>
                  <a:pt x="0" y="864"/>
                </a:lnTo>
                <a:lnTo>
                  <a:pt x="153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24" name="Arc 36"/>
          <p:cNvSpPr>
            <a:spLocks/>
          </p:cNvSpPr>
          <p:nvPr/>
        </p:nvSpPr>
        <p:spPr bwMode="auto">
          <a:xfrm>
            <a:off x="6019800" y="3124200"/>
            <a:ext cx="76200" cy="228600"/>
          </a:xfrm>
          <a:custGeom>
            <a:avLst/>
            <a:gdLst>
              <a:gd name="T0" fmla="*/ 0 w 21600"/>
              <a:gd name="T1" fmla="*/ 0 h 21600"/>
              <a:gd name="T2" fmla="*/ 41635284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7" name="Text Box 39"/>
          <p:cNvSpPr txBox="1">
            <a:spLocks noChangeArrowheads="1"/>
          </p:cNvSpPr>
          <p:nvPr/>
        </p:nvSpPr>
        <p:spPr bwMode="auto">
          <a:xfrm>
            <a:off x="6156325" y="4760913"/>
            <a:ext cx="2463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ВОС – смежные углы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8" grpId="0" animBg="1"/>
      <p:bldP spid="12300" grpId="0"/>
      <p:bldP spid="12305" grpId="0"/>
      <p:bldP spid="12306" grpId="0"/>
      <p:bldP spid="12316" grpId="0" animBg="1"/>
      <p:bldP spid="12317" grpId="0"/>
      <p:bldP spid="12318" grpId="0"/>
      <p:bldP spid="12321" grpId="0" animBg="1"/>
      <p:bldP spid="12322" grpId="0" animBg="1"/>
      <p:bldP spid="12324" grpId="0" animBg="1"/>
      <p:bldP spid="123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Определение: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Два угла, у которых одна сторона общая и две другие являются продолжением одна другой называются смежными углами.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2438400" y="5943600"/>
            <a:ext cx="5562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4876800" y="4191000"/>
            <a:ext cx="1524000" cy="17526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362200" y="60960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А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648200" y="6096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О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5867400" y="38100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В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7620000" y="60198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С</a:t>
            </a:r>
          </a:p>
        </p:txBody>
      </p:sp>
      <p:sp>
        <p:nvSpPr>
          <p:cNvPr id="16401" name="Arc 17"/>
          <p:cNvSpPr>
            <a:spLocks/>
          </p:cNvSpPr>
          <p:nvPr/>
        </p:nvSpPr>
        <p:spPr bwMode="auto">
          <a:xfrm>
            <a:off x="5105400" y="5715000"/>
            <a:ext cx="228600" cy="228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2" name="Arc 18"/>
          <p:cNvSpPr>
            <a:spLocks/>
          </p:cNvSpPr>
          <p:nvPr/>
        </p:nvSpPr>
        <p:spPr bwMode="auto">
          <a:xfrm>
            <a:off x="4953000" y="5791200"/>
            <a:ext cx="228600" cy="1524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3" name="Arc 19"/>
          <p:cNvSpPr>
            <a:spLocks/>
          </p:cNvSpPr>
          <p:nvPr/>
        </p:nvSpPr>
        <p:spPr bwMode="auto">
          <a:xfrm flipH="1">
            <a:off x="4657725" y="5791200"/>
            <a:ext cx="293688" cy="228600"/>
          </a:xfrm>
          <a:custGeom>
            <a:avLst/>
            <a:gdLst>
              <a:gd name="T0" fmla="*/ 0 w 20809"/>
              <a:gd name="T1" fmla="*/ 0 h 21600"/>
              <a:gd name="T2" fmla="*/ 2147483647 w 20809"/>
              <a:gd name="T3" fmla="*/ 2147483647 h 21600"/>
              <a:gd name="T4" fmla="*/ 0 w 20809"/>
              <a:gd name="T5" fmla="*/ 2147483647 h 21600"/>
              <a:gd name="T6" fmla="*/ 0 60000 65536"/>
              <a:gd name="T7" fmla="*/ 0 60000 65536"/>
              <a:gd name="T8" fmla="*/ 0 60000 65536"/>
              <a:gd name="T9" fmla="*/ 0 w 20809"/>
              <a:gd name="T10" fmla="*/ 0 h 21600"/>
              <a:gd name="T11" fmla="*/ 20809 w 2080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09" h="21600" fill="none" extrusionOk="0">
                <a:moveTo>
                  <a:pt x="-1" y="0"/>
                </a:moveTo>
                <a:cubicBezTo>
                  <a:pt x="9698" y="0"/>
                  <a:pt x="18207" y="6464"/>
                  <a:pt x="20808" y="15807"/>
                </a:cubicBezTo>
              </a:path>
              <a:path w="20809" h="21600" stroke="0" extrusionOk="0">
                <a:moveTo>
                  <a:pt x="-1" y="0"/>
                </a:moveTo>
                <a:cubicBezTo>
                  <a:pt x="9698" y="0"/>
                  <a:pt x="18207" y="6464"/>
                  <a:pt x="20808" y="1580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2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5" dur="2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 animBg="1"/>
      <p:bldP spid="16389" grpId="0" animBg="1"/>
      <p:bldP spid="16392" grpId="0"/>
      <p:bldP spid="16396" grpId="0"/>
      <p:bldP spid="16398" grpId="0"/>
      <p:bldP spid="16400" grpId="0"/>
      <p:bldP spid="16401" grpId="0" animBg="1"/>
      <p:bldP spid="16402" grpId="0" animBg="1"/>
      <p:bldP spid="1640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Свойство смежных  углов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1.</a:t>
            </a:r>
            <a:r>
              <a:rPr lang="ru-RU" smtClean="0"/>
              <a:t> Какой угол АО</a:t>
            </a:r>
            <a:r>
              <a:rPr lang="en-US" smtClean="0"/>
              <a:t>C</a:t>
            </a:r>
            <a:r>
              <a:rPr lang="ru-RU" smtClean="0"/>
              <a:t>?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2.</a:t>
            </a:r>
            <a:r>
              <a:rPr lang="ru-RU" smtClean="0"/>
              <a:t> Чему равна градусная мера угла?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3.</a:t>
            </a:r>
            <a:r>
              <a:rPr lang="ru-RU" smtClean="0"/>
              <a:t> На какие углы делит луч ОВ этот угол?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4.</a:t>
            </a:r>
            <a:r>
              <a:rPr lang="ru-RU" smtClean="0"/>
              <a:t> Чему равна сумма этих углов?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1.</a:t>
            </a:r>
            <a:r>
              <a:rPr lang="ru-RU" smtClean="0"/>
              <a:t>     АОС - развёрнутый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2.</a:t>
            </a:r>
            <a:r>
              <a:rPr lang="ru-RU" smtClean="0"/>
              <a:t>180</a:t>
            </a:r>
            <a:r>
              <a:rPr lang="ru-RU" smtClean="0">
                <a:cs typeface="Arial" charset="0"/>
              </a:rPr>
              <a:t>˚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3.</a:t>
            </a:r>
            <a:r>
              <a:rPr lang="ru-RU" smtClean="0"/>
              <a:t>    АОВ и    ВОС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4.</a:t>
            </a:r>
            <a:r>
              <a:rPr lang="ru-RU" smtClean="0"/>
              <a:t>180</a:t>
            </a:r>
            <a:r>
              <a:rPr lang="ru-RU" smtClean="0">
                <a:cs typeface="Arial" charset="0"/>
              </a:rPr>
              <a:t>˚</a:t>
            </a:r>
          </a:p>
        </p:txBody>
      </p:sp>
      <p:sp>
        <p:nvSpPr>
          <p:cNvPr id="17426" name="Freeform 18"/>
          <p:cNvSpPr>
            <a:spLocks/>
          </p:cNvSpPr>
          <p:nvPr/>
        </p:nvSpPr>
        <p:spPr bwMode="auto">
          <a:xfrm>
            <a:off x="5410200" y="1676400"/>
            <a:ext cx="304800" cy="304800"/>
          </a:xfrm>
          <a:custGeom>
            <a:avLst/>
            <a:gdLst>
              <a:gd name="T0" fmla="*/ 2147483647 w 192"/>
              <a:gd name="T1" fmla="*/ 2147483647 h 240"/>
              <a:gd name="T2" fmla="*/ 0 w 192"/>
              <a:gd name="T3" fmla="*/ 2147483647 h 240"/>
              <a:gd name="T4" fmla="*/ 2147483647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7" name="Freeform 19"/>
          <p:cNvSpPr>
            <a:spLocks/>
          </p:cNvSpPr>
          <p:nvPr/>
        </p:nvSpPr>
        <p:spPr bwMode="auto">
          <a:xfrm>
            <a:off x="5410200" y="3657600"/>
            <a:ext cx="304800" cy="304800"/>
          </a:xfrm>
          <a:custGeom>
            <a:avLst/>
            <a:gdLst>
              <a:gd name="T0" fmla="*/ 2147483647 w 192"/>
              <a:gd name="T1" fmla="*/ 2147483647 h 240"/>
              <a:gd name="T2" fmla="*/ 0 w 192"/>
              <a:gd name="T3" fmla="*/ 2147483647 h 240"/>
              <a:gd name="T4" fmla="*/ 2147483647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8" name="Freeform 20"/>
          <p:cNvSpPr>
            <a:spLocks/>
          </p:cNvSpPr>
          <p:nvPr/>
        </p:nvSpPr>
        <p:spPr bwMode="auto">
          <a:xfrm>
            <a:off x="6858000" y="3657600"/>
            <a:ext cx="304800" cy="304800"/>
          </a:xfrm>
          <a:custGeom>
            <a:avLst/>
            <a:gdLst>
              <a:gd name="T0" fmla="*/ 2147483647 w 192"/>
              <a:gd name="T1" fmla="*/ 2147483647 h 240"/>
              <a:gd name="T2" fmla="*/ 0 w 192"/>
              <a:gd name="T3" fmla="*/ 2147483647 h 240"/>
              <a:gd name="T4" fmla="*/ 2147483647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1" dur="20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2000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26" grpId="0" animBg="1"/>
      <p:bldP spid="17427" grpId="0" animBg="1"/>
      <p:bldP spid="174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ВЫВОД: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2133600" cy="762000"/>
          </a:xfrm>
        </p:spPr>
        <p:txBody>
          <a:bodyPr/>
          <a:lstStyle/>
          <a:p>
            <a:pPr eaLnBrk="1" hangingPunct="1"/>
            <a:r>
              <a:rPr lang="ru-RU" sz="2800" smtClean="0"/>
              <a:t>     АОВ+</a:t>
            </a:r>
            <a:endParaRPr lang="ru-RU" b="1" smtClean="0">
              <a:cs typeface="Arial" charset="0"/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33400" y="4038600"/>
            <a:ext cx="80121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ru-RU" sz="3600" b="1"/>
              <a:t>Сумма смежных углов равна 180˚</a:t>
            </a:r>
          </a:p>
          <a:p>
            <a:endParaRPr lang="ru-RU" sz="3600"/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667000" y="1600200"/>
            <a:ext cx="1974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ВОС =180</a:t>
            </a:r>
            <a:r>
              <a:rPr lang="ru-RU">
                <a:cs typeface="Arial" charset="0"/>
              </a:rPr>
              <a:t>˚</a:t>
            </a:r>
          </a:p>
        </p:txBody>
      </p:sp>
      <p:sp>
        <p:nvSpPr>
          <p:cNvPr id="19472" name="Freeform 16"/>
          <p:cNvSpPr>
            <a:spLocks/>
          </p:cNvSpPr>
          <p:nvPr/>
        </p:nvSpPr>
        <p:spPr bwMode="auto">
          <a:xfrm>
            <a:off x="914400" y="1676400"/>
            <a:ext cx="304800" cy="304800"/>
          </a:xfrm>
          <a:custGeom>
            <a:avLst/>
            <a:gdLst>
              <a:gd name="T0" fmla="*/ 2147483647 w 192"/>
              <a:gd name="T1" fmla="*/ 2147483647 h 240"/>
              <a:gd name="T2" fmla="*/ 0 w 192"/>
              <a:gd name="T3" fmla="*/ 2147483647 h 240"/>
              <a:gd name="T4" fmla="*/ 2147483647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3" name="Freeform 17"/>
          <p:cNvSpPr>
            <a:spLocks/>
          </p:cNvSpPr>
          <p:nvPr/>
        </p:nvSpPr>
        <p:spPr bwMode="auto">
          <a:xfrm>
            <a:off x="2362200" y="1676400"/>
            <a:ext cx="304800" cy="304800"/>
          </a:xfrm>
          <a:custGeom>
            <a:avLst/>
            <a:gdLst>
              <a:gd name="T0" fmla="*/ 2147483647 w 192"/>
              <a:gd name="T1" fmla="*/ 2147483647 h 240"/>
              <a:gd name="T2" fmla="*/ 0 w 192"/>
              <a:gd name="T3" fmla="*/ 2147483647 h 240"/>
              <a:gd name="T4" fmla="*/ 2147483647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  <p:bldP spid="19469" grpId="0"/>
      <p:bldP spid="19470" grpId="0"/>
      <p:bldP spid="19472" grpId="0" animBg="1"/>
      <p:bldP spid="194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Упражнения для закрепления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1.</a:t>
            </a:r>
            <a:r>
              <a:rPr lang="ru-RU" smtClean="0"/>
              <a:t>Начертите три угла: острый, прямой, тупой. Для каждого из этих углов начертите смежный угол.</a:t>
            </a:r>
          </a:p>
          <a:p>
            <a:pPr eaLnBrk="1" hangingPunct="1"/>
            <a:r>
              <a:rPr lang="ru-RU" smtClean="0"/>
              <a:t>Решение:</a:t>
            </a:r>
          </a:p>
        </p:txBody>
      </p:sp>
      <p:sp>
        <p:nvSpPr>
          <p:cNvPr id="20490" name="Freeform 10"/>
          <p:cNvSpPr>
            <a:spLocks/>
          </p:cNvSpPr>
          <p:nvPr/>
        </p:nvSpPr>
        <p:spPr bwMode="auto">
          <a:xfrm>
            <a:off x="1676400" y="3810000"/>
            <a:ext cx="1828800" cy="1219200"/>
          </a:xfrm>
          <a:custGeom>
            <a:avLst/>
            <a:gdLst>
              <a:gd name="T0" fmla="*/ 2147483647 w 864"/>
              <a:gd name="T1" fmla="*/ 0 h 576"/>
              <a:gd name="T2" fmla="*/ 0 w 864"/>
              <a:gd name="T3" fmla="*/ 2147483647 h 576"/>
              <a:gd name="T4" fmla="*/ 2147483647 w 864"/>
              <a:gd name="T5" fmla="*/ 2147483647 h 576"/>
              <a:gd name="T6" fmla="*/ 0 60000 65536"/>
              <a:gd name="T7" fmla="*/ 0 60000 65536"/>
              <a:gd name="T8" fmla="*/ 0 60000 65536"/>
              <a:gd name="T9" fmla="*/ 0 w 864"/>
              <a:gd name="T10" fmla="*/ 0 h 576"/>
              <a:gd name="T11" fmla="*/ 864 w 864"/>
              <a:gd name="T12" fmla="*/ 576 h 5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4" h="576">
                <a:moveTo>
                  <a:pt x="672" y="0"/>
                </a:moveTo>
                <a:lnTo>
                  <a:pt x="0" y="576"/>
                </a:lnTo>
                <a:lnTo>
                  <a:pt x="864" y="576"/>
                </a:lnTo>
              </a:path>
            </a:pathLst>
          </a:custGeom>
          <a:noFill/>
          <a:ln w="381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1" name="Freeform 11"/>
          <p:cNvSpPr>
            <a:spLocks/>
          </p:cNvSpPr>
          <p:nvPr/>
        </p:nvSpPr>
        <p:spPr bwMode="auto">
          <a:xfrm>
            <a:off x="3886200" y="3733800"/>
            <a:ext cx="2057400" cy="1295400"/>
          </a:xfrm>
          <a:custGeom>
            <a:avLst/>
            <a:gdLst>
              <a:gd name="T0" fmla="*/ 0 w 1104"/>
              <a:gd name="T1" fmla="*/ 2147483647 h 672"/>
              <a:gd name="T2" fmla="*/ 2147483647 w 1104"/>
              <a:gd name="T3" fmla="*/ 2147483647 h 672"/>
              <a:gd name="T4" fmla="*/ 2147483647 w 1104"/>
              <a:gd name="T5" fmla="*/ 0 h 672"/>
              <a:gd name="T6" fmla="*/ 0 60000 65536"/>
              <a:gd name="T7" fmla="*/ 0 60000 65536"/>
              <a:gd name="T8" fmla="*/ 0 60000 65536"/>
              <a:gd name="T9" fmla="*/ 0 w 1104"/>
              <a:gd name="T10" fmla="*/ 0 h 672"/>
              <a:gd name="T11" fmla="*/ 1104 w 1104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672">
                <a:moveTo>
                  <a:pt x="0" y="672"/>
                </a:moveTo>
                <a:lnTo>
                  <a:pt x="672" y="672"/>
                </a:lnTo>
                <a:lnTo>
                  <a:pt x="1104" y="0"/>
                </a:ln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2" name="Freeform 12"/>
          <p:cNvSpPr>
            <a:spLocks/>
          </p:cNvSpPr>
          <p:nvPr/>
        </p:nvSpPr>
        <p:spPr bwMode="auto">
          <a:xfrm>
            <a:off x="7086600" y="3505200"/>
            <a:ext cx="1828800" cy="1524000"/>
          </a:xfrm>
          <a:custGeom>
            <a:avLst/>
            <a:gdLst>
              <a:gd name="T0" fmla="*/ 0 w 1152"/>
              <a:gd name="T1" fmla="*/ 0 h 816"/>
              <a:gd name="T2" fmla="*/ 0 w 1152"/>
              <a:gd name="T3" fmla="*/ 2147483647 h 816"/>
              <a:gd name="T4" fmla="*/ 2147483647 w 1152"/>
              <a:gd name="T5" fmla="*/ 2147483647 h 816"/>
              <a:gd name="T6" fmla="*/ 0 60000 65536"/>
              <a:gd name="T7" fmla="*/ 0 60000 65536"/>
              <a:gd name="T8" fmla="*/ 0 60000 65536"/>
              <a:gd name="T9" fmla="*/ 0 w 1152"/>
              <a:gd name="T10" fmla="*/ 0 h 816"/>
              <a:gd name="T11" fmla="*/ 1152 w 1152"/>
              <a:gd name="T12" fmla="*/ 816 h 8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52" h="816">
                <a:moveTo>
                  <a:pt x="0" y="0"/>
                </a:moveTo>
                <a:lnTo>
                  <a:pt x="0" y="816"/>
                </a:lnTo>
                <a:lnTo>
                  <a:pt x="1152" y="816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3" name="Arc 13"/>
          <p:cNvSpPr>
            <a:spLocks/>
          </p:cNvSpPr>
          <p:nvPr/>
        </p:nvSpPr>
        <p:spPr bwMode="auto">
          <a:xfrm>
            <a:off x="2057400" y="4724400"/>
            <a:ext cx="74613" cy="381000"/>
          </a:xfrm>
          <a:custGeom>
            <a:avLst/>
            <a:gdLst>
              <a:gd name="T0" fmla="*/ 0 w 20942"/>
              <a:gd name="T1" fmla="*/ 0 h 21600"/>
              <a:gd name="T2" fmla="*/ 42834687 w 20942"/>
              <a:gd name="T3" fmla="*/ 2147483647 h 21600"/>
              <a:gd name="T4" fmla="*/ 0 w 20942"/>
              <a:gd name="T5" fmla="*/ 2147483647 h 21600"/>
              <a:gd name="T6" fmla="*/ 0 60000 65536"/>
              <a:gd name="T7" fmla="*/ 0 60000 65536"/>
              <a:gd name="T8" fmla="*/ 0 60000 65536"/>
              <a:gd name="T9" fmla="*/ 0 w 20942"/>
              <a:gd name="T10" fmla="*/ 0 h 21600"/>
              <a:gd name="T11" fmla="*/ 20942 w 209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942" h="21600" fill="none" extrusionOk="0">
                <a:moveTo>
                  <a:pt x="-1" y="0"/>
                </a:moveTo>
                <a:cubicBezTo>
                  <a:pt x="9891" y="0"/>
                  <a:pt x="18519" y="6718"/>
                  <a:pt x="20941" y="16309"/>
                </a:cubicBezTo>
              </a:path>
              <a:path w="20942" h="21600" stroke="0" extrusionOk="0">
                <a:moveTo>
                  <a:pt x="-1" y="0"/>
                </a:moveTo>
                <a:cubicBezTo>
                  <a:pt x="9891" y="0"/>
                  <a:pt x="18519" y="6718"/>
                  <a:pt x="20941" y="16309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Arc 15"/>
          <p:cNvSpPr>
            <a:spLocks/>
          </p:cNvSpPr>
          <p:nvPr/>
        </p:nvSpPr>
        <p:spPr bwMode="auto">
          <a:xfrm flipH="1">
            <a:off x="4953000" y="48006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Freeform 17"/>
          <p:cNvSpPr>
            <a:spLocks/>
          </p:cNvSpPr>
          <p:nvPr/>
        </p:nvSpPr>
        <p:spPr bwMode="auto">
          <a:xfrm>
            <a:off x="7086600" y="4800600"/>
            <a:ext cx="152400" cy="228600"/>
          </a:xfrm>
          <a:custGeom>
            <a:avLst/>
            <a:gdLst>
              <a:gd name="T0" fmla="*/ 0 w 96"/>
              <a:gd name="T1" fmla="*/ 0 h 144"/>
              <a:gd name="T2" fmla="*/ 2147483647 w 96"/>
              <a:gd name="T3" fmla="*/ 0 h 144"/>
              <a:gd name="T4" fmla="*/ 2147483647 w 96"/>
              <a:gd name="T5" fmla="*/ 2147483647 h 144"/>
              <a:gd name="T6" fmla="*/ 0 60000 65536"/>
              <a:gd name="T7" fmla="*/ 0 60000 65536"/>
              <a:gd name="T8" fmla="*/ 0 60000 65536"/>
              <a:gd name="T9" fmla="*/ 0 w 96"/>
              <a:gd name="T10" fmla="*/ 0 h 144"/>
              <a:gd name="T11" fmla="*/ 96 w 96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144">
                <a:moveTo>
                  <a:pt x="0" y="0"/>
                </a:moveTo>
                <a:lnTo>
                  <a:pt x="96" y="0"/>
                </a:lnTo>
                <a:lnTo>
                  <a:pt x="96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 flipH="1">
            <a:off x="457200" y="50292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5181600" y="5029200"/>
            <a:ext cx="12192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7086600" y="5105400"/>
            <a:ext cx="0" cy="12192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2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90" grpId="0" animBg="1"/>
      <p:bldP spid="20491" grpId="0" animBg="1"/>
      <p:bldP spid="20492" grpId="0" animBg="1"/>
      <p:bldP spid="20493" grpId="0" animBg="1"/>
      <p:bldP spid="20495" grpId="0" animBg="1"/>
      <p:bldP spid="20497" grpId="0" animBg="1"/>
      <p:bldP spid="20498" grpId="0" animBg="1"/>
      <p:bldP spid="20499" grpId="0" animBg="1"/>
      <p:bldP spid="2050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Plan</Template>
  <TotalTime>2192</TotalTime>
  <Words>222</Words>
  <Application>Microsoft Office PowerPoint</Application>
  <PresentationFormat>Экран (4:3)</PresentationFormat>
  <Paragraphs>76</Paragraphs>
  <Slides>12</Slides>
  <Notes>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Оформление по умолчанию</vt:lpstr>
      <vt:lpstr>Смежные углы</vt:lpstr>
      <vt:lpstr>Цель: ввести понятие смежных  углов, рассмотреть их свойства.</vt:lpstr>
      <vt:lpstr>Повторение:</vt:lpstr>
      <vt:lpstr>Слайд 4</vt:lpstr>
      <vt:lpstr>СМЕЖНЫЕ УГЛЫ</vt:lpstr>
      <vt:lpstr>Определение:</vt:lpstr>
      <vt:lpstr>Свойство смежных  углов</vt:lpstr>
      <vt:lpstr>ВЫВОД:</vt:lpstr>
      <vt:lpstr>Упражнения для закрепления</vt:lpstr>
      <vt:lpstr>2. Один из смежных углов прямой. Каким (острым, прямым, тупым) является другой угол?</vt:lpstr>
      <vt:lpstr>3. Верно ли утверждение: если смежные углы равны, то они прямые?</vt:lpstr>
      <vt:lpstr>4. Найдите угол, смежный с углом, если: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Администратор</dc:creator>
  <cp:lastModifiedBy>Loner-XP</cp:lastModifiedBy>
  <cp:revision>88</cp:revision>
  <cp:lastPrinted>1601-01-01T00:00:00Z</cp:lastPrinted>
  <dcterms:created xsi:type="dcterms:W3CDTF">1601-01-01T00:00:00Z</dcterms:created>
  <dcterms:modified xsi:type="dcterms:W3CDTF">2012-09-27T16:59:54Z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