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296" r:id="rId4"/>
    <p:sldId id="299" r:id="rId5"/>
    <p:sldId id="283" r:id="rId6"/>
    <p:sldId id="293" r:id="rId7"/>
    <p:sldId id="302" r:id="rId8"/>
    <p:sldId id="257" r:id="rId9"/>
    <p:sldId id="277" r:id="rId10"/>
    <p:sldId id="258" r:id="rId11"/>
    <p:sldId id="329" r:id="rId12"/>
    <p:sldId id="320" r:id="rId13"/>
    <p:sldId id="328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03" r:id="rId22"/>
    <p:sldId id="286" r:id="rId23"/>
    <p:sldId id="288" r:id="rId24"/>
    <p:sldId id="290" r:id="rId25"/>
    <p:sldId id="305" r:id="rId26"/>
    <p:sldId id="307" r:id="rId27"/>
    <p:sldId id="315" r:id="rId28"/>
    <p:sldId id="316" r:id="rId29"/>
    <p:sldId id="312" r:id="rId30"/>
    <p:sldId id="309" r:id="rId31"/>
    <p:sldId id="318" r:id="rId32"/>
    <p:sldId id="260" r:id="rId33"/>
    <p:sldId id="265" r:id="rId34"/>
    <p:sldId id="266" r:id="rId35"/>
    <p:sldId id="267" r:id="rId36"/>
    <p:sldId id="268" r:id="rId37"/>
    <p:sldId id="271" r:id="rId38"/>
    <p:sldId id="272" r:id="rId39"/>
    <p:sldId id="273" r:id="rId40"/>
    <p:sldId id="269" r:id="rId41"/>
    <p:sldId id="270" r:id="rId4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4D85"/>
    <a:srgbClr val="C9A337"/>
    <a:srgbClr val="113F6D"/>
    <a:srgbClr val="3399FF"/>
    <a:srgbClr val="0099FF"/>
    <a:srgbClr val="CCE0F7"/>
    <a:srgbClr val="ECF4FC"/>
    <a:srgbClr val="000000"/>
    <a:srgbClr val="040F1A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61" autoAdjust="0"/>
    <p:restoredTop sz="90883" autoAdjust="0"/>
  </p:normalViewPr>
  <p:slideViewPr>
    <p:cSldViewPr>
      <p:cViewPr varScale="1">
        <p:scale>
          <a:sx n="57" d="100"/>
          <a:sy n="57" d="100"/>
        </p:scale>
        <p:origin x="-1356" y="-78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1181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0200" y="1524000"/>
            <a:ext cx="6096000" cy="1879600"/>
          </a:xfrm>
        </p:spPr>
        <p:txBody>
          <a:bodyPr anchor="b"/>
          <a:lstStyle>
            <a:lvl1pPr>
              <a:lnSpc>
                <a:spcPct val="95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82750" y="4076700"/>
            <a:ext cx="5861050" cy="12573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9EE896B-1089-4A6B-A7F3-01784805E2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C42EF7-A275-4F02-9CC7-888FCC8C2C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533400"/>
            <a:ext cx="1943100" cy="5562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533400"/>
            <a:ext cx="5676900" cy="5562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ECFE8-B694-452B-B554-3D42B84586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525FA5-ABDD-4DDC-8784-3520635DA8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628E3E-1A2F-4B46-B66F-42A557DA2A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9CC061-6C22-41B9-B9AB-32649F588B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514600"/>
            <a:ext cx="3810000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514600"/>
            <a:ext cx="3810000" cy="3581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21C4C7-DDC4-4ABB-8D87-923AA938B2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FA79D-EBD7-4278-8AF2-D3E1C58A43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6FE436-7F2A-4F6D-94B5-D9F0AE3FED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68813-FC58-4501-84FE-5CD8CFAE91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62DA7-8CE8-4AB2-82A2-482E7F6590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01D8E2-FF42-4D89-B3C5-C90875F454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340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514600"/>
            <a:ext cx="7772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ECF4FC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ECF4FC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ECF4FC"/>
                </a:solidFill>
                <a:cs typeface="+mn-cs"/>
              </a:defRPr>
            </a:lvl1pPr>
          </a:lstStyle>
          <a:p>
            <a:pPr>
              <a:defRPr/>
            </a:pPr>
            <a:fld id="{42DC1528-14F0-4AE9-A235-5D8D631E5A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44" name="FormatShape" descr="\\Catalpa\standdsk\Mirrors\Ofc97Adm\Clipart\Photos\SPORTS\SKIING.JPG" hidden="1"/>
          <p:cNvSpPr>
            <a:spLocks noChangeArrowheads="1"/>
          </p:cNvSpPr>
          <p:nvPr/>
        </p:nvSpPr>
        <p:spPr bwMode="auto">
          <a:xfrm>
            <a:off x="-1333500" y="1701800"/>
            <a:ext cx="1181100" cy="825500"/>
          </a:xfrm>
          <a:prstGeom prst="rect">
            <a:avLst/>
          </a:prstGeom>
          <a:noFill/>
          <a:ln w="101600" cmpd="thinThick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>
              <a:solidFill>
                <a:srgbClr val="ECF4FC"/>
              </a:solidFill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ECF4F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ECF4FC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ECF4FC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ECF4FC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ECF4FC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ECF4FC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ECF4FC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ECF4FC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ECF4F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ECF4F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ECF4F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ECF4F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ECF4F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ECF4FC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ECF4FC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ECF4FC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ECF4FC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ECF4FC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hyperlink" Target="http://images.yandex.ru/yandsearch?p=3&amp;text=%E2%80%A2%09%D0%A2%D0%BE%D0%BF%D0%BE%D0%B3%D1%80%D0%B0%D1%84%D0%B8%D1%87%D0%B5%D1%81%D0%BA%D0%B8%D0%B5%20%D1%87%D0%B5%D1%80%D1%82%D0%B5%D0%B6%D0%B8&amp;noreask=1&amp;img_url=part20-page11.graphicproject.ru/images/smoll/20/topograficheskih-i-inyh-planov.jpg&amp;pos=124&amp;rpt=simage&amp;lr=172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p=1&amp;text=%E2%80%A2%09%D0%98%D0%BD%D0%B6%D0%B5%D0%BD%D0%B5%D1%80%D0%BD%D0%BE%20%E2%80%93%20%D1%81%D1%82%D1%80%D0%BE%D0%B8%D1%82%D0%B5%D0%BB%D1%8C%D0%BD%D0%BE%D0%B5%20%D1%87%D0%B5%D1%80%D1%82%D0%B5%D0%B6%D0%B8&amp;noreask=1&amp;img_url=www.yondi.ru/i/goods/74267/2.jpg&amp;pos=40&amp;rpt=simage&amp;lr=172" TargetMode="External"/><Relationship Id="rId5" Type="http://schemas.openxmlformats.org/officeDocument/2006/relationships/image" Target="../media/image4.jpeg"/><Relationship Id="rId4" Type="http://schemas.openxmlformats.org/officeDocument/2006/relationships/hyperlink" Target="http://dic.academic.ru/pictures/bse/jpg/0291449686.jpg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openxmlformats.org/officeDocument/2006/relationships/hyperlink" Target="http://images.yandex.ru/yandsearch?p=3&amp;text=%D1%81%D0%B0%D0%B4%D0%BE%D0%B2%D1%8B%D0%B9%20%D0%B4%D0%BE%D0%BC&amp;noreask=1&amp;img_url=i69.beon.ru/17/74/777417/66/53060066/3cd99e93dd38.jpeg&amp;pos=138&amp;rpt=simage&amp;lr=172" TargetMode="External"/><Relationship Id="rId18" Type="http://schemas.openxmlformats.org/officeDocument/2006/relationships/image" Target="../media/image60.jpeg"/><Relationship Id="rId3" Type="http://schemas.openxmlformats.org/officeDocument/2006/relationships/image" Target="../media/image52.jpeg"/><Relationship Id="rId7" Type="http://schemas.openxmlformats.org/officeDocument/2006/relationships/hyperlink" Target="http://images.yandex.ru/yandsearch?text=%D1%81%D0%B0%D0%B4%D0%BE%D0%B2%D1%8B%D0%B9%20%D0%B4%D0%BE%D0%BC&amp;noreask=1&amp;img_url=www.bytovochka.ru/doma/domsad/dom04/dom_big.jpg&amp;pos=29&amp;rpt=simage&amp;lr=172" TargetMode="External"/><Relationship Id="rId12" Type="http://schemas.openxmlformats.org/officeDocument/2006/relationships/image" Target="../media/image57.jpeg"/><Relationship Id="rId17" Type="http://schemas.openxmlformats.org/officeDocument/2006/relationships/hyperlink" Target="http://images.yandex.ru/yandsearch?p=3&amp;text=%D1%81%D0%B0%D0%B4%D0%BE%D0%B2%D1%8B%D0%B9%20%D0%B4%D0%BE%D0%BC&amp;noreask=1&amp;img_url=ukraine.odessa-nedvizhimost.com/_bd/15/30405975.jpg&amp;pos=150&amp;rpt=simage&amp;lr=172" TargetMode="External"/><Relationship Id="rId2" Type="http://schemas.openxmlformats.org/officeDocument/2006/relationships/image" Target="../media/image51.jpeg"/><Relationship Id="rId16" Type="http://schemas.openxmlformats.org/officeDocument/2006/relationships/image" Target="../media/image59.jpeg"/><Relationship Id="rId20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11" Type="http://schemas.openxmlformats.org/officeDocument/2006/relationships/hyperlink" Target="http://images.yandex.ru/yandsearch?p=3&amp;text=%D1%81%D0%B0%D0%B4%D0%BE%D0%B2%D1%8B%D0%B9%20%D0%B4%D0%BE%D0%BC&amp;noreask=1&amp;img_url=ekb.alloy.ru/media/images/2011/02/13/big/30b9108adf8201a027a0f5e6e11ab741.jpeg&amp;pos=133&amp;rpt=simage&amp;lr=172" TargetMode="External"/><Relationship Id="rId5" Type="http://schemas.openxmlformats.org/officeDocument/2006/relationships/hyperlink" Target="http://images.yandex.ru/yandsearch?text=%D1%81%D0%B0%D0%B4%D0%BE%D0%B2%D1%8B%D0%B9%20%D0%B4%D0%BE%D0%BC&amp;noreask=1&amp;img_url=stylehome.org/wp-content/uploads/sandvich-paneley-e1322314397873.jpg&amp;pos=14&amp;rpt=simage&amp;lr=172" TargetMode="External"/><Relationship Id="rId15" Type="http://schemas.openxmlformats.org/officeDocument/2006/relationships/hyperlink" Target="http://images.yandex.ru/yandsearch?p=3&amp;text=%D1%81%D0%B0%D0%B4%D0%BE%D0%B2%D1%8B%D0%B9%20%D0%B4%D0%BE%D0%BC&amp;noreask=1&amp;img_url=www.interiorinfo.ru/upload/img/big/4217.jpg&amp;pos=140&amp;rpt=simage&amp;lr=172" TargetMode="External"/><Relationship Id="rId10" Type="http://schemas.openxmlformats.org/officeDocument/2006/relationships/image" Target="../media/image56.jpeg"/><Relationship Id="rId19" Type="http://schemas.openxmlformats.org/officeDocument/2006/relationships/hyperlink" Target="http://images.yandex.ru/yandsearch?p=5&amp;text=%D1%81%D0%B0%D0%B4%D0%BE%D0%B2%D1%8B%D0%B9%20%D0%B4%D0%BE%D0%BC&amp;noreask=1&amp;img_url=img0.liveinternet.ru/images/attach/c/0/37/56/37056504_1229952480_house16.jpg&amp;pos=212&amp;rpt=simage&amp;lr=172" TargetMode="External"/><Relationship Id="rId4" Type="http://schemas.openxmlformats.org/officeDocument/2006/relationships/image" Target="../media/image53.jpeg"/><Relationship Id="rId9" Type="http://schemas.openxmlformats.org/officeDocument/2006/relationships/hyperlink" Target="http://images.yandex.ru/yandsearch?p=2&amp;text=%D1%81%D0%B0%D0%B4%D0%BE%D0%B2%D1%8B%D0%B9%20%D0%B4%D0%BE%D0%BC&amp;noreask=1&amp;img_url=renter.com.ua/_data/realty/ru/announcements/11893/photos/12496.jpg&amp;pos=87&amp;rpt=simage&amp;lr=172" TargetMode="External"/><Relationship Id="rId14" Type="http://schemas.openxmlformats.org/officeDocument/2006/relationships/image" Target="../media/image58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1.png"/><Relationship Id="rId7" Type="http://schemas.openxmlformats.org/officeDocument/2006/relationships/hyperlink" Target="http://images.yandex.ru/yandsearch?p=2&amp;text=%E2%80%A2%09%D0%98%D0%BD%D0%B6%D0%B5%D0%BD%D0%B5%D1%80%D0%BD%D0%BE%20%E2%80%93%20%D1%81%D1%82%D1%80%D0%BE%D0%B8%D1%82%D0%B5%D0%BB%D1%8C%D0%BD%D0%BE%D0%B5%20%D1%87%D0%B5%D1%80%D1%82%D0%B5%D0%B6%D0%B8&amp;noreask=1&amp;img_url=www.yondi.ru/i/goods/74266/2.jpg&amp;pos=91&amp;rpt=simage&amp;lr=172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hyperlink" Target="http://images.yandex.ru/yandsearch?text=%E2%80%A2%09%D0%98%D0%BD%D0%B6%D0%B5%D0%BD%D0%B5%D1%80%D0%BD%D0%BE%20%E2%80%93%20%D1%81%D1%82%D1%80%D0%BE%D0%B8%D1%82%D0%B5%D0%BB%D1%8C%D0%BD%D0%BE%D0%B5%20%D1%87%D0%B5%D1%80%D1%82%D0%B5%D0%B6%D0%B8%20%D0%BC%D0%BE%D1%81%D1%82%D0%BE%D0%B2&amp;noreask=1&amp;img_url=web3.protv.ro/assets/incont/2011/02/11/image_galleries/9679/cele-mai-fascinante-poduri-din-lume-galerie-foto_9.jpg&amp;pos=3&amp;rpt=simage&amp;lr=172" TargetMode="External"/><Relationship Id="rId4" Type="http://schemas.openxmlformats.org/officeDocument/2006/relationships/image" Target="../media/image12.pn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hyperlink" Target="http://fotki.yandex.ru/best/users/composernesteroff/view/39779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40F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Черчение 9 класс</a:t>
            </a:r>
            <a:endParaRPr lang="en-US" b="1" dirty="0">
              <a:solidFill>
                <a:srgbClr val="040F1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857364"/>
            <a:ext cx="8335102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rPr>
              <a:t>Архитектурно-строительные</a:t>
            </a:r>
          </a:p>
          <a:p>
            <a:pPr algn="ctr">
              <a:defRPr/>
            </a:pPr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+mn-cs"/>
              </a:rPr>
              <a:t> чертежи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7" y="285751"/>
            <a:ext cx="4032448" cy="3719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вращ не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080" y="285750"/>
            <a:ext cx="3594745" cy="5303490"/>
          </a:xfrm>
          <a:prstGeom prst="rect">
            <a:avLst/>
          </a:prstGeom>
          <a:noFill/>
          <a:ln w="9525">
            <a:solidFill>
              <a:srgbClr val="B7FFFF"/>
            </a:solidFill>
            <a:miter lim="800000"/>
            <a:headEnd/>
            <a:tailEnd/>
          </a:ln>
        </p:spPr>
      </p:pic>
      <p:pic>
        <p:nvPicPr>
          <p:cNvPr id="5" name="Picture 8" descr="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90491" y="3573016"/>
            <a:ext cx="2839479" cy="3096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basket-building-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58888" y="1196975"/>
            <a:ext cx="6696075" cy="516098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285728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mtClean="0">
                <a:solidFill>
                  <a:srgbClr val="FFC000"/>
                </a:solidFill>
              </a:rPr>
              <a:t>ДОМ-КОРЗИНА</a:t>
            </a:r>
            <a:r>
              <a:rPr lang="ru-RU" sz="3600" smtClean="0"/>
              <a:t> </a:t>
            </a:r>
            <a:r>
              <a:rPr lang="ru-RU" sz="3600" smtClean="0"/>
              <a:t> </a:t>
            </a:r>
            <a:r>
              <a:rPr lang="ru-RU" sz="3600" smtClean="0">
                <a:solidFill>
                  <a:srgbClr val="7030A0"/>
                </a:solidFill>
              </a:rPr>
              <a:t>в </a:t>
            </a:r>
            <a:r>
              <a:rPr lang="ru-RU" sz="3600" dirty="0" smtClean="0">
                <a:solidFill>
                  <a:srgbClr val="7030A0"/>
                </a:solidFill>
              </a:rPr>
              <a:t>США 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ДОМ-ПЕРЕВЕРТЫШ в Польше</a:t>
            </a:r>
          </a:p>
        </p:txBody>
      </p:sp>
      <p:pic>
        <p:nvPicPr>
          <p:cNvPr id="3075" name="Picture 6" descr="22268260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6013" y="2255838"/>
            <a:ext cx="5903912" cy="39338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533400"/>
            <a:ext cx="7600976" cy="609584"/>
          </a:xfrm>
        </p:spPr>
        <p:txBody>
          <a:bodyPr/>
          <a:lstStyle/>
          <a:p>
            <a:r>
              <a:rPr lang="ru-RU" sz="4000" b="1" dirty="0" smtClean="0">
                <a:solidFill>
                  <a:srgbClr val="154D85"/>
                </a:solidFill>
              </a:rPr>
              <a:t>ДОМ-КАКТУС в Голландии </a:t>
            </a:r>
            <a:endParaRPr lang="ru-RU" sz="4000" b="1" dirty="0">
              <a:solidFill>
                <a:srgbClr val="154D85"/>
              </a:solidFill>
            </a:endParaRPr>
          </a:p>
        </p:txBody>
      </p:sp>
      <p:pic>
        <p:nvPicPr>
          <p:cNvPr id="4" name="Picture 6" descr="39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5984" y="1357298"/>
            <a:ext cx="3908444" cy="5214974"/>
          </a:xfr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603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00108"/>
            <a:ext cx="8072494" cy="563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579419"/>
          </a:xfrm>
        </p:spPr>
        <p:txBody>
          <a:bodyPr/>
          <a:lstStyle/>
          <a:p>
            <a:r>
              <a:rPr lang="ru-RU" sz="3600" b="1" dirty="0" smtClean="0">
                <a:solidFill>
                  <a:srgbClr val="113F6D"/>
                </a:solidFill>
              </a:rPr>
              <a:t>КРИВОЙ ДОМ В СОПОТЕ </a:t>
            </a:r>
            <a:r>
              <a:rPr lang="ru-RU" sz="3600" dirty="0" smtClean="0">
                <a:solidFill>
                  <a:srgbClr val="113F6D"/>
                </a:solidFill>
              </a:rPr>
              <a:t>(Польша)</a:t>
            </a:r>
            <a:endParaRPr lang="ru-RU" sz="3600" dirty="0">
              <a:solidFill>
                <a:srgbClr val="113F6D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1259655991899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85786" y="1214422"/>
            <a:ext cx="7286676" cy="535785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000132"/>
          </a:xfrm>
        </p:spPr>
        <p:txBody>
          <a:bodyPr/>
          <a:lstStyle/>
          <a:p>
            <a:r>
              <a:rPr lang="ru-RU" sz="3600" dirty="0" smtClean="0">
                <a:solidFill>
                  <a:srgbClr val="154D85"/>
                </a:solidFill>
              </a:rPr>
              <a:t>ДОМ-РОЯЛЬ СО СКРИПКОЙ в Китае </a:t>
            </a:r>
            <a:endParaRPr lang="ru-RU" sz="3600" dirty="0">
              <a:solidFill>
                <a:srgbClr val="154D85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000063x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42910" y="1071546"/>
            <a:ext cx="7715304" cy="535785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77813"/>
            <a:ext cx="8715436" cy="579419"/>
          </a:xfrm>
        </p:spPr>
        <p:txBody>
          <a:bodyPr/>
          <a:lstStyle/>
          <a:p>
            <a:r>
              <a:rPr lang="ru-RU" sz="2800" b="1" dirty="0" smtClean="0">
                <a:solidFill>
                  <a:srgbClr val="113F6D"/>
                </a:solidFill>
              </a:rPr>
              <a:t>МОБИЛЬНЫЙ ДОМ </a:t>
            </a:r>
            <a:r>
              <a:rPr lang="ru-RU" sz="2800" b="1" i="1" dirty="0" smtClean="0">
                <a:solidFill>
                  <a:srgbClr val="113F6D"/>
                </a:solidFill>
              </a:rPr>
              <a:t>ШЕЙХА ХАМАДА </a:t>
            </a:r>
            <a:r>
              <a:rPr lang="ru-RU" sz="2800" b="1" dirty="0" smtClean="0">
                <a:solidFill>
                  <a:srgbClr val="113F6D"/>
                </a:solidFill>
              </a:rPr>
              <a:t>в ОАЭ </a:t>
            </a:r>
            <a:endParaRPr lang="ru-RU" sz="2800" b="1" dirty="0">
              <a:solidFill>
                <a:srgbClr val="113F6D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00034" y="1142984"/>
            <a:ext cx="8072494" cy="557689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728" y="214291"/>
            <a:ext cx="6215106" cy="642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154D85"/>
                </a:solidFill>
              </a:rPr>
              <a:t>ДОМ-БАНКНОТА в Литве </a:t>
            </a:r>
            <a:endParaRPr lang="ru-RU" sz="3600" dirty="0">
              <a:solidFill>
                <a:srgbClr val="154D85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boo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14414" y="1214422"/>
            <a:ext cx="6434928" cy="518794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57290" y="285728"/>
            <a:ext cx="6643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ДОМ-БОТИНОК</a:t>
            </a:r>
            <a:r>
              <a:rPr lang="ru-RU" sz="3600" dirty="0" smtClean="0"/>
              <a:t> в Индии </a:t>
            </a:r>
            <a:endParaRPr lang="ru-RU" sz="3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neo01-f001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00100" y="1500174"/>
            <a:ext cx="6985000" cy="521497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00100" y="285728"/>
            <a:ext cx="71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/>
              <a:t>ДОМ-БАШМАК</a:t>
            </a:r>
            <a:r>
              <a:rPr lang="ru-RU" sz="3600" dirty="0" smtClean="0"/>
              <a:t> в Пенсильвании </a:t>
            </a:r>
            <a:endParaRPr lang="ru-RU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40F1A"/>
                </a:solidFill>
              </a:rPr>
              <a:t>ЦЕЛЕПОЛАГАНИЕ: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500063" y="1714500"/>
            <a:ext cx="8358187" cy="4786313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040F1A"/>
                </a:solidFill>
              </a:rPr>
              <a:t>Знакомство с архитектурно-строительными чертежами;</a:t>
            </a:r>
          </a:p>
          <a:p>
            <a:pPr eaLnBrk="1" hangingPunct="1"/>
            <a:r>
              <a:rPr lang="ru-RU" smtClean="0">
                <a:solidFill>
                  <a:srgbClr val="040F1A"/>
                </a:solidFill>
              </a:rPr>
              <a:t>Особенности архитектурно-строительных чертежей;</a:t>
            </a:r>
          </a:p>
          <a:p>
            <a:pPr eaLnBrk="1" hangingPunct="1"/>
            <a:r>
              <a:rPr lang="ru-RU" smtClean="0">
                <a:solidFill>
                  <a:srgbClr val="040F1A"/>
                </a:solidFill>
              </a:rPr>
              <a:t>Виды строительных чертежей;</a:t>
            </a:r>
          </a:p>
          <a:p>
            <a:pPr eaLnBrk="1" hangingPunct="1"/>
            <a:r>
              <a:rPr lang="ru-RU" smtClean="0">
                <a:solidFill>
                  <a:srgbClr val="040F1A"/>
                </a:solidFill>
              </a:rPr>
              <a:t>Найти сходство и отличие машиностроительных и архитектурно-строительных чертежей.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8596" y="1214398"/>
            <a:ext cx="7786742" cy="564360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214290"/>
            <a:ext cx="7926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/>
              <a:t>ВАЛЬСИРУЮЩИЙ ДОМ  </a:t>
            </a:r>
            <a:r>
              <a:rPr lang="ru-RU" sz="3600" dirty="0" smtClean="0"/>
              <a:t>в Праге </a:t>
            </a:r>
            <a:endParaRPr lang="ru-RU" sz="36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 descr="122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142853"/>
            <a:ext cx="8572560" cy="6500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14348" y="3000373"/>
            <a:ext cx="7643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В проект задание входят чертежи планов, фасад, разрезы, генеральный  план.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535892" cy="6072230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/>
            </a:r>
            <a:br>
              <a:rPr lang="ru-RU" sz="3600" b="1" dirty="0" smtClean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</a:b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Фундамент </a:t>
            </a:r>
            <a:r>
              <a:rPr lang="ru-RU" sz="3600" b="1" dirty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– нижняя подземная часть здания, передающая нагрузки от стен и колонн на грунт</a:t>
            </a: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.</a:t>
            </a:r>
            <a:br>
              <a:rPr lang="ru-RU" sz="3600" b="1" dirty="0" smtClean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</a:br>
            <a:r>
              <a:rPr lang="ru-RU" sz="3600" b="1" dirty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/>
            </a:r>
            <a:br>
              <a:rPr lang="ru-RU" sz="3600" b="1" dirty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</a:br>
            <a:r>
              <a:rPr lang="ru-RU" sz="3200" b="1" i="1" dirty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Ленточный</a:t>
            </a:r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– </a:t>
            </a:r>
            <a:r>
              <a:rPr lang="ru-RU" sz="3000" dirty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по периметру здания и под его внутренние стены</a:t>
            </a:r>
            <a:r>
              <a:rPr lang="ru-RU" sz="3000" dirty="0" smtClean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.</a:t>
            </a:r>
            <a:br>
              <a:rPr lang="ru-RU" sz="3000" dirty="0" smtClean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</a:br>
            <a:r>
              <a:rPr lang="ru-RU" sz="3200" dirty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/>
            </a:r>
            <a:br>
              <a:rPr lang="ru-RU" sz="3200" dirty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</a:br>
            <a:r>
              <a:rPr lang="ru-RU" sz="3200" b="1" i="1" dirty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Столбчатый</a:t>
            </a:r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 – </a:t>
            </a:r>
            <a:r>
              <a:rPr lang="ru-RU" sz="3000" dirty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для установки на нем </a:t>
            </a:r>
            <a:r>
              <a:rPr lang="ru-RU" sz="3000" dirty="0" smtClean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колонн</a:t>
            </a:r>
            <a:br>
              <a:rPr lang="ru-RU" sz="3000" dirty="0" smtClean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</a:br>
            <a:r>
              <a:rPr lang="ru-RU" sz="3200" dirty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/>
            </a:r>
            <a:br>
              <a:rPr lang="ru-RU" sz="3200" dirty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</a:br>
            <a:r>
              <a:rPr lang="ru-RU" sz="3200" b="1" i="1" dirty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Массивный ( сплошной)</a:t>
            </a:r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 – </a:t>
            </a:r>
            <a:r>
              <a:rPr lang="ru-RU" sz="3000" dirty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для установки двигателей, станков.</a:t>
            </a:r>
            <a:r>
              <a:rPr lang="ru-RU" sz="3000" dirty="0"/>
              <a:t/>
            </a:r>
            <a:br>
              <a:rPr lang="ru-RU" sz="3000" dirty="0"/>
            </a:b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86081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548680"/>
            <a:ext cx="8568952" cy="5594964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chemeClr val="bg2">
                    <a:lumMod val="10000"/>
                  </a:schemeClr>
                </a:solidFill>
              </a:rPr>
              <a:t>Стены </a:t>
            </a:r>
            <a:r>
              <a:rPr lang="ru-RU" sz="4800" dirty="0">
                <a:solidFill>
                  <a:schemeClr val="bg2">
                    <a:lumMod val="10000"/>
                  </a:schemeClr>
                </a:solidFill>
              </a:rPr>
              <a:t>– вертикальные части здания</a:t>
            </a:r>
            <a:r>
              <a:rPr lang="ru-RU" sz="4800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br>
              <a:rPr lang="ru-RU" sz="48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48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48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b="1" dirty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п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cs typeface="Aharoni" pitchFamily="2" charset="-79"/>
              </a:rPr>
              <a:t>о расположению 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внутренние   наружные несущие                    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                       </a:t>
            </a:r>
            <a:r>
              <a:rPr lang="ru-RU" sz="3200" dirty="0" smtClean="0">
                <a:solidFill>
                  <a:srgbClr val="002060"/>
                </a:solidFill>
              </a:rPr>
              <a:t>капитальные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5643570" y="3071810"/>
            <a:ext cx="1428760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 flipV="1">
            <a:off x="1928794" y="3143248"/>
            <a:ext cx="1714512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179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214290"/>
            <a:ext cx="9001156" cy="5857916"/>
          </a:xfrm>
        </p:spPr>
        <p:txBody>
          <a:bodyPr>
            <a:noAutofit/>
          </a:bodyPr>
          <a:lstStyle/>
          <a:p>
            <a:pPr algn="l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Перекрытия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горизонтальные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конструкции, разделяющие здания на этажи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b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i="1" dirty="0">
                <a:solidFill>
                  <a:schemeClr val="accent1">
                    <a:lumMod val="50000"/>
                  </a:schemeClr>
                </a:solidFill>
              </a:rPr>
              <a:t>Нижнее</a:t>
            </a:r>
            <a:r>
              <a:rPr lang="ru-RU" sz="36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–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подвальное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b="1" i="1" dirty="0">
                <a:solidFill>
                  <a:schemeClr val="accent1">
                    <a:lumMod val="50000"/>
                  </a:schemeClr>
                </a:solidFill>
              </a:rPr>
              <a:t>Верхнее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 –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чердачное 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b="1" i="1" dirty="0">
                <a:solidFill>
                  <a:schemeClr val="accent1">
                    <a:lumMod val="50000"/>
                  </a:schemeClr>
                </a:solidFill>
              </a:rPr>
              <a:t>Промежуточное</a:t>
            </a:r>
            <a:r>
              <a:rPr lang="ru-RU" sz="36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–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междуэтажное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 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83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2783109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628654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3857620" y="214291"/>
            <a:ext cx="26432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ECF4FC"/>
                </a:solidFill>
                <a:hlinkClick r:id="rId3" action="ppaction://hlinksldjump"/>
              </a:rPr>
              <a:t>ГЕНПЛАН</a:t>
            </a:r>
            <a:endParaRPr lang="ru-RU" sz="3200" b="1" dirty="0">
              <a:solidFill>
                <a:srgbClr val="ECF4FC"/>
              </a:solidFill>
            </a:endParaRPr>
          </a:p>
        </p:txBody>
      </p:sp>
      <p:pic>
        <p:nvPicPr>
          <p:cNvPr id="5" name="Рисунок 4" descr="imagesCA63X4D7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286124"/>
            <a:ext cx="4286281" cy="3241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1000125" y="500063"/>
            <a:ext cx="7643813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/>
              <a:t>Генеральный план </a:t>
            </a:r>
            <a:r>
              <a:rPr lang="ru-RU" dirty="0"/>
              <a:t>– содержит данные о размещении проектируемого здания на отведенном земельном участке.</a:t>
            </a:r>
          </a:p>
          <a:p>
            <a:r>
              <a:rPr lang="ru-RU" b="1" dirty="0"/>
              <a:t>Масштабы:</a:t>
            </a:r>
          </a:p>
          <a:p>
            <a:r>
              <a:rPr lang="ru-RU" b="1" dirty="0"/>
              <a:t>1:200, 1:500; 1:1000; 1:2000</a:t>
            </a:r>
          </a:p>
        </p:txBody>
      </p:sp>
      <p:pic>
        <p:nvPicPr>
          <p:cNvPr id="17411" name="Рисунок 5" descr="42783109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2428875"/>
            <a:ext cx="5948363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4357694"/>
            <a:ext cx="7772400" cy="1714512"/>
          </a:xfrm>
        </p:spPr>
        <p:txBody>
          <a:bodyPr/>
          <a:lstStyle/>
          <a:p>
            <a:pPr algn="ctr"/>
            <a:r>
              <a:rPr lang="ru-RU" dirty="0" smtClean="0"/>
              <a:t>2 урок</a:t>
            </a:r>
            <a:br>
              <a:rPr lang="ru-RU" dirty="0" smtClean="0"/>
            </a:br>
            <a:r>
              <a:rPr lang="ru-RU" b="0" i="1" cap="none" dirty="0" smtClean="0">
                <a:solidFill>
                  <a:srgbClr val="002060"/>
                </a:solidFill>
              </a:rPr>
              <a:t>работа над планом  дома</a:t>
            </a:r>
            <a:endParaRPr lang="ru-RU" sz="3200" b="0" i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571481"/>
            <a:ext cx="7772400" cy="3214709"/>
          </a:xfrm>
        </p:spPr>
        <p:txBody>
          <a:bodyPr/>
          <a:lstStyle/>
          <a:p>
            <a:pPr algn="ctr"/>
            <a:r>
              <a:rPr lang="ru-RU" sz="4400" b="1" dirty="0" smtClean="0">
                <a:solidFill>
                  <a:srgbClr val="113F6D"/>
                </a:solidFill>
              </a:rPr>
              <a:t>Архитектурно -  строительные чертежи их назначение, особенности выполнения</a:t>
            </a:r>
            <a:endParaRPr lang="ru-RU" sz="4400" b="1" dirty="0">
              <a:solidFill>
                <a:srgbClr val="113F6D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43998" cy="6000792"/>
          </a:xfrm>
        </p:spPr>
        <p:txBody>
          <a:bodyPr/>
          <a:lstStyle/>
          <a:p>
            <a:pPr algn="l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Цели:</a:t>
            </a:r>
            <a:br>
              <a:rPr lang="ru-RU" sz="3200" b="1" dirty="0" smtClean="0"/>
            </a:br>
            <a:r>
              <a:rPr lang="ru-RU" sz="3200" dirty="0" smtClean="0">
                <a:solidFill>
                  <a:srgbClr val="113F6D"/>
                </a:solidFill>
              </a:rPr>
              <a:t>1.  Ознакомить   учащихся с правилами построения строительного </a:t>
            </a:r>
            <a:br>
              <a:rPr lang="ru-RU" sz="3200" dirty="0" smtClean="0">
                <a:solidFill>
                  <a:srgbClr val="113F6D"/>
                </a:solidFill>
              </a:rPr>
            </a:br>
            <a:r>
              <a:rPr lang="ru-RU" sz="3200" dirty="0" smtClean="0">
                <a:solidFill>
                  <a:srgbClr val="113F6D"/>
                </a:solidFill>
              </a:rPr>
              <a:t> 2.  Рассмотреть  чертежи,  входящие в проектную документацию.</a:t>
            </a:r>
            <a:br>
              <a:rPr lang="ru-RU" sz="3200" dirty="0" smtClean="0">
                <a:solidFill>
                  <a:srgbClr val="113F6D"/>
                </a:solidFill>
              </a:rPr>
            </a:br>
            <a:r>
              <a:rPr lang="ru-RU" sz="3200" dirty="0" smtClean="0">
                <a:solidFill>
                  <a:srgbClr val="113F6D"/>
                </a:solidFill>
              </a:rPr>
              <a:t> 3. Научить читать строительные чертежи, выбирая лучший проект</a:t>
            </a:r>
            <a:br>
              <a:rPr lang="ru-RU" sz="3200" dirty="0" smtClean="0">
                <a:solidFill>
                  <a:srgbClr val="113F6D"/>
                </a:solidFill>
              </a:rPr>
            </a:br>
            <a:r>
              <a:rPr lang="ru-RU" sz="3200" dirty="0" smtClean="0">
                <a:solidFill>
                  <a:srgbClr val="113F6D"/>
                </a:solidFill>
              </a:rPr>
              <a:t> 4. Воспитывать вкус и понимание хорошей, удобной планировки;</a:t>
            </a:r>
            <a:br>
              <a:rPr lang="ru-RU" sz="3200" dirty="0" smtClean="0">
                <a:solidFill>
                  <a:srgbClr val="113F6D"/>
                </a:solidFill>
              </a:rPr>
            </a:br>
            <a:r>
              <a:rPr lang="ru-RU" sz="3200" dirty="0" smtClean="0">
                <a:solidFill>
                  <a:srgbClr val="113F6D"/>
                </a:solidFill>
              </a:rPr>
              <a:t> 5.  Учить ориентироваться в современной архитектуре в связи с изменениями требований к жилью.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285733"/>
          <a:ext cx="8643999" cy="5695895"/>
        </p:xfrm>
        <a:graphic>
          <a:graphicData uri="http://schemas.openxmlformats.org/drawingml/2006/table">
            <a:tbl>
              <a:tblPr/>
              <a:tblGrid>
                <a:gridCol w="508471"/>
                <a:gridCol w="508471"/>
                <a:gridCol w="483256"/>
                <a:gridCol w="533686"/>
                <a:gridCol w="466446"/>
                <a:gridCol w="550496"/>
                <a:gridCol w="521074"/>
                <a:gridCol w="457084"/>
                <a:gridCol w="531267"/>
                <a:gridCol w="524451"/>
                <a:gridCol w="508471"/>
                <a:gridCol w="508470"/>
                <a:gridCol w="508472"/>
                <a:gridCol w="508471"/>
                <a:gridCol w="508471"/>
                <a:gridCol w="508471"/>
                <a:gridCol w="508471"/>
              </a:tblGrid>
              <a:tr h="603791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48373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 smtClean="0">
                          <a:latin typeface="Arial Black"/>
                        </a:rPr>
                        <a:t>4</a:t>
                      </a:r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48373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 smtClean="0">
                          <a:latin typeface="Arial Black"/>
                        </a:rPr>
                        <a:t>2</a:t>
                      </a:r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1226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 smtClean="0">
                          <a:latin typeface="Arial Black"/>
                        </a:rPr>
                        <a:t>1</a:t>
                      </a:r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latin typeface="Arial Black"/>
                        </a:rPr>
                        <a:t>10б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031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8830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 smtClean="0">
                          <a:latin typeface="Arial Black"/>
                        </a:rPr>
                        <a:t>3</a:t>
                      </a:r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latin typeface="Arial Black"/>
                        </a:rPr>
                        <a:t>8б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 smtClean="0">
                          <a:latin typeface="Arial Black"/>
                        </a:rPr>
                        <a:t>6</a:t>
                      </a:r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031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 smtClean="0">
                          <a:latin typeface="Arial Black"/>
                        </a:rPr>
                        <a:t>5</a:t>
                      </a:r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</a:tr>
              <a:tr h="471620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Black"/>
                        </a:rPr>
                        <a:t>5б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 smtClean="0">
                          <a:latin typeface="Arial Black"/>
                        </a:rPr>
                        <a:t>9б</a:t>
                      </a:r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7965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031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7031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latin typeface="Arial Black"/>
                        </a:rPr>
                        <a:t>5б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4195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latin typeface="Arial Black"/>
                        </a:rPr>
                        <a:t>10б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0-tub-ru.yandex.net/i?id=443612292-58-72&amp;n=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357313"/>
            <a:ext cx="2071687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6" descr="http://dic.academic.ru/pictures/bse/jpg/0291449686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3" y="1285875"/>
            <a:ext cx="3857625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Box 4"/>
          <p:cNvSpPr txBox="1">
            <a:spLocks noChangeArrowheads="1"/>
          </p:cNvSpPr>
          <p:nvPr/>
        </p:nvSpPr>
        <p:spPr bwMode="auto">
          <a:xfrm>
            <a:off x="214313" y="285750"/>
            <a:ext cx="8572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u="sng"/>
              <a:t>Топографическое черчение</a:t>
            </a:r>
            <a:r>
              <a:rPr lang="ru-RU" sz="2000" b="1"/>
              <a:t>  </a:t>
            </a:r>
            <a:r>
              <a:rPr lang="ru-RU" sz="2000"/>
              <a:t>- чертежи земной поверхности, </a:t>
            </a:r>
          </a:p>
          <a:p>
            <a:r>
              <a:rPr lang="ru-RU" sz="2000"/>
              <a:t>отражающие рельеф местности и расположение строений, </a:t>
            </a:r>
          </a:p>
          <a:p>
            <a:r>
              <a:rPr lang="ru-RU" sz="2000"/>
              <a:t>дорог, водоемов, насаждений </a:t>
            </a:r>
          </a:p>
        </p:txBody>
      </p:sp>
      <p:sp>
        <p:nvSpPr>
          <p:cNvPr id="6149" name="TextBox 5"/>
          <p:cNvSpPr txBox="1">
            <a:spLocks noChangeArrowheads="1"/>
          </p:cNvSpPr>
          <p:nvPr/>
        </p:nvSpPr>
        <p:spPr bwMode="auto">
          <a:xfrm>
            <a:off x="214313" y="5357813"/>
            <a:ext cx="35004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Топографическая съемка</a:t>
            </a:r>
          </a:p>
        </p:txBody>
      </p:sp>
      <p:pic>
        <p:nvPicPr>
          <p:cNvPr id="6150" name="Picture 8" descr="http://im2-tub-ru.yandex.net/i?id=421957174-17-72&amp;n=5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0313" y="2143125"/>
            <a:ext cx="24288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4" y="453892"/>
          <a:ext cx="8501130" cy="5860128"/>
        </p:xfrm>
        <a:graphic>
          <a:graphicData uri="http://schemas.openxmlformats.org/drawingml/2006/table">
            <a:tbl>
              <a:tblPr/>
              <a:tblGrid>
                <a:gridCol w="500067"/>
                <a:gridCol w="500067"/>
                <a:gridCol w="500067"/>
                <a:gridCol w="500067"/>
                <a:gridCol w="500066"/>
                <a:gridCol w="500066"/>
                <a:gridCol w="500069"/>
                <a:gridCol w="461924"/>
                <a:gridCol w="522485"/>
                <a:gridCol w="515783"/>
                <a:gridCol w="500067"/>
                <a:gridCol w="500066"/>
                <a:gridCol w="500068"/>
                <a:gridCol w="500067"/>
                <a:gridCol w="500067"/>
                <a:gridCol w="500067"/>
                <a:gridCol w="500067"/>
              </a:tblGrid>
              <a:tr h="261872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9589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latin typeface="Arial Black"/>
                        </a:rPr>
                        <a:t>4 п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9072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latin typeface="Arial Black"/>
                        </a:rPr>
                        <a:t>2 с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latin typeface="Arial Black"/>
                        </a:rPr>
                        <a:t>е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9589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1 а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р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х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и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latin typeface="Arial Black"/>
                        </a:rPr>
                        <a:t>т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е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к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т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о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latin typeface="Arial Black"/>
                        </a:rPr>
                        <a:t>р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latin typeface="Arial Black"/>
                        </a:rPr>
                        <a:t>10б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7415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latin typeface="Arial Black"/>
                        </a:rPr>
                        <a:t>е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latin typeface="Arial Black"/>
                        </a:rPr>
                        <a:t>е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2008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3  </a:t>
                      </a:r>
                      <a:r>
                        <a:rPr lang="ru-RU" sz="2400" b="0" i="0" u="none" strike="noStrike" dirty="0" err="1">
                          <a:latin typeface="Arial Black"/>
                        </a:rPr>
                        <a:t>н</a:t>
                      </a:r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а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р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у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ж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 err="1">
                          <a:latin typeface="Arial Black"/>
                        </a:rPr>
                        <a:t>н</a:t>
                      </a:r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>
                          <a:latin typeface="Arial Black"/>
                        </a:rPr>
                        <a:t>ы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е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latin typeface="Arial Black"/>
                        </a:rPr>
                        <a:t>8б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latin typeface="Arial Black"/>
                        </a:rPr>
                        <a:t>к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latin typeface="Arial Black"/>
                        </a:rPr>
                        <a:t>6ф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368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 err="1">
                          <a:latin typeface="Arial Black"/>
                        </a:rPr>
                        <a:t>ы</a:t>
                      </a:r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5ч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е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latin typeface="Arial Black"/>
                        </a:rPr>
                        <a:t>р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д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latin typeface="Arial Black"/>
                        </a:rPr>
                        <a:t>а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ч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 err="1">
                          <a:latin typeface="Arial Black"/>
                        </a:rPr>
                        <a:t>н</a:t>
                      </a:r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о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0" i="0" u="none" strike="noStrike" dirty="0">
                          <a:latin typeface="Arial Black"/>
                        </a:rPr>
                        <a:t>е</a:t>
                      </a:r>
                    </a:p>
                  </a:txBody>
                  <a:tcPr marL="5603" marR="5603" marT="56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</a:tr>
              <a:tr h="397317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Black"/>
                        </a:rPr>
                        <a:t>5б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 err="1">
                          <a:latin typeface="Arial Black"/>
                        </a:rPr>
                        <a:t>ы</a:t>
                      </a:r>
                      <a:endParaRPr lang="ru-RU" sz="24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latin typeface="Arial Black"/>
                        </a:rPr>
                        <a:t>с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47415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latin typeface="Arial Black"/>
                        </a:rPr>
                        <a:t>т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latin typeface="Arial Black"/>
                        </a:rPr>
                        <a:t>а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6067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latin typeface="Arial Black"/>
                        </a:rPr>
                        <a:t>и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latin typeface="Arial Black"/>
                        </a:rPr>
                        <a:t>д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6148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latin typeface="Arial Black"/>
                        </a:rPr>
                        <a:t>е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latin typeface="Arial Black"/>
                        </a:rPr>
                        <a:t>5б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1872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latin typeface="Arial Black"/>
                        </a:rPr>
                        <a:t>10б</a:t>
                      </a: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0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>
                        <a:latin typeface="Arial Black"/>
                      </a:endParaRPr>
                    </a:p>
                  </a:txBody>
                  <a:tcPr marL="5603" marR="5603" marT="560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latin typeface="Arial Black"/>
                      </a:endParaRPr>
                    </a:p>
                  </a:txBody>
                  <a:tcPr marL="5603" marR="5603" marT="56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03262"/>
          </a:xfrm>
        </p:spPr>
        <p:txBody>
          <a:bodyPr/>
          <a:lstStyle/>
          <a:p>
            <a:pPr eaLnBrk="1" hangingPunct="1"/>
            <a:r>
              <a:rPr lang="ru-RU" sz="2800" dirty="0" smtClean="0"/>
              <a:t>Садовые дома</a:t>
            </a:r>
          </a:p>
        </p:txBody>
      </p:sp>
      <p:pic>
        <p:nvPicPr>
          <p:cNvPr id="25603" name="Picture 5" descr="250_R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257176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6" descr="250_R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309541"/>
            <a:ext cx="2750331" cy="1833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Коттедж «Виндзор»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3000372"/>
            <a:ext cx="194362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http://im5-tub-ru.yandex.net/i?id=352212997-08-72&amp;n=5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1000108"/>
            <a:ext cx="2119314" cy="1785940"/>
          </a:xfrm>
          <a:prstGeom prst="rect">
            <a:avLst/>
          </a:prstGeom>
          <a:noFill/>
        </p:spPr>
      </p:pic>
      <p:pic>
        <p:nvPicPr>
          <p:cNvPr id="21508" name="Picture 4" descr="http://im2-tub-ru.yandex.net/i?id=432176180-64-72&amp;n=5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2500306"/>
            <a:ext cx="2290763" cy="1714502"/>
          </a:xfrm>
          <a:prstGeom prst="rect">
            <a:avLst/>
          </a:prstGeom>
          <a:noFill/>
        </p:spPr>
      </p:pic>
      <p:pic>
        <p:nvPicPr>
          <p:cNvPr id="21510" name="Picture 6" descr="http://im7-tub-ru.yandex.net/i?id=212092412-57-72&amp;n=5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72264" y="2214554"/>
            <a:ext cx="2083608" cy="1428760"/>
          </a:xfrm>
          <a:prstGeom prst="rect">
            <a:avLst/>
          </a:prstGeom>
          <a:noFill/>
        </p:spPr>
      </p:pic>
      <p:pic>
        <p:nvPicPr>
          <p:cNvPr id="21512" name="Picture 8" descr="http://im4-tub-ru.yandex.net/i?id=498023904-44-72&amp;n=5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14282" y="4786322"/>
            <a:ext cx="2143140" cy="1785950"/>
          </a:xfrm>
          <a:prstGeom prst="rect">
            <a:avLst/>
          </a:prstGeom>
          <a:noFill/>
        </p:spPr>
      </p:pic>
      <p:pic>
        <p:nvPicPr>
          <p:cNvPr id="21514" name="Picture 10" descr="http://im6-tub-ru.yandex.net/i?id=293229683-26-72&amp;n=5">
            <a:hlinkClick r:id="rId13"/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643174" y="4714884"/>
            <a:ext cx="2143125" cy="1571636"/>
          </a:xfrm>
          <a:prstGeom prst="rect">
            <a:avLst/>
          </a:prstGeom>
          <a:noFill/>
        </p:spPr>
      </p:pic>
      <p:pic>
        <p:nvPicPr>
          <p:cNvPr id="21516" name="Picture 12" descr="http://im2-tub-ru.yandex.net/i?id=102313648-63-72&amp;n=5">
            <a:hlinkClick r:id="rId15"/>
          </p:cNvPr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857752" y="3071810"/>
            <a:ext cx="1883365" cy="1643074"/>
          </a:xfrm>
          <a:prstGeom prst="rect">
            <a:avLst/>
          </a:prstGeom>
          <a:noFill/>
        </p:spPr>
      </p:pic>
      <p:pic>
        <p:nvPicPr>
          <p:cNvPr id="21518" name="Picture 14" descr="http://im3-tub-ru.yandex.net/i?id=251056724-57-72&amp;n=5">
            <a:hlinkClick r:id="rId17"/>
          </p:cNvPr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286644" y="4071942"/>
            <a:ext cx="1619248" cy="1785950"/>
          </a:xfrm>
          <a:prstGeom prst="rect">
            <a:avLst/>
          </a:prstGeom>
          <a:noFill/>
        </p:spPr>
      </p:pic>
      <p:pic>
        <p:nvPicPr>
          <p:cNvPr id="21520" name="Picture 16" descr="http://im6-tub-ru.yandex.net/i?id=218076446-24-72&amp;n=5">
            <a:hlinkClick r:id="rId19"/>
          </p:cNvPr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5072066" y="4929198"/>
            <a:ext cx="2057400" cy="1643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gotovye-proekty-domov-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60338"/>
            <a:ext cx="8715375" cy="653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202rc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28604"/>
            <a:ext cx="6072230" cy="4551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428595" y="5357826"/>
            <a:ext cx="835821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План </a:t>
            </a:r>
            <a:r>
              <a:rPr lang="ru-RU" dirty="0"/>
              <a:t>— это изображение разреза здания сверху, рассеченно­го мнимой горизонтальной плоскостью, как правило, на уровне немного выше подоконников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66057100_5.jpg"/>
          <p:cNvPicPr>
            <a:picLocks noChangeAspect="1"/>
          </p:cNvPicPr>
          <p:nvPr/>
        </p:nvPicPr>
        <p:blipFill>
          <a:blip r:embed="rId2"/>
          <a:srcRect l="9375" t="16171" r="18750" b="28255"/>
          <a:stretch>
            <a:fillRect/>
          </a:stretch>
        </p:blipFill>
        <p:spPr bwMode="auto">
          <a:xfrm>
            <a:off x="285750" y="214313"/>
            <a:ext cx="757237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2704064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13" y="785813"/>
            <a:ext cx="5786437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mage26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142875"/>
            <a:ext cx="5000625" cy="476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357188" y="4786313"/>
            <a:ext cx="8786812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/>
              <a:t>Фасад</a:t>
            </a:r>
            <a:r>
              <a:rPr lang="ru-RU" dirty="0"/>
              <a:t> —проекция здания (наружной стороны) на вертикальную плоскость .Чертеж фасада дает представление о внешнем виде здания, его архитектуре и соотно­шениях отдельных элементов. Различают главный фасад, задний, боковой.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 descr="index_clip_image00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214313"/>
            <a:ext cx="4357687" cy="633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5572125" y="357188"/>
            <a:ext cx="3357563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/>
              <a:t>Масштабы изображения</a:t>
            </a:r>
            <a:r>
              <a:rPr lang="ru-RU" dirty="0"/>
              <a:t>:</a:t>
            </a:r>
          </a:p>
          <a:p>
            <a:r>
              <a:rPr lang="ru-RU" dirty="0"/>
              <a:t>1:50;</a:t>
            </a:r>
          </a:p>
          <a:p>
            <a:r>
              <a:rPr lang="ru-RU" dirty="0"/>
              <a:t>1:100;</a:t>
            </a:r>
          </a:p>
          <a:p>
            <a:r>
              <a:rPr lang="ru-RU" dirty="0"/>
              <a:t>1:200.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6"/>
          <p:cNvSpPr>
            <a:spLocks noGrp="1"/>
          </p:cNvSpPr>
          <p:nvPr>
            <p:ph type="title"/>
          </p:nvPr>
        </p:nvSpPr>
        <p:spPr>
          <a:xfrm flipV="1">
            <a:off x="1000100" y="214311"/>
            <a:ext cx="2571775" cy="285729"/>
          </a:xfrm>
        </p:spPr>
        <p:txBody>
          <a:bodyPr/>
          <a:lstStyle/>
          <a:p>
            <a:pPr eaLnBrk="1" hangingPunct="1"/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21507" name="Содержимое 9" descr="image25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384402"/>
            <a:ext cx="4429156" cy="6116411"/>
          </a:xfrm>
        </p:spPr>
      </p:pic>
      <p:sp>
        <p:nvSpPr>
          <p:cNvPr id="21508" name="Текст 8"/>
          <p:cNvSpPr>
            <a:spLocks noGrp="1"/>
          </p:cNvSpPr>
          <p:nvPr>
            <p:ph type="body" sz="half" idx="2"/>
          </p:nvPr>
        </p:nvSpPr>
        <p:spPr>
          <a:xfrm>
            <a:off x="142844" y="214291"/>
            <a:ext cx="4214842" cy="6215084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rgbClr val="000000"/>
                </a:solidFill>
              </a:rPr>
              <a:t>Разрез</a:t>
            </a:r>
            <a:r>
              <a:rPr lang="ru-RU" sz="2400" dirty="0" smtClean="0">
                <a:solidFill>
                  <a:srgbClr val="000000"/>
                </a:solidFill>
              </a:rPr>
              <a:t> — это изображение здания, мысленно рассеченного </a:t>
            </a:r>
            <a:r>
              <a:rPr lang="ru-RU" sz="2400" smtClean="0">
                <a:solidFill>
                  <a:srgbClr val="000000"/>
                </a:solidFill>
              </a:rPr>
              <a:t>вертикальной плоскостью</a:t>
            </a:r>
          </a:p>
          <a:p>
            <a:pPr eaLnBrk="1" hangingPunct="1"/>
            <a:endParaRPr lang="ru-RU" sz="2400" dirty="0" smtClean="0">
              <a:solidFill>
                <a:srgbClr val="000000"/>
              </a:solidFill>
            </a:endParaRPr>
          </a:p>
          <a:p>
            <a:pPr eaLnBrk="1" hangingPunct="1"/>
            <a:r>
              <a:rPr lang="ru-RU" sz="2400" dirty="0" smtClean="0">
                <a:solidFill>
                  <a:srgbClr val="000000"/>
                </a:solidFill>
              </a:rPr>
              <a:t>Разрезы делают для выявления объемного и конструктивного решений здания, расположения отдельных конструкций, помещений и т. п. </a:t>
            </a:r>
            <a:endParaRPr lang="ru-RU" dirty="0" smtClean="0"/>
          </a:p>
        </p:txBody>
      </p:sp>
      <p:sp>
        <p:nvSpPr>
          <p:cNvPr id="21509" name="TextBox 10"/>
          <p:cNvSpPr txBox="1">
            <a:spLocks noChangeArrowheads="1"/>
          </p:cNvSpPr>
          <p:nvPr/>
        </p:nvSpPr>
        <p:spPr bwMode="auto">
          <a:xfrm>
            <a:off x="142844" y="5072073"/>
            <a:ext cx="378621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/>
              <a:t>Масштабы </a:t>
            </a:r>
            <a:r>
              <a:rPr lang="ru-RU" sz="2000" b="1" dirty="0" smtClean="0"/>
              <a:t>изображения</a:t>
            </a:r>
            <a:r>
              <a:rPr lang="ru-RU" sz="2000" dirty="0"/>
              <a:t>:</a:t>
            </a:r>
          </a:p>
          <a:p>
            <a:r>
              <a:rPr lang="ru-RU" sz="2000" dirty="0"/>
              <a:t>1:50;</a:t>
            </a:r>
          </a:p>
          <a:p>
            <a:r>
              <a:rPr lang="ru-RU" sz="2000" dirty="0"/>
              <a:t>1:100;</a:t>
            </a:r>
          </a:p>
          <a:p>
            <a:r>
              <a:rPr lang="ru-RU" sz="2000" dirty="0"/>
              <a:t>1:200.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03262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02060"/>
                </a:solidFill>
              </a:rPr>
              <a:t>Коттедж Эрвин</a:t>
            </a:r>
          </a:p>
        </p:txBody>
      </p:sp>
      <p:pic>
        <p:nvPicPr>
          <p:cNvPr id="22531" name="Picture 4" descr="Коттедж «Виндзор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1582738"/>
            <a:ext cx="6985000" cy="462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03262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02060"/>
                </a:solidFill>
              </a:rPr>
              <a:t>План 1 этажа (149,2м²)</a:t>
            </a:r>
            <a:br>
              <a:rPr lang="ru-RU" sz="4000" b="1" smtClean="0">
                <a:solidFill>
                  <a:srgbClr val="002060"/>
                </a:solidFill>
              </a:rPr>
            </a:br>
            <a:endParaRPr lang="ru-RU" sz="4000" b="1" smtClean="0">
              <a:solidFill>
                <a:srgbClr val="002060"/>
              </a:solidFill>
            </a:endParaRPr>
          </a:p>
        </p:txBody>
      </p:sp>
      <p:pic>
        <p:nvPicPr>
          <p:cNvPr id="23555" name="Picture 91" descr="План первого этажа Эрви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484313"/>
            <a:ext cx="5256212" cy="486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349" name="Group 157"/>
          <p:cNvGraphicFramePr>
            <a:graphicFrameLocks noGrp="1"/>
          </p:cNvGraphicFramePr>
          <p:nvPr/>
        </p:nvGraphicFramePr>
        <p:xfrm>
          <a:off x="5580063" y="1196975"/>
          <a:ext cx="3384550" cy="5275583"/>
        </p:xfrm>
        <a:graphic>
          <a:graphicData uri="http://schemas.openxmlformats.org/drawingml/2006/table">
            <a:tbl>
              <a:tblPr/>
              <a:tblGrid>
                <a:gridCol w="2443162"/>
                <a:gridCol w="941388"/>
              </a:tblGrid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1. Тамбур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4,8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2. Холл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18,6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3. Кухня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18,1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4. Гостиная-столовая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37,7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5. Кладовая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4,5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6. Комната отдыха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17,1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7. Предбанник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2,3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8. Сауна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4,5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9. Санузел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3,5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10. Гараж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19,3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11. Бойлерная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6,9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1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12. Крытая стоянка 1 а/м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13. Терасса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7,1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02060"/>
                </a:solidFill>
              </a:rPr>
              <a:t>План 2 этажа (74,1 м²)</a:t>
            </a:r>
            <a:r>
              <a:rPr lang="ru-RU" sz="4000" smtClean="0"/>
              <a:t/>
            </a:r>
            <a:br>
              <a:rPr lang="ru-RU" sz="4000" smtClean="0"/>
            </a:br>
            <a:endParaRPr lang="ru-RU" sz="4000" smtClean="0"/>
          </a:p>
        </p:txBody>
      </p:sp>
      <p:pic>
        <p:nvPicPr>
          <p:cNvPr id="24579" name="Picture 3" descr="План второго этажа Эрви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389063"/>
            <a:ext cx="5400675" cy="481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90" name="Group 74"/>
          <p:cNvGraphicFramePr>
            <a:graphicFrameLocks noGrp="1"/>
          </p:cNvGraphicFramePr>
          <p:nvPr>
            <p:ph idx="1"/>
          </p:nvPr>
        </p:nvGraphicFramePr>
        <p:xfrm>
          <a:off x="5651500" y="1484313"/>
          <a:ext cx="3095625" cy="4530726"/>
        </p:xfrm>
        <a:graphic>
          <a:graphicData uri="http://schemas.openxmlformats.org/drawingml/2006/table">
            <a:tbl>
              <a:tblPr/>
              <a:tblGrid>
                <a:gridCol w="1949450"/>
                <a:gridCol w="1146175"/>
              </a:tblGrid>
              <a:tr h="6477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1. Холл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10,2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2. Спальня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16,8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3. Гардеробная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7,2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4. Санузел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5,1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5. Спальня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14,3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6. Санузел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4,9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7. Спальня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15,6 м²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25558" cy="2016224"/>
          </a:xfrm>
        </p:spPr>
        <p:txBody>
          <a:bodyPr>
            <a:noAutofit/>
          </a:bodyPr>
          <a:lstStyle/>
          <a:p>
            <a:pPr lvl="0"/>
            <a:r>
              <a:rPr lang="ru-RU" sz="2600" b="1" u="sng" dirty="0" err="1">
                <a:solidFill>
                  <a:srgbClr val="FFFF99"/>
                </a:solidFill>
              </a:rPr>
              <a:t>Инженерно</a:t>
            </a:r>
            <a:r>
              <a:rPr lang="ru-RU" sz="2600" b="1" u="sng" dirty="0">
                <a:solidFill>
                  <a:srgbClr val="FFFF99"/>
                </a:solidFill>
              </a:rPr>
              <a:t> – строительное черчение</a:t>
            </a:r>
            <a:r>
              <a:rPr lang="ru-RU" sz="2600" b="1" dirty="0">
                <a:solidFill>
                  <a:srgbClr val="FFFF99"/>
                </a:solidFill>
              </a:rPr>
              <a:t> – чертежи инженерных сооружений </a:t>
            </a:r>
            <a:br>
              <a:rPr lang="ru-RU" sz="2600" b="1" dirty="0">
                <a:solidFill>
                  <a:srgbClr val="FFFF99"/>
                </a:solidFill>
              </a:rPr>
            </a:br>
            <a:r>
              <a:rPr lang="ru-RU" sz="2400" b="1" i="1" dirty="0">
                <a:solidFill>
                  <a:srgbClr val="FFFF99"/>
                </a:solidFill>
              </a:rPr>
              <a:t>Гидротехнические </a:t>
            </a:r>
            <a:r>
              <a:rPr lang="ru-RU" sz="2400" b="1" dirty="0">
                <a:solidFill>
                  <a:srgbClr val="FFFF99"/>
                </a:solidFill>
              </a:rPr>
              <a:t>– чертежи плотин, шлюзов, каналов и т.д</a:t>
            </a:r>
            <a:r>
              <a:rPr lang="ru-RU" sz="2400" dirty="0"/>
              <a:t>. 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62" y="1916831"/>
            <a:ext cx="3799340" cy="223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916831"/>
            <a:ext cx="3024336" cy="1885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293096"/>
            <a:ext cx="2233999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53263"/>
            <a:ext cx="2952328" cy="2472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864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002060"/>
                </a:solidFill>
              </a:rPr>
              <a:t>Задание 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571500" y="2214554"/>
            <a:ext cx="8072438" cy="3429009"/>
          </a:xfrm>
        </p:spPr>
        <p:txBody>
          <a:bodyPr/>
          <a:lstStyle/>
          <a:p>
            <a:pPr algn="ctr" eaLnBrk="1" hangingPunct="1"/>
            <a:r>
              <a:rPr lang="ru-RU" sz="3600" b="1" dirty="0" smtClean="0">
                <a:solidFill>
                  <a:srgbClr val="002060"/>
                </a:solidFill>
              </a:rPr>
              <a:t>Выполнить план своего </a:t>
            </a:r>
            <a:r>
              <a:rPr lang="ru-RU" sz="3600" b="1" smtClean="0">
                <a:solidFill>
                  <a:srgbClr val="002060"/>
                </a:solidFill>
              </a:rPr>
              <a:t>домика М 1:100</a:t>
            </a:r>
            <a:endParaRPr lang="ru-RU" sz="36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2060"/>
                </a:solidFill>
              </a:rPr>
              <a:t>Домашнее задание: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214282" y="2143116"/>
            <a:ext cx="8572560" cy="2286016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Закончить классную работу.</a:t>
            </a:r>
          </a:p>
          <a:p>
            <a:pPr eaLnBrk="1" hangingPunct="1">
              <a:defRPr/>
            </a:pP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Начертить  план своей квартиры </a:t>
            </a:r>
          </a:p>
          <a:p>
            <a:pPr eaLnBrk="1" hangingPunct="1">
              <a:buNone/>
              <a:defRPr/>
            </a:pPr>
            <a:r>
              <a:rPr lang="ru-RU" b="1" smtClean="0">
                <a:solidFill>
                  <a:schemeClr val="bg1">
                    <a:lumMod val="95000"/>
                  </a:schemeClr>
                </a:solidFill>
              </a:rPr>
              <a:t>  М </a:t>
            </a: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1:100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748464" cy="1368152"/>
          </a:xfrm>
        </p:spPr>
        <p:txBody>
          <a:bodyPr>
            <a:noAutofit/>
          </a:bodyPr>
          <a:lstStyle/>
          <a:p>
            <a:pPr algn="ctr"/>
            <a:r>
              <a:rPr lang="ru-RU" sz="2400" b="1" u="sng" dirty="0" err="1">
                <a:solidFill>
                  <a:srgbClr val="FFFF99"/>
                </a:solidFill>
                <a:cs typeface="Aharoni" pitchFamily="2" charset="-79"/>
              </a:rPr>
              <a:t>Инженерно</a:t>
            </a:r>
            <a:r>
              <a:rPr lang="ru-RU" sz="2400" b="1" u="sng" dirty="0">
                <a:solidFill>
                  <a:srgbClr val="FFFF99"/>
                </a:solidFill>
                <a:cs typeface="Aharoni" pitchFamily="2" charset="-79"/>
              </a:rPr>
              <a:t> – строительное черчение</a:t>
            </a:r>
            <a:r>
              <a:rPr lang="ru-RU" sz="2400" b="1" dirty="0">
                <a:solidFill>
                  <a:srgbClr val="FFFF99"/>
                </a:solidFill>
                <a:cs typeface="Aharoni" pitchFamily="2" charset="-79"/>
              </a:rPr>
              <a:t> – чертежи инженерных </a:t>
            </a:r>
            <a:r>
              <a:rPr lang="ru-RU" sz="2400" b="1" dirty="0" smtClean="0">
                <a:solidFill>
                  <a:srgbClr val="FFFF99"/>
                </a:solidFill>
                <a:cs typeface="Aharoni" pitchFamily="2" charset="-79"/>
              </a:rPr>
              <a:t>сооружений</a:t>
            </a:r>
            <a:br>
              <a:rPr lang="ru-RU" sz="2400" b="1" dirty="0" smtClean="0">
                <a:solidFill>
                  <a:srgbClr val="FFFF99"/>
                </a:solidFill>
                <a:cs typeface="Aharoni" pitchFamily="2" charset="-79"/>
              </a:rPr>
            </a:br>
            <a:r>
              <a:rPr lang="ru-RU" sz="2400" b="1" i="1" dirty="0">
                <a:solidFill>
                  <a:srgbClr val="FFFF99"/>
                </a:solidFill>
                <a:cs typeface="Aharoni" pitchFamily="2" charset="-79"/>
              </a:rPr>
              <a:t>Транспортные</a:t>
            </a:r>
            <a:r>
              <a:rPr lang="ru-RU" sz="2400" b="1" dirty="0">
                <a:solidFill>
                  <a:srgbClr val="FFFF99"/>
                </a:solidFill>
                <a:cs typeface="Aharoni" pitchFamily="2" charset="-79"/>
              </a:rPr>
              <a:t> – чертежи мостов, тоннелей, железных и шоссейных дорог.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700808"/>
            <a:ext cx="2533960" cy="1630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79" y="3717032"/>
            <a:ext cx="2991975" cy="197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9298">
            <a:off x="6506895" y="1646041"/>
            <a:ext cx="2233657" cy="1373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0" descr="http://im4-tub-ru.yandex.net/i?id=307107626-47-72&amp;n=5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1928802"/>
            <a:ext cx="2786082" cy="1838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http://im0-tub-ru.yandex.net/i?id=266494986-13-72&amp;n=5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43240" y="4572008"/>
            <a:ext cx="328612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http://im2-tub-ru.yandex.net/i?id=490490227-11-72&amp;n=1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15074" y="3143248"/>
            <a:ext cx="2643206" cy="1917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755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677" y="260648"/>
            <a:ext cx="8784976" cy="10380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u="sng" dirty="0" smtClean="0"/>
              <a:t/>
            </a:r>
            <a:br>
              <a:rPr lang="ru-RU" sz="2700" b="1" u="sng" dirty="0" smtClean="0"/>
            </a:br>
            <a:r>
              <a:rPr lang="ru-RU" sz="2700" b="1" u="sng" dirty="0"/>
              <a:t/>
            </a:r>
            <a:br>
              <a:rPr lang="ru-RU" sz="2700" b="1" u="sng" dirty="0"/>
            </a:br>
            <a:r>
              <a:rPr lang="ru-RU" sz="2700" b="1" u="sng" dirty="0" err="1" smtClean="0">
                <a:solidFill>
                  <a:srgbClr val="FFFF99"/>
                </a:solidFill>
                <a:cs typeface="Aharoni" pitchFamily="2" charset="-79"/>
              </a:rPr>
              <a:t>Инженерно</a:t>
            </a:r>
            <a:r>
              <a:rPr lang="ru-RU" sz="2700" b="1" u="sng" dirty="0" smtClean="0">
                <a:solidFill>
                  <a:srgbClr val="FFFF99"/>
                </a:solidFill>
                <a:cs typeface="Aharoni" pitchFamily="2" charset="-79"/>
              </a:rPr>
              <a:t> </a:t>
            </a:r>
            <a:r>
              <a:rPr lang="ru-RU" sz="2700" b="1" u="sng" dirty="0">
                <a:solidFill>
                  <a:srgbClr val="FFFF99"/>
                </a:solidFill>
                <a:cs typeface="Aharoni" pitchFamily="2" charset="-79"/>
              </a:rPr>
              <a:t>– строительное черчение</a:t>
            </a:r>
            <a:r>
              <a:rPr lang="ru-RU" sz="2700" b="1" dirty="0">
                <a:solidFill>
                  <a:srgbClr val="FFFF99"/>
                </a:solidFill>
                <a:cs typeface="Aharoni" pitchFamily="2" charset="-79"/>
              </a:rPr>
              <a:t> – чертежи инженерных </a:t>
            </a:r>
            <a:r>
              <a:rPr lang="ru-RU" sz="2700" b="1" dirty="0" smtClean="0">
                <a:solidFill>
                  <a:srgbClr val="FFFF99"/>
                </a:solidFill>
                <a:cs typeface="Aharoni" pitchFamily="2" charset="-79"/>
              </a:rPr>
              <a:t>сооружений</a:t>
            </a:r>
            <a:br>
              <a:rPr lang="ru-RU" sz="2700" b="1" dirty="0" smtClean="0">
                <a:solidFill>
                  <a:srgbClr val="FFFF99"/>
                </a:solidFill>
                <a:cs typeface="Aharoni" pitchFamily="2" charset="-79"/>
              </a:rPr>
            </a:br>
            <a:r>
              <a:rPr lang="ru-RU" sz="2700" b="1" i="1" dirty="0" smtClean="0">
                <a:solidFill>
                  <a:srgbClr val="FFFF99"/>
                </a:solidFill>
                <a:cs typeface="Aharoni" pitchFamily="2" charset="-79"/>
              </a:rPr>
              <a:t>Военные </a:t>
            </a:r>
            <a:r>
              <a:rPr lang="ru-RU" sz="2700" b="1" dirty="0">
                <a:solidFill>
                  <a:srgbClr val="FFFF99"/>
                </a:solidFill>
                <a:cs typeface="Aharoni" pitchFamily="2" charset="-79"/>
              </a:rPr>
              <a:t>– чертежи укреплений, оборонительных  сооружений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7"/>
            <a:ext cx="2664296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191" y="1437935"/>
            <a:ext cx="2855165" cy="1631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38" y="3210123"/>
            <a:ext cx="2098526" cy="186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742249"/>
            <a:ext cx="2093193" cy="1517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597" y="4288386"/>
            <a:ext cx="2082403" cy="1576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210123"/>
            <a:ext cx="2117027" cy="1515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437935"/>
            <a:ext cx="1656184" cy="1104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97" y="5248994"/>
            <a:ext cx="1872208" cy="1348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941169"/>
            <a:ext cx="1500758" cy="1447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689" y="3356992"/>
            <a:ext cx="1743551" cy="1208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435" y="4797153"/>
            <a:ext cx="2333504" cy="1800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10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 descr="architectural-drawing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071546"/>
            <a:ext cx="5643602" cy="564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14282" y="285728"/>
            <a:ext cx="8215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Архитектурно- строительное черчение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Picture 6" descr="1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142875"/>
            <a:ext cx="3357563" cy="5426075"/>
          </a:xfrm>
        </p:spPr>
      </p:pic>
      <p:pic>
        <p:nvPicPr>
          <p:cNvPr id="5" name="Picture 4" descr="17"/>
          <p:cNvPicPr>
            <a:picLocks noChangeAspect="1" noChangeArrowheads="1"/>
          </p:cNvPicPr>
          <p:nvPr/>
        </p:nvPicPr>
        <p:blipFill>
          <a:blip r:embed="rId3"/>
          <a:srcRect t="1846" r="6004"/>
          <a:stretch>
            <a:fillRect/>
          </a:stretch>
        </p:blipFill>
        <p:spPr bwMode="auto">
          <a:xfrm>
            <a:off x="3571875" y="285750"/>
            <a:ext cx="1379538" cy="6383338"/>
          </a:xfrm>
          <a:prstGeom prst="rect">
            <a:avLst/>
          </a:prstGeom>
          <a:noFill/>
          <a:ln w="9525">
            <a:solidFill>
              <a:srgbClr val="B7FFFF"/>
            </a:solidFill>
            <a:miter lim="800000"/>
            <a:headEnd/>
            <a:tailEnd/>
          </a:ln>
        </p:spPr>
      </p:pic>
      <p:pic>
        <p:nvPicPr>
          <p:cNvPr id="6" name="Picture 4" descr="x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142875"/>
            <a:ext cx="3860800" cy="2798763"/>
          </a:xfrm>
          <a:prstGeom prst="rect">
            <a:avLst/>
          </a:prstGeom>
          <a:noFill/>
          <a:ln w="76200" cmpd="tri">
            <a:solidFill>
              <a:srgbClr val="B7FFFF"/>
            </a:solidFill>
            <a:miter lim="800000"/>
            <a:headEnd/>
            <a:tailEnd/>
          </a:ln>
        </p:spPr>
      </p:pic>
      <p:pic>
        <p:nvPicPr>
          <p:cNvPr id="7" name="Picture 4" descr="12buildings_00"/>
          <p:cNvPicPr>
            <a:picLocks noChangeAspect="1" noChangeArrowheads="1"/>
          </p:cNvPicPr>
          <p:nvPr/>
        </p:nvPicPr>
        <p:blipFill>
          <a:blip r:embed="rId5"/>
          <a:srcRect r="35374"/>
          <a:stretch>
            <a:fillRect/>
          </a:stretch>
        </p:blipFill>
        <p:spPr bwMode="auto">
          <a:xfrm>
            <a:off x="5715000" y="3214688"/>
            <a:ext cx="289242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Городская мэр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5429250" cy="433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5" descr="expert_17_083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25" y="500063"/>
            <a:ext cx="3289300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4" descr="Облачные ворота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357188"/>
            <a:ext cx="7643812" cy="616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onstruction">
  <a:themeElements>
    <a:clrScheme name="Тема Office 3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B2B2B2"/>
      </a:accent1>
      <a:accent2>
        <a:srgbClr val="808080"/>
      </a:accent2>
      <a:accent3>
        <a:srgbClr val="FFFFFF"/>
      </a:accent3>
      <a:accent4>
        <a:srgbClr val="000000"/>
      </a:accent4>
      <a:accent5>
        <a:srgbClr val="D5D5D5"/>
      </a:accent5>
      <a:accent6>
        <a:srgbClr val="737373"/>
      </a:accent6>
      <a:hlink>
        <a:srgbClr val="969696"/>
      </a:hlink>
      <a:folHlink>
        <a:srgbClr val="4D4D4D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458A"/>
        </a:dk1>
        <a:lt1>
          <a:srgbClr val="D7D6AE"/>
        </a:lt1>
        <a:dk2>
          <a:srgbClr val="000066"/>
        </a:dk2>
        <a:lt2>
          <a:srgbClr val="006666"/>
        </a:lt2>
        <a:accent1>
          <a:srgbClr val="007A77"/>
        </a:accent1>
        <a:accent2>
          <a:srgbClr val="005856"/>
        </a:accent2>
        <a:accent3>
          <a:srgbClr val="AAAAB8"/>
        </a:accent3>
        <a:accent4>
          <a:srgbClr val="B7B794"/>
        </a:accent4>
        <a:accent5>
          <a:srgbClr val="AABEBD"/>
        </a:accent5>
        <a:accent6>
          <a:srgbClr val="004F4D"/>
        </a:accent6>
        <a:hlink>
          <a:srgbClr val="A8A884"/>
        </a:hlink>
        <a:folHlink>
          <a:srgbClr val="867E5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66"/>
        </a:dk1>
        <a:lt1>
          <a:srgbClr val="FFFFFF"/>
        </a:lt1>
        <a:dk2>
          <a:srgbClr val="660066"/>
        </a:dk2>
        <a:lt2>
          <a:srgbClr val="FFFFCC"/>
        </a:lt2>
        <a:accent1>
          <a:srgbClr val="666699"/>
        </a:accent1>
        <a:accent2>
          <a:srgbClr val="000099"/>
        </a:accent2>
        <a:accent3>
          <a:srgbClr val="FFFFFF"/>
        </a:accent3>
        <a:accent4>
          <a:srgbClr val="000056"/>
        </a:accent4>
        <a:accent5>
          <a:srgbClr val="B8B8CA"/>
        </a:accent5>
        <a:accent6>
          <a:srgbClr val="00008A"/>
        </a:accent6>
        <a:hlink>
          <a:srgbClr val="006666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2B2B2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737373"/>
        </a:accent6>
        <a:hlink>
          <a:srgbClr val="969696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3300"/>
        </a:dk1>
        <a:lt1>
          <a:srgbClr val="DBD0B9"/>
        </a:lt1>
        <a:dk2>
          <a:srgbClr val="09472B"/>
        </a:dk2>
        <a:lt2>
          <a:srgbClr val="A38955"/>
        </a:lt2>
        <a:accent1>
          <a:srgbClr val="B8A378"/>
        </a:accent1>
        <a:accent2>
          <a:srgbClr val="8E774A"/>
        </a:accent2>
        <a:accent3>
          <a:srgbClr val="AAB1AC"/>
        </a:accent3>
        <a:accent4>
          <a:srgbClr val="BBB19E"/>
        </a:accent4>
        <a:accent5>
          <a:srgbClr val="D8CEBE"/>
        </a:accent5>
        <a:accent6>
          <a:srgbClr val="806B42"/>
        </a:accent6>
        <a:hlink>
          <a:srgbClr val="A7A743"/>
        </a:hlink>
        <a:folHlink>
          <a:srgbClr val="91977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5F5F5F"/>
        </a:dk1>
        <a:lt1>
          <a:srgbClr val="DDDDDD"/>
        </a:lt1>
        <a:dk2>
          <a:srgbClr val="000000"/>
        </a:dk2>
        <a:lt2>
          <a:srgbClr val="5F5F5F"/>
        </a:lt2>
        <a:accent1>
          <a:srgbClr val="B2B2B2"/>
        </a:accent1>
        <a:accent2>
          <a:srgbClr val="808080"/>
        </a:accent2>
        <a:accent3>
          <a:srgbClr val="AAAAAA"/>
        </a:accent3>
        <a:accent4>
          <a:srgbClr val="BDBDBD"/>
        </a:accent4>
        <a:accent5>
          <a:srgbClr val="D5D5D5"/>
        </a:accent5>
        <a:accent6>
          <a:srgbClr val="737373"/>
        </a:accent6>
        <a:hlink>
          <a:srgbClr val="B2B2B2"/>
        </a:hlink>
        <a:folHlink>
          <a:srgbClr val="777777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Construction</Template>
  <TotalTime>377</TotalTime>
  <Words>475</Words>
  <Application>Microsoft Office PowerPoint</Application>
  <PresentationFormat>Экран (4:3)</PresentationFormat>
  <Paragraphs>160</Paragraphs>
  <Slides>41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Construction</vt:lpstr>
      <vt:lpstr>Презентация PowerPoint</vt:lpstr>
      <vt:lpstr>ЦЕЛЕПОЛАГАНИЕ:</vt:lpstr>
      <vt:lpstr>Презентация PowerPoint</vt:lpstr>
      <vt:lpstr>Инженерно – строительное черчение – чертежи инженерных сооружений  Гидротехнические – чертежи плотин, шлюзов, каналов и т.д.  </vt:lpstr>
      <vt:lpstr>Инженерно – строительное черчение – чертежи инженерных сооружений Транспортные – чертежи мостов, тоннелей, железных и шоссейных дорог. </vt:lpstr>
      <vt:lpstr>  Инженерно – строительное черчение – чертежи инженерных сооружений Военные – чертежи укреплений, оборонительных  сооружений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ДОМ-ПЕРЕВЕРТЫШ в Польше</vt:lpstr>
      <vt:lpstr>ДОМ-КАКТУС в Голландии </vt:lpstr>
      <vt:lpstr>КРИВОЙ ДОМ В СОПОТЕ (Польша)</vt:lpstr>
      <vt:lpstr>ДОМ-РОЯЛЬ СО СКРИПКОЙ в Китае </vt:lpstr>
      <vt:lpstr>МОБИЛЬНЫЙ ДОМ ШЕЙХА ХАМАДА в ОАЭ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Фундамент – нижняя подземная часть здания, передающая нагрузки от стен и колонн на грунт.  Ленточный– по периметру здания и под его внутренние стены.  Столбчатый – для установки на нем колонн  Массивный ( сплошной) – для установки двигателей, станков. </vt:lpstr>
      <vt:lpstr>Стены – вертикальные части здания.  по расположению        внутренние   наружные несущие                                             капитальные </vt:lpstr>
      <vt:lpstr>  Перекрытия –  горизонтальные конструкции, разделяющие здания на этажи.  Нижнее –   подвальное Верхнее –  чердачное  Промежуточное – междуэтажное    </vt:lpstr>
      <vt:lpstr>Презентация PowerPoint</vt:lpstr>
      <vt:lpstr>Презентация PowerPoint</vt:lpstr>
      <vt:lpstr>2 урок работа над планом  дома</vt:lpstr>
      <vt:lpstr>  Цели: 1.  Ознакомить   учащихся с правилами построения строительного   2.  Рассмотреть  чертежи,  входящие в проектную документацию.  3. Научить читать строительные чертежи, выбирая лучший проект  4. Воспитывать вкус и понимание хорошей, удобной планировки;  5.  Учить ориентироваться в современной архитектуре в связи с изменениями требований к жилью.  </vt:lpstr>
      <vt:lpstr>Презентация PowerPoint</vt:lpstr>
      <vt:lpstr>Презентация PowerPoint</vt:lpstr>
      <vt:lpstr>Садовые дома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Коттедж Эрвин</vt:lpstr>
      <vt:lpstr>План 1 этажа (149,2м²) </vt:lpstr>
      <vt:lpstr>План 2 этажа (74,1 м²) </vt:lpstr>
      <vt:lpstr>Задание 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Веревочникова Светлана Николаевна</cp:lastModifiedBy>
  <cp:revision>46</cp:revision>
  <cp:lastPrinted>1601-01-01T00:00:00Z</cp:lastPrinted>
  <dcterms:created xsi:type="dcterms:W3CDTF">2011-04-25T18:00:40Z</dcterms:created>
  <dcterms:modified xsi:type="dcterms:W3CDTF">2012-04-10T16:34:32Z</dcterms:modified>
</cp:coreProperties>
</file>