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0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EB296-C309-48AF-97D2-C99DAB442DCC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5916D-0FF3-4C2B-BBE3-C069C8581B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F2C9F-8EA6-4F0E-AA92-037F091BE15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Слова для справок: рано, медленно, много, близко, хорошо, мало.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8835C-2426-4AC1-948A-52DAA8EC83A6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877D1-BC69-40BA-B719-9778F0AACA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CC0000"/>
                </a:solidFill>
                <a:latin typeface="Arial Black" pitchFamily="34" charset="0"/>
              </a:rPr>
              <a:t>Задачи урока: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  <a:hlinkClick r:id="rId2" action="ppaction://hlinksldjump"/>
              </a:rPr>
              <a:t>Что такое наречие?</a:t>
            </a:r>
            <a:endParaRPr lang="ru-RU" smtClean="0">
              <a:latin typeface="Arial Black" pitchFamily="34" charset="0"/>
            </a:endParaRPr>
          </a:p>
          <a:p>
            <a:pPr eaLnBrk="1" hangingPunct="1"/>
            <a:r>
              <a:rPr lang="ru-RU" smtClean="0">
                <a:latin typeface="Arial Black" pitchFamily="34" charset="0"/>
                <a:hlinkClick r:id="rId3" action="ppaction://hlinksldjump"/>
              </a:rPr>
              <a:t>На какие вопросы отвечает?</a:t>
            </a:r>
            <a:endParaRPr lang="ru-RU" smtClean="0">
              <a:latin typeface="Arial Black" pitchFamily="34" charset="0"/>
            </a:endParaRPr>
          </a:p>
          <a:p>
            <a:pPr eaLnBrk="1" hangingPunct="1"/>
            <a:r>
              <a:rPr lang="ru-RU" smtClean="0">
                <a:latin typeface="Arial Black" pitchFamily="34" charset="0"/>
                <a:hlinkClick r:id="rId4" action="ppaction://hlinksldjump"/>
              </a:rPr>
              <a:t>Как изменяется?</a:t>
            </a:r>
            <a:endParaRPr lang="ru-RU" smtClean="0">
              <a:latin typeface="Arial Black" pitchFamily="34" charset="0"/>
            </a:endParaRPr>
          </a:p>
          <a:p>
            <a:pPr eaLnBrk="1" hangingPunct="1"/>
            <a:r>
              <a:rPr lang="ru-RU" smtClean="0">
                <a:latin typeface="Arial Black" pitchFamily="34" charset="0"/>
                <a:hlinkClick r:id="rId5" action="ppaction://hlinksldjump"/>
              </a:rPr>
              <a:t>С какими словами связано?</a:t>
            </a:r>
            <a:endParaRPr lang="ru-RU" smtClean="0">
              <a:latin typeface="Arial Black" pitchFamily="34" charset="0"/>
            </a:endParaRPr>
          </a:p>
          <a:p>
            <a:pPr eaLnBrk="1" hangingPunct="1"/>
            <a:r>
              <a:rPr lang="ru-RU" smtClean="0">
                <a:latin typeface="Arial Black" pitchFamily="34" charset="0"/>
                <a:hlinkClick r:id="rId6" action="ppaction://hlinksldjump"/>
              </a:rPr>
              <a:t>Какую роль наречие играет в речи?</a:t>
            </a:r>
            <a:endParaRPr lang="ru-RU" smtClean="0">
              <a:latin typeface="Arial Black" pitchFamily="34" charset="0"/>
            </a:endParaRPr>
          </a:p>
          <a:p>
            <a:pPr eaLnBrk="1" hangingPunct="1"/>
            <a:endParaRPr lang="ru-RU" smtClean="0">
              <a:latin typeface="Arial Black" pitchFamily="34" charset="0"/>
            </a:endParaRPr>
          </a:p>
        </p:txBody>
      </p:sp>
      <p:sp>
        <p:nvSpPr>
          <p:cNvPr id="23557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 rot="10800000"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smtClean="0">
                <a:latin typeface="Arial Black" pitchFamily="34" charset="0"/>
              </a:rPr>
              <a:t>Что такое наречие?</a:t>
            </a:r>
            <a:br>
              <a:rPr lang="ru-RU" sz="3800" smtClean="0">
                <a:latin typeface="Arial Black" pitchFamily="34" charset="0"/>
              </a:rPr>
            </a:br>
            <a:endParaRPr lang="ru-RU" sz="3800" smtClean="0">
              <a:latin typeface="Arial Black" pitchFamily="34" charset="0"/>
            </a:endParaRP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971550" y="2492375"/>
            <a:ext cx="6840538" cy="16271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 а р е ч и е</a:t>
            </a:r>
          </a:p>
        </p:txBody>
      </p:sp>
      <p:sp>
        <p:nvSpPr>
          <p:cNvPr id="21512" name="Freeform 8"/>
          <p:cNvSpPr>
            <a:spLocks/>
          </p:cNvSpPr>
          <p:nvPr/>
        </p:nvSpPr>
        <p:spPr bwMode="auto">
          <a:xfrm>
            <a:off x="900113" y="1916113"/>
            <a:ext cx="2085975" cy="674687"/>
          </a:xfrm>
          <a:custGeom>
            <a:avLst/>
            <a:gdLst>
              <a:gd name="T0" fmla="*/ 0 w 1314"/>
              <a:gd name="T1" fmla="*/ 0 h 425"/>
              <a:gd name="T2" fmla="*/ 2147483647 w 1314"/>
              <a:gd name="T3" fmla="*/ 2147483647 h 425"/>
              <a:gd name="T4" fmla="*/ 2147483647 w 1314"/>
              <a:gd name="T5" fmla="*/ 2147483647 h 425"/>
              <a:gd name="T6" fmla="*/ 0 60000 65536"/>
              <a:gd name="T7" fmla="*/ 0 60000 65536"/>
              <a:gd name="T8" fmla="*/ 0 60000 65536"/>
              <a:gd name="T9" fmla="*/ 0 w 1314"/>
              <a:gd name="T10" fmla="*/ 0 h 425"/>
              <a:gd name="T11" fmla="*/ 1314 w 1314"/>
              <a:gd name="T12" fmla="*/ 425 h 4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14" h="425">
                <a:moveTo>
                  <a:pt x="0" y="0"/>
                </a:moveTo>
                <a:cubicBezTo>
                  <a:pt x="346" y="4"/>
                  <a:pt x="702" y="19"/>
                  <a:pt x="1051" y="19"/>
                </a:cubicBezTo>
                <a:lnTo>
                  <a:pt x="1314" y="425"/>
                </a:lnTo>
              </a:path>
            </a:pathLst>
          </a:custGeom>
          <a:noFill/>
          <a:ln w="1270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Arc 11"/>
          <p:cNvSpPr>
            <a:spLocks/>
          </p:cNvSpPr>
          <p:nvPr/>
        </p:nvSpPr>
        <p:spPr bwMode="auto">
          <a:xfrm rot="-2052380">
            <a:off x="3311525" y="1738313"/>
            <a:ext cx="2225675" cy="1506537"/>
          </a:xfrm>
          <a:custGeom>
            <a:avLst/>
            <a:gdLst>
              <a:gd name="T0" fmla="*/ 2147483647 w 21584"/>
              <a:gd name="T1" fmla="*/ 0 h 21581"/>
              <a:gd name="T2" fmla="*/ 2147483647 w 21584"/>
              <a:gd name="T3" fmla="*/ 2147483647 h 21581"/>
              <a:gd name="T4" fmla="*/ 0 w 21584"/>
              <a:gd name="T5" fmla="*/ 2147483647 h 21581"/>
              <a:gd name="T6" fmla="*/ 0 60000 65536"/>
              <a:gd name="T7" fmla="*/ 0 60000 65536"/>
              <a:gd name="T8" fmla="*/ 0 60000 65536"/>
              <a:gd name="T9" fmla="*/ 0 w 21584"/>
              <a:gd name="T10" fmla="*/ 0 h 21581"/>
              <a:gd name="T11" fmla="*/ 21584 w 21584"/>
              <a:gd name="T12" fmla="*/ 21581 h 215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84" h="21581" fill="none" extrusionOk="0">
                <a:moveTo>
                  <a:pt x="897" y="-1"/>
                </a:moveTo>
                <a:cubicBezTo>
                  <a:pt x="12143" y="467"/>
                  <a:pt x="21145" y="9493"/>
                  <a:pt x="21583" y="20741"/>
                </a:cubicBezTo>
              </a:path>
              <a:path w="21584" h="21581" stroke="0" extrusionOk="0">
                <a:moveTo>
                  <a:pt x="897" y="-1"/>
                </a:moveTo>
                <a:cubicBezTo>
                  <a:pt x="12143" y="467"/>
                  <a:pt x="21145" y="9493"/>
                  <a:pt x="21583" y="20741"/>
                </a:cubicBezTo>
                <a:lnTo>
                  <a:pt x="0" y="21581"/>
                </a:lnTo>
                <a:close/>
              </a:path>
            </a:pathLst>
          </a:cu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WordArt 13"/>
          <p:cNvSpPr>
            <a:spLocks noChangeArrowheads="1" noChangeShapeType="1" noTextEdit="1"/>
          </p:cNvSpPr>
          <p:nvPr/>
        </p:nvSpPr>
        <p:spPr bwMode="auto">
          <a:xfrm>
            <a:off x="827088" y="4508500"/>
            <a:ext cx="7561262" cy="1173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часть речи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8101013" y="3213100"/>
            <a:ext cx="720725" cy="1444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2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12" grpId="0" animBg="1"/>
      <p:bldP spid="21515" grpId="0" animBg="1"/>
      <p:bldP spid="21517" grpId="0" animBg="1"/>
      <p:bldP spid="21518" grpId="0" animBg="1"/>
      <p:bldP spid="215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smtClean="0">
                <a:latin typeface="Arial Black" pitchFamily="34" charset="0"/>
              </a:rPr>
              <a:t>На какие вопросы отвечает?</a:t>
            </a:r>
            <a:br>
              <a:rPr lang="ru-RU" sz="3800" smtClean="0">
                <a:latin typeface="Arial Black" pitchFamily="34" charset="0"/>
              </a:rPr>
            </a:br>
            <a:endParaRPr lang="ru-RU" sz="3800" smtClean="0">
              <a:latin typeface="Arial Black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24525" y="1484313"/>
            <a:ext cx="2386013" cy="4530725"/>
          </a:xfrm>
        </p:spPr>
        <p:txBody>
          <a:bodyPr/>
          <a:lstStyle/>
          <a:p>
            <a:pPr eaLnBrk="1" hangingPunct="1"/>
            <a:r>
              <a:rPr lang="ru-RU" sz="4400" smtClean="0"/>
              <a:t>Как?</a:t>
            </a:r>
          </a:p>
          <a:p>
            <a:pPr eaLnBrk="1" hangingPunct="1"/>
            <a:r>
              <a:rPr lang="ru-RU" sz="4400" smtClean="0"/>
              <a:t>Где?</a:t>
            </a:r>
          </a:p>
          <a:p>
            <a:pPr eaLnBrk="1" hangingPunct="1"/>
            <a:r>
              <a:rPr lang="ru-RU" sz="4400" smtClean="0"/>
              <a:t>Когда?</a:t>
            </a:r>
          </a:p>
          <a:p>
            <a:pPr eaLnBrk="1" hangingPunct="1">
              <a:buFont typeface="Wingdings" pitchFamily="2" charset="2"/>
              <a:buNone/>
            </a:pPr>
            <a:endParaRPr lang="ru-RU" sz="4400" smtClean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292600"/>
            <a:ext cx="8218487" cy="5762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Какой член предложения отвечает на эти вопросы?</a:t>
            </a: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1258888" y="5084763"/>
            <a:ext cx="6265862" cy="957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A50021"/>
                  </a:solidFill>
                  <a:round/>
                  <a:headEnd/>
                  <a:tailEnd/>
                </a:ln>
                <a:solidFill>
                  <a:srgbClr val="A50021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обстоятельство</a:t>
            </a:r>
          </a:p>
        </p:txBody>
      </p:sp>
      <p:sp>
        <p:nvSpPr>
          <p:cNvPr id="2253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539750" y="1484313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4800"/>
              <a:t>интересно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4800"/>
              <a:t>наверху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4800"/>
              <a:t>вечером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smtClean="0">
                <a:latin typeface="Arial Black" pitchFamily="34" charset="0"/>
              </a:rPr>
              <a:t>Как изменяется наречие?</a:t>
            </a:r>
            <a:br>
              <a:rPr lang="ru-RU" sz="3800" smtClean="0">
                <a:latin typeface="Arial Black" pitchFamily="34" charset="0"/>
              </a:rPr>
            </a:br>
            <a:endParaRPr lang="ru-RU" sz="3800" smtClean="0">
              <a:latin typeface="Arial Black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600" smtClean="0">
                <a:hlinkClick r:id="rId2" action="ppaction://hlinksldjump"/>
              </a:rPr>
              <a:t>по числам</a:t>
            </a:r>
            <a:endParaRPr lang="ru-RU" sz="2600" smtClean="0"/>
          </a:p>
          <a:p>
            <a:pPr eaLnBrk="1" hangingPunct="1"/>
            <a:r>
              <a:rPr lang="ru-RU" sz="2600" smtClean="0">
                <a:hlinkClick r:id="" action="ppaction://noaction"/>
              </a:rPr>
              <a:t>по родам</a:t>
            </a:r>
            <a:endParaRPr lang="ru-RU" sz="2600" smtClean="0"/>
          </a:p>
          <a:p>
            <a:pPr eaLnBrk="1" hangingPunct="1"/>
            <a:r>
              <a:rPr lang="ru-RU" sz="2600" smtClean="0">
                <a:hlinkClick r:id="" action="ppaction://noaction"/>
              </a:rPr>
              <a:t>по временам</a:t>
            </a:r>
            <a:endParaRPr lang="ru-RU" sz="2600" smtClean="0"/>
          </a:p>
          <a:p>
            <a:pPr eaLnBrk="1" hangingPunct="1"/>
            <a:r>
              <a:rPr lang="ru-RU" sz="2600" smtClean="0">
                <a:hlinkClick r:id="" action="ppaction://noaction"/>
              </a:rPr>
              <a:t>по лицам </a:t>
            </a:r>
            <a:endParaRPr lang="ru-RU" sz="2600" smtClean="0"/>
          </a:p>
          <a:p>
            <a:pPr eaLnBrk="1" hangingPunct="1"/>
            <a:r>
              <a:rPr lang="ru-RU" sz="2600" smtClean="0">
                <a:hlinkClick r:id="" action="ppaction://noaction"/>
              </a:rPr>
              <a:t>по падежам</a:t>
            </a:r>
            <a:endParaRPr lang="ru-RU" sz="2600" smtClean="0"/>
          </a:p>
          <a:p>
            <a:pPr eaLnBrk="1" hangingPunct="1"/>
            <a:endParaRPr lang="ru-RU" sz="2600" smtClean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600" smtClean="0"/>
              <a:t>не изменяется</a:t>
            </a:r>
          </a:p>
          <a:p>
            <a:pPr eaLnBrk="1" hangingPunct="1"/>
            <a:r>
              <a:rPr lang="ru-RU" sz="2600" smtClean="0"/>
              <a:t>не изменяется</a:t>
            </a:r>
          </a:p>
          <a:p>
            <a:pPr eaLnBrk="1" hangingPunct="1"/>
            <a:r>
              <a:rPr lang="ru-RU" sz="2600" smtClean="0"/>
              <a:t>не изменяется</a:t>
            </a:r>
          </a:p>
          <a:p>
            <a:pPr eaLnBrk="1" hangingPunct="1"/>
            <a:r>
              <a:rPr lang="ru-RU" sz="2600" smtClean="0"/>
              <a:t>не изменяется</a:t>
            </a:r>
          </a:p>
          <a:p>
            <a:pPr eaLnBrk="1" hangingPunct="1"/>
            <a:r>
              <a:rPr lang="ru-RU" sz="2600" smtClean="0"/>
              <a:t>не изменяется</a:t>
            </a: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684213" y="1700213"/>
            <a:ext cx="7488237" cy="2160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 а р е ч и е </a:t>
            </a:r>
          </a:p>
        </p:txBody>
      </p:sp>
      <p:sp>
        <p:nvSpPr>
          <p:cNvPr id="26630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539750" y="4365625"/>
            <a:ext cx="7704138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- неизменяемая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часть речи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23850" y="908050"/>
            <a:ext cx="8066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Измените  наречия</a:t>
            </a:r>
          </a:p>
        </p:txBody>
      </p:sp>
      <p:sp>
        <p:nvSpPr>
          <p:cNvPr id="2663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7" grpId="1" build="p"/>
      <p:bldP spid="26628" grpId="0" build="p"/>
      <p:bldP spid="26629" grpId="0" animBg="1"/>
      <p:bldP spid="26630" grpId="0" animBg="1"/>
      <p:bldP spid="26631" grpId="0"/>
      <p:bldP spid="26631" grpId="1"/>
      <p:bldP spid="266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smtClean="0"/>
              <a:t> </a:t>
            </a:r>
            <a:r>
              <a:rPr lang="ru-RU" sz="3800" smtClean="0">
                <a:latin typeface="Arial Black" pitchFamily="34" charset="0"/>
              </a:rPr>
              <a:t>С какими словами связано?</a:t>
            </a:r>
            <a:br>
              <a:rPr lang="ru-RU" sz="3800" smtClean="0">
                <a:latin typeface="Arial Black" pitchFamily="34" charset="0"/>
              </a:rPr>
            </a:br>
            <a:endParaRPr lang="ru-RU" sz="3800" smtClean="0">
              <a:latin typeface="Arial Black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4800" smtClean="0"/>
              <a:t>интересно</a:t>
            </a:r>
          </a:p>
          <a:p>
            <a:pPr eaLnBrk="1" hangingPunct="1"/>
            <a:r>
              <a:rPr lang="ru-RU" sz="4800" smtClean="0"/>
              <a:t>наверху</a:t>
            </a:r>
          </a:p>
          <a:p>
            <a:pPr eaLnBrk="1" hangingPunct="1"/>
            <a:r>
              <a:rPr lang="ru-RU" sz="4800" smtClean="0"/>
              <a:t>вечером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4800" smtClean="0"/>
              <a:t>играть</a:t>
            </a:r>
          </a:p>
          <a:p>
            <a:pPr eaLnBrk="1" hangingPunct="1"/>
            <a:r>
              <a:rPr lang="ru-RU" sz="4800" smtClean="0"/>
              <a:t>работать</a:t>
            </a:r>
          </a:p>
          <a:p>
            <a:pPr eaLnBrk="1" hangingPunct="1"/>
            <a:r>
              <a:rPr lang="ru-RU" sz="4800" smtClean="0"/>
              <a:t>рассказать</a:t>
            </a:r>
          </a:p>
        </p:txBody>
      </p:sp>
      <p:sp>
        <p:nvSpPr>
          <p:cNvPr id="3482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827088" y="4508500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Составьте словосочетания с данными словами.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800" smtClean="0">
                <a:latin typeface="Arial Black" pitchFamily="34" charset="0"/>
              </a:rPr>
              <a:t>Какую роль наречие играет в речи?</a:t>
            </a:r>
            <a:br>
              <a:rPr lang="ru-RU" sz="3800" smtClean="0">
                <a:latin typeface="Arial Black" pitchFamily="34" charset="0"/>
              </a:rPr>
            </a:br>
            <a:endParaRPr lang="ru-RU" sz="3800" smtClean="0">
              <a:latin typeface="Arial Black" pitchFamily="34" charset="0"/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27463" cy="4133850"/>
          </a:xfrm>
          <a:ln w="57150">
            <a:solidFill>
              <a:srgbClr val="A5002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Был хоккей.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Дождь прекратился.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buFont typeface="Wingdings" pitchFamily="2" charset="2"/>
              <a:buNone/>
            </a:pPr>
            <a:endParaRPr lang="ru-RU" sz="1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На экране телевизора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 мелькали кадры.</a:t>
            </a:r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3754437" cy="4133850"/>
          </a:xfrm>
          <a:ln w="57150">
            <a:solidFill>
              <a:srgbClr val="A5002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0000FF"/>
                </a:solidFill>
              </a:rPr>
              <a:t>Вчера</a:t>
            </a:r>
            <a:r>
              <a:rPr lang="ru-RU" sz="2600" smtClean="0"/>
              <a:t> был хоккей.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Дождь </a:t>
            </a:r>
            <a:r>
              <a:rPr lang="ru-RU" b="1" smtClean="0">
                <a:solidFill>
                  <a:srgbClr val="0000FF"/>
                </a:solidFill>
              </a:rPr>
              <a:t>вскоре</a:t>
            </a:r>
            <a:r>
              <a:rPr lang="ru-RU" sz="26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прекратился.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На экране телевизора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0000FF"/>
                </a:solidFill>
              </a:rPr>
              <a:t>быстро</a:t>
            </a:r>
            <a:r>
              <a:rPr lang="ru-RU" sz="2600" smtClean="0"/>
              <a:t>  мелькали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кадры.</a:t>
            </a:r>
          </a:p>
          <a:p>
            <a:pPr lvl="1" eaLnBrk="1" hangingPunct="1">
              <a:buFont typeface="Wingdings" pitchFamily="2" charset="2"/>
              <a:buNone/>
            </a:pPr>
            <a:endParaRPr lang="ru-RU" sz="2200" smtClean="0"/>
          </a:p>
        </p:txBody>
      </p:sp>
      <p:sp>
        <p:nvSpPr>
          <p:cNvPr id="31754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792163" cy="7191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>
                <a:latin typeface="Arial Black" pitchFamily="34" charset="0"/>
              </a:rPr>
              <a:t>Найди</a:t>
            </a:r>
            <a:r>
              <a:rPr lang="ru-RU" smtClean="0">
                <a:latin typeface="Arial Black" pitchFamily="34" charset="0"/>
              </a:rPr>
              <a:t> синонимы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 Мелко</a:t>
            </a:r>
          </a:p>
          <a:p>
            <a:pPr eaLnBrk="1" hangingPunct="1"/>
            <a:r>
              <a:rPr lang="ru-RU" sz="3600" smtClean="0"/>
              <a:t> внезапно</a:t>
            </a:r>
          </a:p>
          <a:p>
            <a:pPr eaLnBrk="1" hangingPunct="1"/>
            <a:r>
              <a:rPr lang="ru-RU" sz="3600" smtClean="0"/>
              <a:t> тихо</a:t>
            </a:r>
          </a:p>
          <a:p>
            <a:pPr eaLnBrk="1" hangingPunct="1"/>
            <a:r>
              <a:rPr lang="ru-RU" sz="3600" smtClean="0"/>
              <a:t> близко</a:t>
            </a:r>
          </a:p>
          <a:p>
            <a:pPr eaLnBrk="1" hangingPunct="1"/>
            <a:r>
              <a:rPr lang="ru-RU" sz="3600" smtClean="0"/>
              <a:t> срочно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неожиданно</a:t>
            </a:r>
          </a:p>
          <a:p>
            <a:pPr eaLnBrk="1" hangingPunct="1"/>
            <a:r>
              <a:rPr lang="ru-RU" sz="3600" smtClean="0"/>
              <a:t>негромко</a:t>
            </a:r>
          </a:p>
          <a:p>
            <a:pPr eaLnBrk="1" hangingPunct="1"/>
            <a:r>
              <a:rPr lang="ru-RU" sz="3600" smtClean="0"/>
              <a:t>немедленно </a:t>
            </a:r>
          </a:p>
          <a:p>
            <a:pPr eaLnBrk="1" hangingPunct="1"/>
            <a:r>
              <a:rPr lang="ru-RU" sz="3600" smtClean="0"/>
              <a:t>рядом</a:t>
            </a:r>
          </a:p>
          <a:p>
            <a:pPr eaLnBrk="1" hangingPunct="1"/>
            <a:r>
              <a:rPr lang="ru-RU" sz="3600" smtClean="0"/>
              <a:t>неглубоко</a:t>
            </a:r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2627313" y="1916113"/>
            <a:ext cx="2089150" cy="2592387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 flipV="1">
            <a:off x="3059113" y="2060575"/>
            <a:ext cx="1657350" cy="576263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V="1">
            <a:off x="2484438" y="3429000"/>
            <a:ext cx="2303462" cy="1152525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 flipV="1">
            <a:off x="2124075" y="2708275"/>
            <a:ext cx="2735263" cy="504825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2555875" y="3933825"/>
            <a:ext cx="2232025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nimBg="1"/>
      <p:bldP spid="43015" grpId="0" animBg="1"/>
      <p:bldP spid="43016" grpId="0" animBg="1"/>
      <p:bldP spid="43017" grpId="0" animBg="1"/>
      <p:bldP spid="430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endParaRPr lang="ru-RU" smtClean="0">
              <a:latin typeface="Arial Black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65650"/>
          </a:xfrm>
        </p:spPr>
        <p:txBody>
          <a:bodyPr/>
          <a:lstStyle/>
          <a:p>
            <a:pPr eaLnBrk="1" hangingPunct="1"/>
            <a:r>
              <a:rPr lang="ru-RU" smtClean="0"/>
              <a:t>Идти черепашьим шагом     –   </a:t>
            </a:r>
          </a:p>
          <a:p>
            <a:pPr eaLnBrk="1" hangingPunct="1"/>
            <a:r>
              <a:rPr lang="ru-RU" smtClean="0"/>
              <a:t>Кот наплакал   – </a:t>
            </a:r>
          </a:p>
          <a:p>
            <a:pPr eaLnBrk="1" hangingPunct="1"/>
            <a:r>
              <a:rPr lang="ru-RU" smtClean="0"/>
              <a:t>Как по маслу   – </a:t>
            </a:r>
          </a:p>
          <a:p>
            <a:pPr eaLnBrk="1" hangingPunct="1"/>
            <a:r>
              <a:rPr lang="ru-RU" smtClean="0"/>
              <a:t>Встать чуть свет   – </a:t>
            </a:r>
          </a:p>
          <a:p>
            <a:pPr eaLnBrk="1" hangingPunct="1"/>
            <a:r>
              <a:rPr lang="ru-RU" smtClean="0"/>
              <a:t>Рукой подать   –  </a:t>
            </a:r>
          </a:p>
          <a:p>
            <a:pPr eaLnBrk="1" hangingPunct="1"/>
            <a:r>
              <a:rPr lang="ru-RU" smtClean="0"/>
              <a:t>Видимо – невидимо   – 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6227763" y="1628775"/>
            <a:ext cx="194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медленно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4427538" y="2708275"/>
            <a:ext cx="194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хорошо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859338" y="3213100"/>
            <a:ext cx="194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рано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4356100" y="3789363"/>
            <a:ext cx="1943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близко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364163" y="4365625"/>
            <a:ext cx="194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много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4427538" y="2133600"/>
            <a:ext cx="194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мало</a:t>
            </a:r>
          </a:p>
        </p:txBody>
      </p:sp>
      <p:sp>
        <p:nvSpPr>
          <p:cNvPr id="1741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2292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  <p:bldP spid="45063" grpId="0"/>
      <p:bldP spid="45064" grpId="0"/>
      <p:bldP spid="45065" grpId="0"/>
      <p:bldP spid="45066" grpId="0"/>
      <p:bldP spid="450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На -                                    из-</a:t>
            </a:r>
          </a:p>
          <a:p>
            <a:pPr>
              <a:buNone/>
            </a:pPr>
            <a:r>
              <a:rPr lang="ru-RU" dirty="0" smtClean="0"/>
              <a:t>     За -            о                       до-             а</a:t>
            </a:r>
          </a:p>
          <a:p>
            <a:pPr>
              <a:buNone/>
            </a:pPr>
            <a:r>
              <a:rPr lang="ru-RU" dirty="0" smtClean="0"/>
              <a:t>      В -                                      с-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Тихий -  тихо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1714488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464447" y="1750207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85786" y="228599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428728" y="235743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85786" y="292893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321571" y="29646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571736" y="2214554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750331" y="2250273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857752" y="1785926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29190" y="2357430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929190" y="292893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429256" y="185736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500694" y="2428868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393537" y="29646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6572264" y="2143116"/>
            <a:ext cx="42862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6858016" y="2143116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3393273" y="4036223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3536149" y="4036223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234</Words>
  <Application>Microsoft Office PowerPoint</Application>
  <PresentationFormat>Экран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Задачи урока:</vt:lpstr>
      <vt:lpstr>Что такое наречие? </vt:lpstr>
      <vt:lpstr>На какие вопросы отвечает? </vt:lpstr>
      <vt:lpstr>Как изменяется наречие? </vt:lpstr>
      <vt:lpstr> С какими словами связано? </vt:lpstr>
      <vt:lpstr>Какую роль наречие играет в речи? </vt:lpstr>
      <vt:lpstr>Найди синонимы</vt:lpstr>
      <vt:lpstr>Слайд 8</vt:lpstr>
      <vt:lpstr>Слайд 9</vt:lpstr>
      <vt:lpstr>Слайд 10</vt:lpstr>
    </vt:vector>
  </TitlesOfParts>
  <Company>Худеевы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урока:</dc:title>
  <dc:creator>Комп</dc:creator>
  <cp:lastModifiedBy>Комп</cp:lastModifiedBy>
  <cp:revision>3</cp:revision>
  <dcterms:created xsi:type="dcterms:W3CDTF">2013-02-19T21:20:18Z</dcterms:created>
  <dcterms:modified xsi:type="dcterms:W3CDTF">2013-02-19T21:41:59Z</dcterms:modified>
</cp:coreProperties>
</file>