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57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gazzavod.pp.ua/plan6.doc" TargetMode="External"/><Relationship Id="rId2" Type="http://schemas.openxmlformats.org/officeDocument/2006/relationships/hyperlink" Target="http://schoolgazzavod.pp.u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eferat.ru/referats/view/2316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855919"/>
                </a:solidFill>
              </a:rPr>
              <a:t>Орфография как раздел правописания </a:t>
            </a:r>
            <a:r>
              <a:rPr lang="ru-RU" sz="5400" dirty="0" smtClean="0">
                <a:solidFill>
                  <a:srgbClr val="855919"/>
                </a:solidFill>
              </a:rPr>
              <a:t/>
            </a:r>
            <a:br>
              <a:rPr lang="ru-RU" sz="5400" dirty="0" smtClean="0">
                <a:solidFill>
                  <a:srgbClr val="855919"/>
                </a:solidFill>
              </a:rPr>
            </a:br>
            <a:endParaRPr lang="ru-RU" sz="5400" dirty="0">
              <a:solidFill>
                <a:srgbClr val="855919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Урок 4</a:t>
            </a:r>
            <a:endParaRPr lang="ru-RU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2. Спишите, обозначая корни в словах с пропущенными буквами. Какие виды орфограмм в корне встретились вам в этом тексте?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	Уж небо ос…</a:t>
            </a:r>
            <a:r>
              <a:rPr lang="ru-RU" i="1" dirty="0" err="1" smtClean="0"/>
              <a:t>нью</a:t>
            </a:r>
            <a:r>
              <a:rPr lang="ru-RU" i="1" dirty="0" smtClean="0"/>
              <a:t> дышало,</a:t>
            </a:r>
            <a:br>
              <a:rPr lang="ru-RU" i="1" dirty="0" smtClean="0"/>
            </a:br>
            <a:r>
              <a:rPr lang="ru-RU" i="1" dirty="0" smtClean="0"/>
              <a:t>Уж реже солнышко </a:t>
            </a:r>
            <a:r>
              <a:rPr lang="ru-RU" i="1" dirty="0" err="1" smtClean="0"/>
              <a:t>бл</a:t>
            </a:r>
            <a:r>
              <a:rPr lang="ru-RU" i="1" dirty="0" smtClean="0"/>
              <a:t>…стало,</a:t>
            </a:r>
            <a:br>
              <a:rPr lang="ru-RU" i="1" dirty="0" smtClean="0"/>
            </a:br>
            <a:r>
              <a:rPr lang="ru-RU" i="1" dirty="0" smtClean="0"/>
              <a:t>К…</a:t>
            </a:r>
            <a:r>
              <a:rPr lang="ru-RU" i="1" dirty="0" err="1" smtClean="0"/>
              <a:t>роче</a:t>
            </a:r>
            <a:r>
              <a:rPr lang="ru-RU" i="1" dirty="0" smtClean="0"/>
              <a:t> ст…</a:t>
            </a:r>
            <a:r>
              <a:rPr lang="ru-RU" i="1" dirty="0" err="1" smtClean="0"/>
              <a:t>новился</a:t>
            </a:r>
            <a:r>
              <a:rPr lang="ru-RU" i="1" dirty="0" smtClean="0"/>
              <a:t> день,</a:t>
            </a:r>
            <a:br>
              <a:rPr lang="ru-RU" i="1" dirty="0" smtClean="0"/>
            </a:br>
            <a:r>
              <a:rPr lang="ru-RU" i="1" dirty="0" smtClean="0"/>
              <a:t>Л…сов т…</a:t>
            </a:r>
            <a:r>
              <a:rPr lang="ru-RU" i="1" dirty="0" err="1" smtClean="0"/>
              <a:t>инственная</a:t>
            </a:r>
            <a:r>
              <a:rPr lang="ru-RU" i="1" dirty="0" smtClean="0"/>
              <a:t> </a:t>
            </a:r>
            <a:r>
              <a:rPr lang="ru-RU" b="1" i="1" dirty="0" smtClean="0"/>
              <a:t>сень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 п…</a:t>
            </a:r>
            <a:r>
              <a:rPr lang="ru-RU" i="1" dirty="0" err="1" smtClean="0"/>
              <a:t>чальным</a:t>
            </a:r>
            <a:r>
              <a:rPr lang="ru-RU" i="1" dirty="0" smtClean="0"/>
              <a:t> шумом</a:t>
            </a:r>
            <a:br>
              <a:rPr lang="ru-RU" i="1" dirty="0" smtClean="0"/>
            </a:br>
            <a:r>
              <a:rPr lang="ru-RU" i="1" dirty="0" err="1" smtClean="0"/>
              <a:t>обн</a:t>
            </a:r>
            <a:r>
              <a:rPr lang="ru-RU" i="1" dirty="0" smtClean="0"/>
              <a:t>…жалась…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>(А.Пушкин)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3500430" cy="185738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Проверьте: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22860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sz="2800" i="1" dirty="0" smtClean="0"/>
              <a:t>1.Ос</a:t>
            </a:r>
            <a:r>
              <a:rPr lang="ru-RU" sz="2800" b="1" i="1" u="sng" dirty="0" smtClean="0"/>
              <a:t>Е</a:t>
            </a:r>
            <a:r>
              <a:rPr lang="ru-RU" sz="2800" i="1" dirty="0" smtClean="0"/>
              <a:t>нью  </a:t>
            </a:r>
            <a:r>
              <a:rPr lang="ru-RU" sz="2800" dirty="0" smtClean="0"/>
              <a:t>–</a:t>
            </a:r>
            <a:r>
              <a:rPr lang="ru-RU" sz="2800" i="1" dirty="0" smtClean="0"/>
              <a:t>  </a:t>
            </a:r>
            <a:r>
              <a:rPr lang="ru-RU" sz="2800" i="1" dirty="0" err="1" smtClean="0"/>
              <a:t>ос</a:t>
            </a:r>
            <a:r>
              <a:rPr lang="ru-RU" sz="2800" b="1" i="1" u="sng" dirty="0" err="1" smtClean="0"/>
              <a:t>Е</a:t>
            </a:r>
            <a:r>
              <a:rPr lang="ru-RU" sz="2800" i="1" dirty="0" err="1" smtClean="0"/>
              <a:t>нний</a:t>
            </a:r>
            <a:r>
              <a:rPr lang="ru-RU" sz="2800" i="1" dirty="0" smtClean="0"/>
              <a:t>,   </a:t>
            </a:r>
            <a:r>
              <a:rPr lang="ru-RU" sz="2800" i="1" dirty="0" err="1" smtClean="0"/>
              <a:t>к</a:t>
            </a:r>
            <a:r>
              <a:rPr lang="ru-RU" sz="2800" b="1" i="1" u="sng" dirty="0" err="1" smtClean="0"/>
              <a:t>О</a:t>
            </a:r>
            <a:r>
              <a:rPr lang="ru-RU" sz="2800" i="1" dirty="0" err="1" smtClean="0"/>
              <a:t>роче</a:t>
            </a:r>
            <a:r>
              <a:rPr lang="ru-RU" sz="2800" i="1" dirty="0" smtClean="0"/>
              <a:t>  </a:t>
            </a:r>
            <a:r>
              <a:rPr lang="ru-RU" sz="2800" dirty="0" smtClean="0"/>
              <a:t>–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к</a:t>
            </a:r>
            <a:r>
              <a:rPr lang="ru-RU" sz="2800" b="1" i="1" u="sng" dirty="0" err="1" smtClean="0"/>
              <a:t>О</a:t>
            </a:r>
            <a:r>
              <a:rPr lang="ru-RU" sz="2800" i="1" dirty="0" err="1" smtClean="0"/>
              <a:t>ротко</a:t>
            </a:r>
            <a:r>
              <a:rPr lang="ru-RU" sz="2800" i="1" dirty="0" smtClean="0"/>
              <a:t>,     </a:t>
            </a:r>
            <a:r>
              <a:rPr lang="ru-RU" sz="2800" i="1" dirty="0" err="1" smtClean="0"/>
              <a:t>ст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новился</a:t>
            </a:r>
            <a:r>
              <a:rPr lang="ru-RU" sz="2800" i="1" dirty="0" smtClean="0"/>
              <a:t>  </a:t>
            </a:r>
            <a:r>
              <a:rPr lang="ru-RU" sz="2800" dirty="0" smtClean="0"/>
              <a:t>– </a:t>
            </a:r>
            <a:r>
              <a:rPr lang="ru-RU" sz="2800" i="1" dirty="0" err="1" smtClean="0"/>
              <a:t>ст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нет</a:t>
            </a:r>
            <a:r>
              <a:rPr lang="ru-RU" sz="2800" i="1" dirty="0" smtClean="0"/>
              <a:t>,  </a:t>
            </a:r>
            <a:r>
              <a:rPr lang="ru-RU" sz="2800" i="1" dirty="0" err="1" smtClean="0"/>
              <a:t>л</a:t>
            </a:r>
            <a:r>
              <a:rPr lang="ru-RU" sz="2800" b="1" i="1" u="sng" dirty="0" err="1" smtClean="0"/>
              <a:t>Е</a:t>
            </a:r>
            <a:r>
              <a:rPr lang="ru-RU" sz="2800" i="1" dirty="0" err="1" smtClean="0"/>
              <a:t>сов</a:t>
            </a:r>
            <a:r>
              <a:rPr lang="ru-RU" sz="2800" i="1" dirty="0" smtClean="0"/>
              <a:t>  </a:t>
            </a:r>
            <a:r>
              <a:rPr lang="ru-RU" sz="2800" dirty="0" smtClean="0"/>
              <a:t>–</a:t>
            </a:r>
            <a:r>
              <a:rPr lang="ru-RU" sz="2800" i="1" dirty="0" smtClean="0"/>
              <a:t>  </a:t>
            </a:r>
            <a:r>
              <a:rPr lang="ru-RU" sz="2800" i="1" dirty="0" err="1" smtClean="0"/>
              <a:t>л</a:t>
            </a:r>
            <a:r>
              <a:rPr lang="ru-RU" sz="2800" b="1" i="1" u="sng" dirty="0" err="1" smtClean="0"/>
              <a:t>Е</a:t>
            </a:r>
            <a:r>
              <a:rPr lang="ru-RU" sz="2800" i="1" dirty="0" err="1" smtClean="0"/>
              <a:t>с</a:t>
            </a:r>
            <a:r>
              <a:rPr lang="ru-RU" sz="2800" i="1" dirty="0" smtClean="0"/>
              <a:t>,  </a:t>
            </a:r>
            <a:r>
              <a:rPr lang="ru-RU" sz="2800" i="1" dirty="0" err="1" smtClean="0"/>
              <a:t>т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инственная</a:t>
            </a:r>
            <a:r>
              <a:rPr lang="ru-RU" sz="2800" i="1" dirty="0" smtClean="0"/>
              <a:t>  </a:t>
            </a:r>
            <a:r>
              <a:rPr lang="ru-RU" sz="2800" dirty="0" smtClean="0"/>
              <a:t>– </a:t>
            </a:r>
            <a:r>
              <a:rPr lang="ru-RU" sz="2800" i="1" dirty="0" err="1" smtClean="0"/>
              <a:t>т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йна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обн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жалась</a:t>
            </a:r>
            <a:r>
              <a:rPr lang="ru-RU" sz="2800" i="1" dirty="0" smtClean="0"/>
              <a:t>  </a:t>
            </a:r>
            <a:r>
              <a:rPr lang="ru-RU" sz="2800" dirty="0" smtClean="0"/>
              <a:t>– </a:t>
            </a:r>
            <a:r>
              <a:rPr lang="ru-RU" sz="2800" i="1" dirty="0" err="1" smtClean="0"/>
              <a:t>н</a:t>
            </a:r>
            <a:r>
              <a:rPr lang="ru-RU" sz="2800" b="1" i="1" u="sng" dirty="0" err="1" smtClean="0"/>
              <a:t>А</a:t>
            </a:r>
            <a:r>
              <a:rPr lang="ru-RU" sz="2800" i="1" dirty="0" err="1" smtClean="0"/>
              <a:t>г</a:t>
            </a:r>
            <a:r>
              <a:rPr lang="ru-RU" sz="2800" i="1" dirty="0" smtClean="0"/>
              <a:t>   </a:t>
            </a:r>
            <a:r>
              <a:rPr lang="ru-RU" sz="2800" dirty="0" smtClean="0"/>
              <a:t>–  </a:t>
            </a:r>
            <a:r>
              <a:rPr lang="ru-RU" sz="2800" b="1" dirty="0" smtClean="0">
                <a:solidFill>
                  <a:srgbClr val="C00000"/>
                </a:solidFill>
              </a:rPr>
              <a:t>проверяемые корни;</a:t>
            </a:r>
          </a:p>
          <a:p>
            <a:pPr>
              <a:buNone/>
            </a:pPr>
            <a:r>
              <a:rPr lang="ru-RU" sz="2800" i="1" dirty="0" smtClean="0"/>
              <a:t>2. </a:t>
            </a:r>
            <a:r>
              <a:rPr lang="ru-RU" sz="2800" i="1" dirty="0" err="1" smtClean="0"/>
              <a:t>бл</a:t>
            </a:r>
            <a:r>
              <a:rPr lang="ru-RU" sz="2800" b="1" i="1" u="sng" dirty="0" err="1" smtClean="0"/>
              <a:t>И</a:t>
            </a:r>
            <a:r>
              <a:rPr lang="ru-RU" sz="2800" i="1" dirty="0" err="1" smtClean="0"/>
              <a:t>стало</a:t>
            </a:r>
            <a:r>
              <a:rPr lang="ru-RU" sz="2800" i="1" dirty="0" smtClean="0"/>
              <a:t> </a:t>
            </a:r>
            <a:r>
              <a:rPr lang="ru-RU" sz="2800" dirty="0" smtClean="0"/>
              <a:t>–</a:t>
            </a:r>
            <a:r>
              <a:rPr lang="ru-RU" sz="2800" i="1" dirty="0" smtClean="0"/>
              <a:t>  </a:t>
            </a:r>
            <a:r>
              <a:rPr lang="ru-RU" sz="2800" i="1" dirty="0" err="1" smtClean="0"/>
              <a:t>бл</a:t>
            </a:r>
            <a:r>
              <a:rPr lang="ru-RU" sz="2800" b="1" i="1" u="sng" dirty="0" err="1" smtClean="0"/>
              <a:t>Е</a:t>
            </a:r>
            <a:r>
              <a:rPr lang="ru-RU" sz="2800" i="1" dirty="0" err="1" smtClean="0"/>
              <a:t>щет</a:t>
            </a:r>
            <a:r>
              <a:rPr lang="ru-RU" sz="2800" i="1" dirty="0" smtClean="0"/>
              <a:t>   </a:t>
            </a:r>
            <a:r>
              <a:rPr lang="ru-RU" sz="2800" dirty="0" smtClean="0"/>
              <a:t>– </a:t>
            </a:r>
            <a:r>
              <a:rPr lang="ru-RU" sz="2800" b="1" dirty="0" smtClean="0">
                <a:solidFill>
                  <a:srgbClr val="C00000"/>
                </a:solidFill>
              </a:rPr>
              <a:t>корни с чередованием;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i="1" dirty="0" smtClean="0"/>
              <a:t>3. </a:t>
            </a:r>
            <a:r>
              <a:rPr lang="ru-RU" sz="2800" i="1" dirty="0" err="1" smtClean="0"/>
              <a:t>п</a:t>
            </a:r>
            <a:r>
              <a:rPr lang="ru-RU" sz="2800" b="1" i="1" u="sng" dirty="0" err="1" smtClean="0"/>
              <a:t>Е</a:t>
            </a:r>
            <a:r>
              <a:rPr lang="ru-RU" sz="2800" i="1" dirty="0" err="1" smtClean="0"/>
              <a:t>чальным</a:t>
            </a:r>
            <a:r>
              <a:rPr lang="ru-RU" sz="2800" i="1" dirty="0" smtClean="0"/>
              <a:t>   </a:t>
            </a:r>
            <a:r>
              <a:rPr lang="ru-RU" sz="2800" dirty="0" smtClean="0"/>
              <a:t>–</a:t>
            </a:r>
            <a:r>
              <a:rPr lang="ru-RU" sz="2800" i="1" dirty="0" smtClean="0"/>
              <a:t>  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непроверяемые корни;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85728"/>
            <a:ext cx="55006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Уж небо </a:t>
            </a:r>
            <a:r>
              <a:rPr lang="ru-RU" sz="3200" i="1" dirty="0" err="1" smtClean="0"/>
              <a:t>ос</a:t>
            </a:r>
            <a:r>
              <a:rPr lang="ru-RU" sz="3200" b="1" i="1" u="sng" dirty="0" err="1" smtClean="0"/>
              <a:t>Е</a:t>
            </a:r>
            <a:r>
              <a:rPr lang="ru-RU" sz="3200" i="1" dirty="0" err="1" smtClean="0"/>
              <a:t>нью</a:t>
            </a:r>
            <a:r>
              <a:rPr lang="ru-RU" sz="3200" i="1" dirty="0" smtClean="0"/>
              <a:t> дышало,</a:t>
            </a:r>
            <a:br>
              <a:rPr lang="ru-RU" sz="3200" i="1" dirty="0" smtClean="0"/>
            </a:br>
            <a:r>
              <a:rPr lang="ru-RU" sz="3200" i="1" dirty="0" smtClean="0"/>
              <a:t>Уж реже солнышко </a:t>
            </a:r>
            <a:r>
              <a:rPr lang="ru-RU" sz="3200" i="1" dirty="0" err="1" smtClean="0"/>
              <a:t>бл</a:t>
            </a:r>
            <a:r>
              <a:rPr lang="ru-RU" sz="3200" b="1" i="1" u="sng" dirty="0" err="1" smtClean="0"/>
              <a:t>И</a:t>
            </a:r>
            <a:r>
              <a:rPr lang="ru-RU" sz="3200" i="1" dirty="0" err="1" smtClean="0"/>
              <a:t>стало</a:t>
            </a:r>
            <a:r>
              <a:rPr lang="ru-RU" sz="3200" i="1" dirty="0" smtClean="0"/>
              <a:t>,</a:t>
            </a:r>
            <a:br>
              <a:rPr lang="ru-RU" sz="3200" i="1" dirty="0" smtClean="0"/>
            </a:br>
            <a:r>
              <a:rPr lang="ru-RU" sz="3200" i="1" dirty="0" err="1" smtClean="0"/>
              <a:t>К</a:t>
            </a:r>
            <a:r>
              <a:rPr lang="ru-RU" sz="3200" b="1" i="1" u="sng" dirty="0" err="1" smtClean="0"/>
              <a:t>О</a:t>
            </a:r>
            <a:r>
              <a:rPr lang="ru-RU" sz="3200" i="1" dirty="0" err="1" smtClean="0"/>
              <a:t>роче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ст</a:t>
            </a:r>
            <a:r>
              <a:rPr lang="ru-RU" sz="3200" b="1" i="1" u="sng" dirty="0" err="1" smtClean="0"/>
              <a:t>А</a:t>
            </a:r>
            <a:r>
              <a:rPr lang="ru-RU" sz="3200" i="1" dirty="0" err="1" smtClean="0"/>
              <a:t>новился</a:t>
            </a:r>
            <a:r>
              <a:rPr lang="ru-RU" sz="3200" i="1" dirty="0" smtClean="0"/>
              <a:t> день,</a:t>
            </a:r>
            <a:br>
              <a:rPr lang="ru-RU" sz="3200" i="1" dirty="0" smtClean="0"/>
            </a:br>
            <a:r>
              <a:rPr lang="ru-RU" sz="3200" i="1" dirty="0" err="1" smtClean="0"/>
              <a:t>Л</a:t>
            </a:r>
            <a:r>
              <a:rPr lang="ru-RU" sz="3200" b="1" i="1" u="sng" dirty="0" err="1" smtClean="0"/>
              <a:t>Е</a:t>
            </a:r>
            <a:r>
              <a:rPr lang="ru-RU" sz="3200" i="1" dirty="0" err="1" smtClean="0"/>
              <a:t>сов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т</a:t>
            </a:r>
            <a:r>
              <a:rPr lang="ru-RU" sz="3200" b="1" i="1" u="sng" dirty="0" err="1" smtClean="0"/>
              <a:t>А</a:t>
            </a:r>
            <a:r>
              <a:rPr lang="ru-RU" sz="3200" i="1" dirty="0" err="1" smtClean="0"/>
              <a:t>инственная</a:t>
            </a:r>
            <a:r>
              <a:rPr lang="ru-RU" sz="3200" i="1" dirty="0" smtClean="0"/>
              <a:t> сень</a:t>
            </a:r>
            <a:br>
              <a:rPr lang="ru-RU" sz="3200" i="1" dirty="0" smtClean="0"/>
            </a:br>
            <a:r>
              <a:rPr lang="ru-RU" sz="3200" i="1" dirty="0" smtClean="0"/>
              <a:t>С </a:t>
            </a:r>
            <a:r>
              <a:rPr lang="ru-RU" sz="3200" i="1" dirty="0" err="1" smtClean="0"/>
              <a:t>п</a:t>
            </a:r>
            <a:r>
              <a:rPr lang="ru-RU" sz="3200" b="1" i="1" u="sng" dirty="0" err="1" smtClean="0"/>
              <a:t>Е</a:t>
            </a:r>
            <a:r>
              <a:rPr lang="ru-RU" sz="3200" i="1" dirty="0" err="1" smtClean="0"/>
              <a:t>чальным</a:t>
            </a:r>
            <a:r>
              <a:rPr lang="ru-RU" sz="3200" i="1" dirty="0" smtClean="0"/>
              <a:t> шумом</a:t>
            </a:r>
            <a:br>
              <a:rPr lang="ru-RU" sz="3200" i="1" dirty="0" smtClean="0"/>
            </a:br>
            <a:r>
              <a:rPr lang="ru-RU" sz="3200" i="1" dirty="0" err="1" smtClean="0"/>
              <a:t>обн</a:t>
            </a:r>
            <a:r>
              <a:rPr lang="ru-RU" sz="3200" b="1" i="1" u="sng" dirty="0" err="1" smtClean="0"/>
              <a:t>А</a:t>
            </a:r>
            <a:r>
              <a:rPr lang="ru-RU" sz="3200" i="1" dirty="0" err="1" smtClean="0"/>
              <a:t>жалась</a:t>
            </a:r>
            <a:r>
              <a:rPr lang="ru-RU" sz="3200" i="1" dirty="0" smtClean="0"/>
              <a:t>…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                                  </a:t>
            </a:r>
            <a:r>
              <a:rPr lang="ru-RU" sz="2400" i="1" dirty="0" smtClean="0"/>
              <a:t>(А.Пушкин)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3. Объясните лексическое значение выделенного слова. Проверьте свой ответ по толковому словарику.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Значение слова </a:t>
            </a:r>
            <a:r>
              <a:rPr lang="ru-RU" b="1" u="sng" dirty="0" smtClean="0"/>
              <a:t>СЕНЬ</a:t>
            </a:r>
            <a:r>
              <a:rPr lang="ru-RU" u="sng" dirty="0" smtClean="0"/>
              <a:t> по Ефремовой: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 СЕНЬ</a:t>
            </a:r>
            <a:r>
              <a:rPr lang="ru-RU" dirty="0" smtClean="0"/>
              <a:t> - 1. Лиственный покров деревьев. </a:t>
            </a:r>
            <a:br>
              <a:rPr lang="ru-RU" dirty="0" smtClean="0"/>
            </a:br>
            <a:r>
              <a:rPr lang="ru-RU" dirty="0" smtClean="0"/>
              <a:t>2. Место (какое-л. или </a:t>
            </a:r>
            <a:r>
              <a:rPr lang="ru-RU" dirty="0" err="1" smtClean="0"/>
              <a:t>где-л</a:t>
            </a:r>
            <a:r>
              <a:rPr lang="ru-RU" dirty="0" smtClean="0"/>
              <a:t>.).</a:t>
            </a:r>
          </a:p>
          <a:p>
            <a:r>
              <a:rPr lang="ru-RU" u="sng" dirty="0" smtClean="0"/>
              <a:t>Значение слова </a:t>
            </a:r>
            <a:r>
              <a:rPr lang="ru-RU" b="1" u="sng" dirty="0" smtClean="0"/>
              <a:t>СЕНЬ</a:t>
            </a:r>
            <a:r>
              <a:rPr lang="ru-RU" u="sng" dirty="0" smtClean="0"/>
              <a:t> по Ожегову: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 СЕНЬ</a:t>
            </a:r>
            <a:r>
              <a:rPr lang="ru-RU" dirty="0" smtClean="0"/>
              <a:t> - то, что покрывает, укрывает кого/что-нибудь</a:t>
            </a:r>
          </a:p>
          <a:p>
            <a:r>
              <a:rPr lang="ru-RU" b="1" u="sng" dirty="0" smtClean="0"/>
              <a:t>СЕНЬ</a:t>
            </a:r>
            <a:r>
              <a:rPr lang="ru-RU" u="sng" dirty="0" smtClean="0"/>
              <a:t> в Энциклопедическом словаре: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 СЕНЬ</a:t>
            </a:r>
            <a:r>
              <a:rPr lang="ru-RU" dirty="0" smtClean="0"/>
              <a:t> - в архитектуре - шатер, навес на столбах или колоннах, возводящийся над алтарем, троном, колодцем или завершающий башню.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4.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Докажите,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 что текст насыщен свистящими и шипящими звуками. Что они помогают               « услышать»? Как называется такой прием?</a:t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50720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	Текст насыщен свистящими и шипящими звуками.   </a:t>
            </a:r>
          </a:p>
          <a:p>
            <a:pPr>
              <a:buNone/>
            </a:pPr>
            <a:r>
              <a:rPr lang="ru-RU" dirty="0" smtClean="0"/>
              <a:t>		Во-первых, в строке «_____________________________________________»   </a:t>
            </a:r>
            <a:r>
              <a:rPr lang="ru-RU" i="1" dirty="0" smtClean="0"/>
              <a:t>повторяются шипящие звуки Ж,Ш.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Во-вторых, в строке «_____________________________________________»</a:t>
            </a:r>
            <a:r>
              <a:rPr lang="ru-RU" i="1" dirty="0" smtClean="0"/>
              <a:t>тоже  есть  шипящие звуки Ч,Ж,Ш. Они </a:t>
            </a:r>
            <a:r>
              <a:rPr lang="ru-RU" dirty="0" smtClean="0"/>
              <a:t>помогают « услышать» _____________________________________________________________________________________________________________________________________________</a:t>
            </a:r>
          </a:p>
          <a:p>
            <a:pPr>
              <a:buNone/>
            </a:pPr>
            <a:r>
              <a:rPr lang="ru-RU" dirty="0" smtClean="0"/>
              <a:t>        	Итак, поэт создаёт  образы путём подбора таких слов, которые имитируют звуки реального мира (свист ветра, рёв мотора и т.п.). Такой приём     называется   __________________.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Текст насыщен свистящими и шипящими звуками.   </a:t>
            </a:r>
          </a:p>
          <a:p>
            <a:pPr>
              <a:buNone/>
            </a:pPr>
            <a:r>
              <a:rPr lang="ru-RU" dirty="0" smtClean="0"/>
              <a:t>		Во-первых, в строке «</a:t>
            </a:r>
            <a:r>
              <a:rPr lang="ru-RU" i="1" dirty="0" smtClean="0"/>
              <a:t> У</a:t>
            </a:r>
            <a:r>
              <a:rPr lang="ru-RU" b="1" i="1" u="sng" dirty="0" smtClean="0"/>
              <a:t>ж</a:t>
            </a:r>
            <a:r>
              <a:rPr lang="ru-RU" i="1" dirty="0" smtClean="0"/>
              <a:t> ре</a:t>
            </a:r>
            <a:r>
              <a:rPr lang="ru-RU" b="1" i="1" u="sng" dirty="0" smtClean="0"/>
              <a:t>ж</a:t>
            </a:r>
            <a:r>
              <a:rPr lang="ru-RU" i="1" dirty="0" smtClean="0"/>
              <a:t>е солны</a:t>
            </a:r>
            <a:r>
              <a:rPr lang="ru-RU" b="1" i="1" u="sng" dirty="0" smtClean="0"/>
              <a:t>ш</a:t>
            </a:r>
            <a:r>
              <a:rPr lang="ru-RU" i="1" dirty="0" smtClean="0"/>
              <a:t>ко блистало повторяются шипящие звуки Ж,Ш.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Во-вторых, в строке «</a:t>
            </a:r>
            <a:r>
              <a:rPr lang="ru-RU" i="1" dirty="0" smtClean="0"/>
              <a:t>  С п</a:t>
            </a:r>
            <a:r>
              <a:rPr lang="ru-RU" b="1" i="1" dirty="0" smtClean="0"/>
              <a:t>е</a:t>
            </a:r>
            <a:r>
              <a:rPr lang="ru-RU" b="1" i="1" u="sng" dirty="0" smtClean="0"/>
              <a:t>ч</a:t>
            </a:r>
            <a:r>
              <a:rPr lang="ru-RU" i="1" dirty="0" smtClean="0"/>
              <a:t>альным </a:t>
            </a:r>
            <a:r>
              <a:rPr lang="ru-RU" b="1" i="1" u="sng" dirty="0" smtClean="0"/>
              <a:t>ш</a:t>
            </a:r>
            <a:r>
              <a:rPr lang="ru-RU" i="1" dirty="0" smtClean="0"/>
              <a:t>умом обна</a:t>
            </a:r>
            <a:r>
              <a:rPr lang="ru-RU" b="1" i="1" u="sng" dirty="0" smtClean="0"/>
              <a:t>ж</a:t>
            </a:r>
            <a:r>
              <a:rPr lang="ru-RU" i="1" dirty="0" smtClean="0"/>
              <a:t>алась…» тоже  есть  шипящие звуки Ч,Ж,Ш. Они </a:t>
            </a:r>
            <a:r>
              <a:rPr lang="ru-RU" dirty="0" smtClean="0"/>
              <a:t>помогают « услышать» звуки природы.</a:t>
            </a:r>
          </a:p>
          <a:p>
            <a:pPr>
              <a:buNone/>
            </a:pPr>
            <a:r>
              <a:rPr lang="ru-RU" dirty="0" smtClean="0"/>
              <a:t>		Итак, поэт создаёт  образы путём подбора таких слов, которые имитируют звуки реального мира (свист ветра, рёв мотора и т.п.). Такой приём     называется   звукописью.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Рефлексия:</a:t>
            </a:r>
            <a:r>
              <a:rPr lang="ru-RU" sz="3600" dirty="0" smtClean="0"/>
              <a:t> запись на полях тетради выполнение каждого этапа работы или в листе самооценки (+ или -)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Я дал обоснованный ответ на поставленный вопрос в упр. №…, </a:t>
            </a:r>
          </a:p>
          <a:p>
            <a:pPr lvl="0"/>
            <a:r>
              <a:rPr lang="ru-RU" dirty="0" smtClean="0"/>
              <a:t>выразил свое мнение, </a:t>
            </a:r>
          </a:p>
          <a:p>
            <a:pPr lvl="0"/>
            <a:r>
              <a:rPr lang="ru-RU" dirty="0" smtClean="0"/>
              <a:t>привёл аргументы по тексту, </a:t>
            </a:r>
          </a:p>
          <a:p>
            <a:pPr lvl="0"/>
            <a:r>
              <a:rPr lang="ru-RU" dirty="0" smtClean="0"/>
              <a:t>смог потренироваться в применении правила единообразного написания морфем;</a:t>
            </a:r>
          </a:p>
          <a:p>
            <a:pPr lvl="0"/>
            <a:r>
              <a:rPr lang="ru-RU" dirty="0" smtClean="0"/>
              <a:t>смог повторить и систематизировать правила написания гласных в корне слова.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Pictures\Рис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14678" y="1000108"/>
            <a:ext cx="418003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Достигли   мы поставленной цели? 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Оцените свою работу. 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Какие оценки вы получили?</a:t>
            </a:r>
          </a:p>
          <a:p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156325" y="2420938"/>
            <a:ext cx="11096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Lucida Console" pitchFamily="49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smtClean="0"/>
              <a:t>Проверить и  отредактировать</a:t>
            </a:r>
          </a:p>
          <a:p>
            <a:pPr algn="ctr">
              <a:buNone/>
            </a:pPr>
            <a:r>
              <a:rPr lang="ru-RU" sz="5400" dirty="0" smtClean="0"/>
              <a:t>выполненную </a:t>
            </a:r>
          </a:p>
          <a:p>
            <a:pPr algn="ctr">
              <a:buNone/>
            </a:pPr>
            <a:r>
              <a:rPr lang="ru-RU" sz="5400" dirty="0" smtClean="0"/>
              <a:t>в классе работу.</a:t>
            </a:r>
          </a:p>
          <a:p>
            <a:pPr algn="ctr"/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за урок!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Использованная литература: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u="sng" dirty="0" smtClean="0">
                <a:hlinkClick r:id="rId2"/>
              </a:rPr>
              <a:t>schoolgazzavod.pp.ua</a:t>
            </a:r>
            <a:r>
              <a:rPr lang="en-US" sz="2800" dirty="0" smtClean="0"/>
              <a:t>›</a:t>
            </a:r>
            <a:r>
              <a:rPr lang="en-US" sz="2800" u="sng" dirty="0" smtClean="0">
                <a:hlinkClick r:id="rId3"/>
              </a:rPr>
              <a:t>plan6.doc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>
                <a:hlinkClick r:id="rId4"/>
              </a:rPr>
              <a:t>http://www.referat.ru/referats/view/23162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876"/>
            <a:ext cx="8229600" cy="298291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Владимирова Ирина Анатольевна, </a:t>
            </a:r>
          </a:p>
          <a:p>
            <a:pPr algn="r">
              <a:buNone/>
            </a:pPr>
            <a:r>
              <a:rPr lang="ru-RU" sz="2400" dirty="0" smtClean="0"/>
              <a:t>учитель русского языка и литературы, </a:t>
            </a:r>
          </a:p>
          <a:p>
            <a:pPr algn="r">
              <a:buNone/>
            </a:pPr>
            <a:r>
              <a:rPr lang="ru-RU" sz="2400" dirty="0" smtClean="0"/>
              <a:t>МАОУ «Гимназия «</a:t>
            </a:r>
            <a:r>
              <a:rPr lang="ru-RU" sz="2400" dirty="0" err="1" smtClean="0"/>
              <a:t>Новоскул</a:t>
            </a:r>
            <a:r>
              <a:rPr lang="ru-RU" sz="2400" dirty="0" smtClean="0"/>
              <a:t>»</a:t>
            </a:r>
          </a:p>
          <a:p>
            <a:pPr algn="r">
              <a:buNone/>
            </a:pPr>
            <a:r>
              <a:rPr lang="ru-RU" sz="2400" dirty="0" smtClean="0"/>
              <a:t>Великий Новгород.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 урока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повторить и обобщить сведения о русской орфографии как системе правил; </a:t>
            </a:r>
          </a:p>
          <a:p>
            <a:pPr>
              <a:buNone/>
            </a:pPr>
            <a:r>
              <a:rPr lang="ru-RU" dirty="0" smtClean="0"/>
              <a:t>2) потренироваться в применении правила единообразного написания морфем; </a:t>
            </a:r>
          </a:p>
          <a:p>
            <a:pPr>
              <a:buNone/>
            </a:pPr>
            <a:r>
              <a:rPr lang="ru-RU" dirty="0" smtClean="0"/>
              <a:t>3) повторить и систематизировать правила написания гласных в корне слова.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Самостоятельная работа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525963"/>
          </a:xfrm>
        </p:spPr>
        <p:txBody>
          <a:bodyPr/>
          <a:lstStyle/>
          <a:p>
            <a:pPr lvl="0" algn="ctr"/>
            <a:r>
              <a:rPr lang="ru-RU" dirty="0" smtClean="0"/>
              <a:t>На «3» №15 стр.11; </a:t>
            </a:r>
          </a:p>
          <a:p>
            <a:pPr lvl="0" algn="ctr"/>
            <a:r>
              <a:rPr lang="ru-RU" dirty="0" smtClean="0"/>
              <a:t>На «4» №15 стр.11  + №17 стр.12;</a:t>
            </a:r>
          </a:p>
          <a:p>
            <a:pPr lvl="0" algn="ctr"/>
            <a:r>
              <a:rPr lang="ru-RU" dirty="0" smtClean="0"/>
              <a:t>На «5» №15 стр.11  + №17 стр.12 + №20 стр.13;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На «3» №15 стр.11;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1.  Прочитайте эпиграф. Объясните, как вы понимаете его смысл.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17145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i="1" dirty="0" smtClean="0"/>
              <a:t>Я прочитал высказывание М.М.Разумовской, смысл эпиграфа понял так: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sz="4000" dirty="0" smtClean="0"/>
              <a:t>		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2928934"/>
            <a:ext cx="21847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человек, 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500438"/>
            <a:ext cx="81439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обладающий культурой общения, никогда не заставит других людей испытать неприятные чувства при прочтении неграмотно оформленных высказываний.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Используя схему, докажите, что русская орфография - это система правил правописания.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50435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	Русская орфография - это система правил правописания.</a:t>
            </a:r>
          </a:p>
          <a:p>
            <a:pPr>
              <a:buNone/>
            </a:pPr>
            <a:r>
              <a:rPr lang="ru-RU" dirty="0" smtClean="0"/>
              <a:t>			Во-первых,   она состоит из разделов: 1) слитные, раздельные и дефисные написания слов и их частей; 2) употребление прописных и строчных букв; 3) перенос части слова с одной строки на другую;  4) правописание морфем.</a:t>
            </a:r>
          </a:p>
          <a:p>
            <a:pPr>
              <a:buNone/>
            </a:pPr>
            <a:r>
              <a:rPr lang="ru-RU" dirty="0" smtClean="0"/>
              <a:t>			Во-вторых,   каждый раздел орфографии характеризуется определенными принципами  - закономерностями, лежащими  в  основе орфографической системы. Принципы орфографии — это общие основания для написания слов и морфем.</a:t>
            </a:r>
          </a:p>
          <a:p>
            <a:pPr>
              <a:buNone/>
            </a:pPr>
            <a:r>
              <a:rPr lang="ru-RU" dirty="0" smtClean="0"/>
              <a:t>			Итак, русская орфография - это система правил правописания.</a:t>
            </a:r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57158" y="1500174"/>
            <a:ext cx="1428760" cy="461665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/>
              <a:t>ТЕЗИС</a:t>
            </a:r>
            <a:endParaRPr lang="ru-RU" sz="2400" b="1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57158" y="2285992"/>
            <a:ext cx="1428760" cy="400110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err="1" smtClean="0"/>
              <a:t>Док-во</a:t>
            </a:r>
            <a:r>
              <a:rPr lang="ru-RU" sz="2000" b="1" dirty="0" smtClean="0"/>
              <a:t> 1</a:t>
            </a:r>
            <a:endParaRPr lang="ru-RU" sz="2000" b="1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28596" y="4071942"/>
            <a:ext cx="1428760" cy="400110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err="1" smtClean="0"/>
              <a:t>Док-во</a:t>
            </a:r>
            <a:r>
              <a:rPr lang="ru-RU" sz="2000" b="1" dirty="0" smtClean="0"/>
              <a:t> 2</a:t>
            </a:r>
            <a:endParaRPr lang="ru-RU" sz="2000" b="1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28596" y="5715016"/>
            <a:ext cx="1428760" cy="461665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/>
              <a:t>ВЫВОД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 – </a:t>
            </a:r>
            <a:r>
              <a:rPr lang="ru-RU" dirty="0" err="1" smtClean="0"/>
              <a:t>выст</a:t>
            </a:r>
            <a:r>
              <a:rPr lang="ru-RU" b="1" u="sng" dirty="0" err="1" smtClean="0"/>
              <a:t>_</a:t>
            </a:r>
            <a:r>
              <a:rPr lang="ru-RU" dirty="0" err="1" smtClean="0"/>
              <a:t>ранные</a:t>
            </a:r>
            <a:r>
              <a:rPr lang="ru-RU" dirty="0" smtClean="0"/>
              <a:t> джинсы.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– </a:t>
            </a:r>
            <a:r>
              <a:rPr lang="ru-RU" dirty="0" err="1" smtClean="0"/>
              <a:t>раст</a:t>
            </a:r>
            <a:r>
              <a:rPr lang="ru-RU" b="1" u="sng" dirty="0" err="1" smtClean="0"/>
              <a:t>_</a:t>
            </a:r>
            <a:r>
              <a:rPr lang="ru-RU" dirty="0" err="1" smtClean="0"/>
              <a:t>нуться</a:t>
            </a:r>
            <a:r>
              <a:rPr lang="ru-RU" dirty="0" smtClean="0"/>
              <a:t> вдоль дороги.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 – </a:t>
            </a:r>
            <a:r>
              <a:rPr lang="ru-RU" dirty="0" err="1" smtClean="0"/>
              <a:t>выл</a:t>
            </a:r>
            <a:r>
              <a:rPr lang="ru-RU" b="1" u="sng" dirty="0" err="1" smtClean="0"/>
              <a:t>_</a:t>
            </a:r>
            <a:r>
              <a:rPr lang="ru-RU" dirty="0" err="1" smtClean="0"/>
              <a:t>пленный</a:t>
            </a:r>
            <a:r>
              <a:rPr lang="ru-RU" dirty="0" smtClean="0"/>
              <a:t> из дерева.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   – </a:t>
            </a:r>
            <a:r>
              <a:rPr lang="ru-RU" dirty="0" err="1" smtClean="0"/>
              <a:t>под</a:t>
            </a:r>
            <a:r>
              <a:rPr lang="ru-RU" b="1" u="sng" dirty="0" err="1" smtClean="0"/>
              <a:t>_</a:t>
            </a:r>
            <a:r>
              <a:rPr lang="ru-RU" dirty="0" err="1" smtClean="0"/>
              <a:t>рить</a:t>
            </a:r>
            <a:r>
              <a:rPr lang="ru-RU" dirty="0" smtClean="0"/>
              <a:t> аудиокассету.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     – внезапно </a:t>
            </a:r>
            <a:r>
              <a:rPr lang="ru-RU" dirty="0" err="1" smtClean="0"/>
              <a:t>зам</a:t>
            </a:r>
            <a:r>
              <a:rPr lang="ru-RU" b="1" u="sng" dirty="0" err="1" smtClean="0"/>
              <a:t>_</a:t>
            </a:r>
            <a:r>
              <a:rPr lang="ru-RU" dirty="0" err="1" smtClean="0"/>
              <a:t>лчать</a:t>
            </a:r>
            <a:r>
              <a:rPr lang="ru-RU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   – дневное </a:t>
            </a:r>
            <a:r>
              <a:rPr lang="ru-RU" dirty="0" err="1" smtClean="0"/>
              <a:t>осв</a:t>
            </a:r>
            <a:r>
              <a:rPr lang="ru-RU" b="1" u="sng" dirty="0" err="1" smtClean="0"/>
              <a:t>_</a:t>
            </a:r>
            <a:r>
              <a:rPr lang="ru-RU" dirty="0" err="1" smtClean="0"/>
              <a:t>щение</a:t>
            </a:r>
            <a:r>
              <a:rPr lang="ru-RU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…                   – </a:t>
            </a:r>
            <a:r>
              <a:rPr lang="ru-RU" dirty="0" err="1" smtClean="0"/>
              <a:t>др</a:t>
            </a:r>
            <a:r>
              <a:rPr lang="ru-RU" b="1" u="sng" dirty="0" err="1" smtClean="0"/>
              <a:t>_</a:t>
            </a:r>
            <a:r>
              <a:rPr lang="ru-RU" dirty="0" err="1" smtClean="0"/>
              <a:t>матические</a:t>
            </a:r>
            <a:r>
              <a:rPr lang="ru-RU" dirty="0" smtClean="0"/>
              <a:t> события.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«4» № + №17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2800" dirty="0" smtClean="0"/>
              <a:t>1. Спишите примеры, вставляя вместо многоточия проверочные слова. </a:t>
            </a:r>
            <a:br>
              <a:rPr lang="ru-RU" sz="2800" dirty="0" smtClean="0"/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 2. Продолжите запись, используя в качестве проверочных следующие слова:   узнать, встряска, колет, речка.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2000240"/>
            <a:ext cx="80724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8. …                       –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узн</a:t>
            </a:r>
            <a:r>
              <a:rPr kumimoji="0" lang="ru-RU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вать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первым.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9. …                         – 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встр</a:t>
            </a:r>
            <a:r>
              <a:rPr kumimoji="0" lang="ru-RU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хнуть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коврик.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10. …                           –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раск</a:t>
            </a:r>
            <a:r>
              <a:rPr kumimoji="0" lang="ru-RU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лоть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дрова.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latin typeface="+mj-lt"/>
                <a:ea typeface="Times New Roman" pitchFamily="18" charset="0"/>
              </a:rPr>
              <a:t>11.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…                           –  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р</a:t>
            </a:r>
            <a:r>
              <a:rPr kumimoji="0" lang="ru-RU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_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чной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порт.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598" t="18240" r="9025" b="127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«5» + №20 стр.13</a:t>
            </a:r>
          </a:p>
          <a:p>
            <a:pPr lvl="0" algn="ctr">
              <a:spcBef>
                <a:spcPct val="0"/>
              </a:spcBef>
            </a:pPr>
            <a:r>
              <a:rPr lang="ru-RU" sz="3600" dirty="0" smtClean="0"/>
              <a:t>1.Выразительно прочитайте стихотворные строки.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14346" y="1643050"/>
            <a:ext cx="621510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/>
              <a:t>Уж небо ос…</a:t>
            </a:r>
            <a:r>
              <a:rPr lang="ru-RU" sz="2800" b="1" i="1" dirty="0" err="1" smtClean="0"/>
              <a:t>нью</a:t>
            </a:r>
            <a:r>
              <a:rPr lang="ru-RU" sz="2800" b="1" i="1" dirty="0" smtClean="0"/>
              <a:t> дышало,</a:t>
            </a:r>
          </a:p>
          <a:p>
            <a:pPr algn="r"/>
            <a:r>
              <a:rPr lang="ru-RU" sz="2800" b="1" i="1" dirty="0" smtClean="0"/>
              <a:t>Уж реже солнышко </a:t>
            </a:r>
            <a:r>
              <a:rPr lang="ru-RU" sz="2800" b="1" i="1" dirty="0" err="1" smtClean="0"/>
              <a:t>бл</a:t>
            </a:r>
            <a:r>
              <a:rPr lang="ru-RU" sz="2800" b="1" i="1" dirty="0" smtClean="0"/>
              <a:t>…стало, </a:t>
            </a:r>
          </a:p>
          <a:p>
            <a:pPr algn="r"/>
            <a:r>
              <a:rPr lang="ru-RU" sz="2800" b="1" i="1" dirty="0" smtClean="0"/>
              <a:t>К…</a:t>
            </a:r>
            <a:r>
              <a:rPr lang="ru-RU" sz="2800" b="1" i="1" dirty="0" err="1" smtClean="0"/>
              <a:t>роче</a:t>
            </a:r>
            <a:r>
              <a:rPr lang="ru-RU" sz="2800" b="1" i="1" dirty="0" smtClean="0"/>
              <a:t> ст…</a:t>
            </a:r>
            <a:r>
              <a:rPr lang="ru-RU" sz="2800" b="1" i="1" dirty="0" err="1" smtClean="0"/>
              <a:t>новился</a:t>
            </a:r>
            <a:r>
              <a:rPr lang="ru-RU" sz="2800" b="1" i="1" dirty="0" smtClean="0"/>
              <a:t> день,</a:t>
            </a:r>
            <a:br>
              <a:rPr lang="ru-RU" sz="2800" b="1" i="1" dirty="0" smtClean="0"/>
            </a:br>
            <a:r>
              <a:rPr lang="ru-RU" sz="2800" b="1" i="1" dirty="0" smtClean="0"/>
              <a:t>Л…сов т…</a:t>
            </a:r>
            <a:r>
              <a:rPr lang="ru-RU" sz="2800" b="1" i="1" dirty="0" err="1" smtClean="0"/>
              <a:t>инственная</a:t>
            </a:r>
            <a:r>
              <a:rPr lang="ru-RU" sz="2800" b="1" i="1" dirty="0" smtClean="0"/>
              <a:t> сень</a:t>
            </a:r>
            <a:br>
              <a:rPr lang="ru-RU" sz="2800" b="1" i="1" dirty="0" smtClean="0"/>
            </a:br>
            <a:r>
              <a:rPr lang="ru-RU" sz="2800" b="1" i="1" dirty="0" smtClean="0"/>
              <a:t>С п…</a:t>
            </a:r>
            <a:r>
              <a:rPr lang="ru-RU" sz="2800" b="1" i="1" dirty="0" err="1" smtClean="0"/>
              <a:t>чальным</a:t>
            </a:r>
            <a:r>
              <a:rPr lang="ru-RU" sz="2800" b="1" i="1" dirty="0" smtClean="0"/>
              <a:t> шумом</a:t>
            </a:r>
            <a:br>
              <a:rPr lang="ru-RU" sz="2800" b="1" i="1" dirty="0" smtClean="0"/>
            </a:br>
            <a:r>
              <a:rPr lang="ru-RU" sz="2800" b="1" i="1" dirty="0" err="1" smtClean="0"/>
              <a:t>обн</a:t>
            </a:r>
            <a:r>
              <a:rPr lang="ru-RU" sz="2800" b="1" i="1" dirty="0" smtClean="0"/>
              <a:t>…жалась…</a:t>
            </a: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i="1" dirty="0" smtClean="0"/>
              <a:t>(А.Пушкин)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			</a:t>
            </a:r>
            <a:r>
              <a:rPr lang="ru-RU" i="1" dirty="0" smtClean="0"/>
              <a:t> В моём воображении рисуется такая картина: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1.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Какая картина рисуется в вашем воображении?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2052" name="Picture 4" descr="&amp;Kcy;&amp;acy;&amp;rcy;&amp;tcy;&amp;icy;&amp;ncy;&amp;kcy;&amp;acy; 12 &amp;icy;&amp;zcy;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900" y="3643314"/>
            <a:ext cx="4505107" cy="2957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472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Орфография как раздел правописания  </vt:lpstr>
      <vt:lpstr>Цель урока:  </vt:lpstr>
      <vt:lpstr>Самостоятельная работа</vt:lpstr>
      <vt:lpstr>На «3» №15 стр.11;  1.  Прочитайте эпиграф. Объясните, как вы понимаете его смысл. </vt:lpstr>
      <vt:lpstr>Используя схему, докажите, что русская орфография - это система правил правописания.</vt:lpstr>
      <vt:lpstr>На «4» № + №17 1. Спишите примеры, вставляя вместо многоточия проверочные слова.  </vt:lpstr>
      <vt:lpstr> 2. Продолжите запись, используя в качестве проверочных следующие слова:   узнать, встряска, колет, речка.  </vt:lpstr>
      <vt:lpstr>Слайд 8</vt:lpstr>
      <vt:lpstr> 1. Какая картина рисуется в вашем воображении? </vt:lpstr>
      <vt:lpstr>2. Спишите, обозначая корни в словах с пропущенными буквами. Какие виды орфограмм в корне встретились вам в этом тексте? </vt:lpstr>
      <vt:lpstr>Проверьте:</vt:lpstr>
      <vt:lpstr>3. Объясните лексическое значение выделенного слова. Проверьте свой ответ по толковому словарику.</vt:lpstr>
      <vt:lpstr>4. Докажите, что текст насыщен свистящими и шипящими звуками. Что они помогают               « услышать»? Как называется такой прием? </vt:lpstr>
      <vt:lpstr>Проверьте:</vt:lpstr>
      <vt:lpstr>Рефлексия: запись на полях тетради выполнение каждого этапа работы или в листе самооценки (+ или -)</vt:lpstr>
      <vt:lpstr>Слайд 16</vt:lpstr>
      <vt:lpstr> Домашнее задание:</vt:lpstr>
      <vt:lpstr>Спасибо за урок!</vt:lpstr>
      <vt:lpstr>Использованная литература: schoolgazzavod.pp.ua›plan6.doc http://www.referat.ru/referats/view/23162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Макаров</dc:creator>
  <cp:lastModifiedBy>Макаров</cp:lastModifiedBy>
  <cp:revision>26</cp:revision>
  <dcterms:modified xsi:type="dcterms:W3CDTF">2012-06-06T05:48:16Z</dcterms:modified>
</cp:coreProperties>
</file>