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1"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E87CED41-080A-43BA-9A75-1D5D9F8EA75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7CED41-080A-43BA-9A75-1D5D9F8EA75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9"/>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7CED41-080A-43BA-9A75-1D5D9F8EA75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7CED41-080A-43BA-9A75-1D5D9F8EA75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7"/>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6"/>
            <a:ext cx="762000" cy="365125"/>
          </a:xfrm>
        </p:spPr>
        <p:txBody>
          <a:bodyPr/>
          <a:lstStyle/>
          <a:p>
            <a:fld id="{E87CED41-080A-43BA-9A75-1D5D9F8EA75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1"/>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1"/>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7CED41-080A-43BA-9A75-1D5D9F8EA75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1" y="1535113"/>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1535113"/>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1" y="2362201"/>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6" y="2362201"/>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87CED41-080A-43BA-9A75-1D5D9F8EA75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87CED41-080A-43BA-9A75-1D5D9F8EA75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87CED41-080A-43BA-9A75-1D5D9F8EA75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1"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1" y="1524001"/>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1"/>
            <a:ext cx="5111751"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7CED41-080A-43BA-9A75-1D5D9F8EA75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D1A9E3C-0F7F-4885-BDED-DF794FC3D969}" type="datetimeFigureOut">
              <a:rPr lang="ru-RU" smtClean="0"/>
              <a:pPr/>
              <a:t>23.10.2012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7CED41-080A-43BA-9A75-1D5D9F8EA75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6"/>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D1A9E3C-0F7F-4885-BDED-DF794FC3D969}" type="datetimeFigureOut">
              <a:rPr lang="ru-RU" smtClean="0"/>
              <a:pPr/>
              <a:t>23.10.2012</a:t>
            </a:fld>
            <a:endParaRPr lang="ru-RU"/>
          </a:p>
        </p:txBody>
      </p:sp>
      <p:sp>
        <p:nvSpPr>
          <p:cNvPr id="3" name="Нижний колонтитул 2"/>
          <p:cNvSpPr>
            <a:spLocks noGrp="1"/>
          </p:cNvSpPr>
          <p:nvPr>
            <p:ph type="ftr" sz="quarter" idx="3"/>
          </p:nvPr>
        </p:nvSpPr>
        <p:spPr>
          <a:xfrm>
            <a:off x="3124200" y="6416676"/>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6"/>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87CED41-080A-43BA-9A75-1D5D9F8EA75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ru.wikipedia.org/wiki/%D0%A1%D0%B8%D0%BD%D1%8F%D1%8F_%D0%BF%D1%82%D0%B8%D1%86%D0%B0_(%D0%BF%D1%8C%D0%B5%D1%81%D0%B0)" TargetMode="External"/><Relationship Id="rId3" Type="http://schemas.openxmlformats.org/officeDocument/2006/relationships/hyperlink" Target="http://ru.wikipedia.org/wiki/%D0%94%D1%80%D0%B0%D0%BC%D0%B0%D1%82%D1%83%D1%80%D0%B3" TargetMode="External"/><Relationship Id="rId7" Type="http://schemas.openxmlformats.org/officeDocument/2006/relationships/hyperlink" Target="http://ru.wikipedia.org/wiki/1911" TargetMode="External"/><Relationship Id="rId2" Type="http://schemas.openxmlformats.org/officeDocument/2006/relationships/hyperlink" Target="http://ru.wikipedia.org/wiki/%D0%91%D0%B5%D0%BB%D1%8C%D0%B3%D0%B8%D1%8F" TargetMode="External"/><Relationship Id="rId1" Type="http://schemas.openxmlformats.org/officeDocument/2006/relationships/slideLayout" Target="../slideLayouts/slideLayout1.xml"/><Relationship Id="rId6" Type="http://schemas.openxmlformats.org/officeDocument/2006/relationships/hyperlink" Target="http://ru.wikipedia.org/wiki/%D0%9D%D0%BE%D0%B1%D0%B5%D0%BB%D0%B5%D0%B2%D1%81%D0%BA%D0%B0%D1%8F_%D0%BF%D1%80%D0%B5%D0%BC%D0%B8%D1%8F_%D0%BF%D0%BE_%D0%BB%D0%B8%D1%82%D0%B5%D1%80%D0%B0%D1%82%D1%83%D1%80%D0%B5" TargetMode="External"/><Relationship Id="rId5" Type="http://schemas.openxmlformats.org/officeDocument/2006/relationships/hyperlink" Target="http://ru.wikipedia.org/wiki/%D0%A4%D1%80%D0%B0%D0%BD%D1%86%D1%83%D0%B7%D1%81%D0%BA%D0%B8%D0%B9_%D1%8F%D0%B7%D1%8B%D0%BA" TargetMode="External"/><Relationship Id="rId4" Type="http://schemas.openxmlformats.org/officeDocument/2006/relationships/hyperlink" Target="http://ru.wikipedia.org/wiki/%D0%A4%D0%B8%D0%BB%D0%BE%D1%81%D0%BE%D1%84" TargetMode="External"/><Relationship Id="rId9"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ru.wikipedia.org/wiki/%D0%91%D0%B5%D0%BB%D1%8C%D0%B3%D0%B8%D1%8F"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hyperlink" Target="http://ru.wikipedia.org/wiki/1896" TargetMode="External"/><Relationship Id="rId3" Type="http://schemas.openxmlformats.org/officeDocument/2006/relationships/hyperlink" Target="http://ru.wikipedia.org/wiki/1885_%D0%B3%D0%BE%D0%B4" TargetMode="External"/><Relationship Id="rId7" Type="http://schemas.openxmlformats.org/officeDocument/2006/relationships/hyperlink" Target="http://ru.wikipedia.org/wiki/1889" TargetMode="External"/><Relationship Id="rId2" Type="http://schemas.openxmlformats.org/officeDocument/2006/relationships/hyperlink" Target="http://ru.wikipedia.org/wiki/1883_%D0%B3%D0%BE%D0%B4" TargetMode="External"/><Relationship Id="rId1" Type="http://schemas.openxmlformats.org/officeDocument/2006/relationships/slideLayout" Target="../slideLayouts/slideLayout8.xml"/><Relationship Id="rId6" Type="http://schemas.openxmlformats.org/officeDocument/2006/relationships/hyperlink" Target="http://ru.wikipedia.org/wiki/%D0%9C%D0%B8%D1%80%D0%B1%D0%BE,_%D0%9E%D0%BA%D1%82%D0%B0%D0%B2" TargetMode="External"/><Relationship Id="rId5" Type="http://schemas.openxmlformats.org/officeDocument/2006/relationships/hyperlink" Target="http://ru.wikipedia.org/wiki/1888_%D0%B3%D0%BE%D0%B4" TargetMode="External"/><Relationship Id="rId4" Type="http://schemas.openxmlformats.org/officeDocument/2006/relationships/hyperlink" Target="http://ru.wikipedia.org/wiki/%D0%93%D0%B5%D0%BD%D1%82" TargetMode="External"/><Relationship Id="rId9" Type="http://schemas.openxmlformats.org/officeDocument/2006/relationships/hyperlink" Target="http://ru.wikipedia.org/wiki/1900"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ru.wikipedia.org/wiki/1908_%D0%B3%D0%BE%D0%B4" TargetMode="External"/><Relationship Id="rId2" Type="http://schemas.openxmlformats.org/officeDocument/2006/relationships/hyperlink" Target="http://ru.wikipedia.org/wiki/%D0%9C%D0%B5%D1%82%D0%B5%D1%80%D0%BB%D0%B8%D0%BD%D0%BA,_%D0%9C%D0%BE%D1%80%D0%B8%D1%81" TargetMode="External"/><Relationship Id="rId1" Type="http://schemas.openxmlformats.org/officeDocument/2006/relationships/slideLayout" Target="../slideLayouts/slideLayout4.xml"/><Relationship Id="rId6" Type="http://schemas.openxmlformats.org/officeDocument/2006/relationships/image" Target="../media/image5.jpeg"/><Relationship Id="rId5" Type="http://schemas.openxmlformats.org/officeDocument/2006/relationships/hyperlink" Target="http://ru.wikipedia.org/w/index.php?title=%D0%9B%D0%B5%D0%B1%D0%BB%D0%B0%D0%BD,_%D0%96%D0%BE%D1%80%D0%B6%D0%B5%D1%82&amp;action=edit&amp;redlink=1" TargetMode="External"/><Relationship Id="rId4" Type="http://schemas.openxmlformats.org/officeDocument/2006/relationships/hyperlink" Target="http://ru.wikipedia.org/wiki/%D0%9C%D0%A5%D0%90%D0%A2"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71735" y="214290"/>
            <a:ext cx="6079895" cy="1857388"/>
          </a:xfrm>
        </p:spPr>
        <p:txBody>
          <a:bodyPr/>
          <a:lstStyle/>
          <a:p>
            <a:r>
              <a:rPr lang="ru-RU" dirty="0" smtClean="0"/>
              <a:t>Морис </a:t>
            </a:r>
            <a:r>
              <a:rPr lang="ru-RU" dirty="0" err="1" smtClean="0"/>
              <a:t>метерлинк</a:t>
            </a:r>
            <a:endParaRPr lang="ru-RU" dirty="0"/>
          </a:p>
        </p:txBody>
      </p:sp>
      <p:sp>
        <p:nvSpPr>
          <p:cNvPr id="3" name="Подзаголовок 2"/>
          <p:cNvSpPr>
            <a:spLocks noGrp="1"/>
          </p:cNvSpPr>
          <p:nvPr>
            <p:ph type="subTitle" idx="1"/>
          </p:nvPr>
        </p:nvSpPr>
        <p:spPr>
          <a:xfrm>
            <a:off x="1371600" y="3331698"/>
            <a:ext cx="6400800" cy="2811946"/>
          </a:xfrm>
        </p:spPr>
        <p:txBody>
          <a:bodyPr>
            <a:normAutofit fontScale="85000" lnSpcReduction="20000"/>
          </a:bodyPr>
          <a:lstStyle/>
          <a:p>
            <a:r>
              <a:rPr lang="ru-RU" dirty="0" smtClean="0"/>
              <a:t> Б</a:t>
            </a:r>
            <a:r>
              <a:rPr lang="ru-RU" dirty="0" smtClean="0">
                <a:hlinkClick r:id="rId2" tooltip="Бельгия"/>
              </a:rPr>
              <a:t>ельгийский</a:t>
            </a:r>
            <a:r>
              <a:rPr lang="ru-RU" dirty="0" smtClean="0"/>
              <a:t> писатель, </a:t>
            </a:r>
            <a:r>
              <a:rPr lang="ru-RU" dirty="0" smtClean="0">
                <a:hlinkClick r:id="rId3" tooltip="Драматург"/>
              </a:rPr>
              <a:t>драматург</a:t>
            </a:r>
            <a:r>
              <a:rPr lang="ru-RU" dirty="0" smtClean="0"/>
              <a:t> и </a:t>
            </a:r>
            <a:r>
              <a:rPr lang="ru-RU" dirty="0" smtClean="0">
                <a:hlinkClick r:id="rId4" tooltip="Философ"/>
              </a:rPr>
              <a:t>философ</a:t>
            </a:r>
            <a:r>
              <a:rPr lang="ru-RU" dirty="0" smtClean="0"/>
              <a:t>. Писал на </a:t>
            </a:r>
            <a:r>
              <a:rPr lang="ru-RU" dirty="0" smtClean="0">
                <a:hlinkClick r:id="rId5" tooltip="Французский язык"/>
              </a:rPr>
              <a:t>французском языке</a:t>
            </a:r>
            <a:r>
              <a:rPr lang="ru-RU" dirty="0" smtClean="0"/>
              <a:t>. Лауреат </a:t>
            </a:r>
            <a:r>
              <a:rPr lang="ru-RU" dirty="0" smtClean="0">
                <a:hlinkClick r:id="rId6" tooltip="Нобелевская премия по литературе"/>
              </a:rPr>
              <a:t>Нобелевской премии по литературе</a:t>
            </a:r>
            <a:r>
              <a:rPr lang="ru-RU" dirty="0" smtClean="0"/>
              <a:t> за </a:t>
            </a:r>
            <a:r>
              <a:rPr lang="ru-RU" dirty="0" smtClean="0">
                <a:hlinkClick r:id="rId7" tooltip="1911"/>
              </a:rPr>
              <a:t>1911</a:t>
            </a:r>
            <a:r>
              <a:rPr lang="ru-RU" dirty="0" smtClean="0"/>
              <a:t>. Автор философской пьесы-притчи «</a:t>
            </a:r>
            <a:r>
              <a:rPr lang="ru-RU" dirty="0" smtClean="0">
                <a:hlinkClick r:id="rId8" tooltip="Синяя птица (пьеса)"/>
              </a:rPr>
              <a:t>Синяя птица</a:t>
            </a:r>
            <a:r>
              <a:rPr lang="ru-RU" dirty="0" smtClean="0"/>
              <a:t>», посвященной вечному поиску человеком непреходящего символа счастья и познания бытия — Синей птицы. Произведения Метерлинка отражают попытки души достичь понимания и любви.</a:t>
            </a:r>
            <a:endParaRPr lang="ru-RU" dirty="0"/>
          </a:p>
        </p:txBody>
      </p:sp>
      <p:pic>
        <p:nvPicPr>
          <p:cNvPr id="23554" name="Picture 2" descr="http://img0.liveinternet.ru/images/attach/c/0/48/90/48090989_Maeterlink.jpg"/>
          <p:cNvPicPr>
            <a:picLocks noChangeAspect="1" noChangeArrowheads="1"/>
          </p:cNvPicPr>
          <p:nvPr/>
        </p:nvPicPr>
        <p:blipFill>
          <a:blip r:embed="rId9" cstate="print"/>
          <a:srcRect/>
          <a:stretch>
            <a:fillRect/>
          </a:stretch>
        </p:blipFill>
        <p:spPr bwMode="auto">
          <a:xfrm>
            <a:off x="0" y="0"/>
            <a:ext cx="3214678" cy="3357562"/>
          </a:xfrm>
          <a:prstGeom prst="rect">
            <a:avLst/>
          </a:prstGeom>
          <a:noFill/>
        </p:spPr>
      </p:pic>
    </p:spTree>
  </p:cSld>
  <p:clrMapOvr>
    <a:masterClrMapping/>
  </p:clrMapOvr>
  <p:transition>
    <p:zoom/>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Бельгийский период</a:t>
            </a:r>
            <a:endParaRPr lang="ru-RU" dirty="0"/>
          </a:p>
        </p:txBody>
      </p:sp>
      <p:sp>
        <p:nvSpPr>
          <p:cNvPr id="3" name="Содержимое 2"/>
          <p:cNvSpPr>
            <a:spLocks noGrp="1"/>
          </p:cNvSpPr>
          <p:nvPr>
            <p:ph sz="half" idx="1"/>
          </p:nvPr>
        </p:nvSpPr>
        <p:spPr/>
        <p:txBody>
          <a:bodyPr>
            <a:normAutofit fontScale="85000" lnSpcReduction="10000"/>
          </a:bodyPr>
          <a:lstStyle/>
          <a:p>
            <a:r>
              <a:rPr lang="ru-RU" dirty="0" smtClean="0"/>
              <a:t>Морис Метерлинк родился в </a:t>
            </a:r>
            <a:r>
              <a:rPr lang="ru-RU" dirty="0" smtClean="0">
                <a:hlinkClick r:id="rId2" tooltip="Бельгия"/>
              </a:rPr>
              <a:t>Бельгии</a:t>
            </a:r>
            <a:r>
              <a:rPr lang="ru-RU" dirty="0" smtClean="0"/>
              <a:t>, в семье богатого нотариуса. Семья была франкоговорящей, поэтому Метерлинк позже написал большую часть своих произведений на французском языке. Многие из его первых произведений не сохранились, так как были уничтожены автором, сохранились лишь фрагменты.</a:t>
            </a:r>
            <a:endParaRPr lang="ru-RU" dirty="0"/>
          </a:p>
        </p:txBody>
      </p:sp>
      <p:sp>
        <p:nvSpPr>
          <p:cNvPr id="4" name="Содержимое 3"/>
          <p:cNvSpPr>
            <a:spLocks noGrp="1"/>
          </p:cNvSpPr>
          <p:nvPr>
            <p:ph sz="half" idx="2"/>
          </p:nvPr>
        </p:nvSpPr>
        <p:spPr/>
        <p:txBody>
          <a:bodyPr>
            <a:normAutofit fontScale="85000" lnSpcReduction="10000"/>
          </a:bodyPr>
          <a:lstStyle/>
          <a:p>
            <a:endParaRPr lang="ru-RU" dirty="0"/>
          </a:p>
        </p:txBody>
      </p:sp>
      <p:pic>
        <p:nvPicPr>
          <p:cNvPr id="26626" name="Picture 2" descr="Maurice Maeterlinck.jpg"/>
          <p:cNvPicPr>
            <a:picLocks noChangeAspect="1" noChangeArrowheads="1"/>
          </p:cNvPicPr>
          <p:nvPr/>
        </p:nvPicPr>
        <p:blipFill>
          <a:blip r:embed="rId3" cstate="print"/>
          <a:srcRect/>
          <a:stretch>
            <a:fillRect/>
          </a:stretch>
        </p:blipFill>
        <p:spPr bwMode="auto">
          <a:xfrm>
            <a:off x="5143504" y="1571612"/>
            <a:ext cx="3071834" cy="4572032"/>
          </a:xfrm>
          <a:prstGeom prst="rect">
            <a:avLst/>
          </a:prstGeom>
          <a:noFill/>
        </p:spPr>
      </p:pic>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Первые шаги </a:t>
            </a:r>
            <a:r>
              <a:rPr lang="ru-RU" dirty="0" smtClean="0"/>
              <a:t>в </a:t>
            </a:r>
            <a:r>
              <a:rPr lang="ru-RU" dirty="0" err="1" smtClean="0"/>
              <a:t>искуство</a:t>
            </a:r>
            <a:endParaRPr lang="ru-RU" dirty="0"/>
          </a:p>
        </p:txBody>
      </p:sp>
      <p:sp>
        <p:nvSpPr>
          <p:cNvPr id="3" name="Текст 2"/>
          <p:cNvSpPr>
            <a:spLocks noGrp="1"/>
          </p:cNvSpPr>
          <p:nvPr>
            <p:ph type="body" idx="2"/>
          </p:nvPr>
        </p:nvSpPr>
        <p:spPr>
          <a:xfrm>
            <a:off x="714348" y="1571612"/>
            <a:ext cx="2751166" cy="4554552"/>
          </a:xfrm>
        </p:spPr>
        <p:txBody>
          <a:bodyPr/>
          <a:lstStyle/>
          <a:p>
            <a:endParaRPr lang="ru-RU" dirty="0"/>
          </a:p>
        </p:txBody>
      </p:sp>
      <p:sp>
        <p:nvSpPr>
          <p:cNvPr id="4" name="Содержимое 3"/>
          <p:cNvSpPr>
            <a:spLocks noGrp="1"/>
          </p:cNvSpPr>
          <p:nvPr>
            <p:ph sz="half" idx="1"/>
          </p:nvPr>
        </p:nvSpPr>
        <p:spPr/>
        <p:txBody>
          <a:bodyPr>
            <a:normAutofit fontScale="85000" lnSpcReduction="10000"/>
          </a:bodyPr>
          <a:lstStyle/>
          <a:p>
            <a:r>
              <a:rPr lang="ru-RU" dirty="0" smtClean="0"/>
              <a:t>В </a:t>
            </a:r>
            <a:r>
              <a:rPr lang="ru-RU" dirty="0" smtClean="0">
                <a:hlinkClick r:id="rId2" tooltip="1883 год"/>
              </a:rPr>
              <a:t>1883 году</a:t>
            </a:r>
            <a:r>
              <a:rPr lang="ru-RU" dirty="0" smtClean="0"/>
              <a:t> на страницах журнала «</a:t>
            </a:r>
            <a:r>
              <a:rPr lang="ru-RU" dirty="0" err="1" smtClean="0"/>
              <a:t>Jeune</a:t>
            </a:r>
            <a:r>
              <a:rPr lang="ru-RU" dirty="0" smtClean="0"/>
              <a:t> </a:t>
            </a:r>
            <a:r>
              <a:rPr lang="ru-RU" dirty="0" err="1" smtClean="0"/>
              <a:t>Belgique</a:t>
            </a:r>
            <a:r>
              <a:rPr lang="ru-RU" dirty="0" smtClean="0"/>
              <a:t>» было опубликовано первое стихотворение Метерлинка. В </a:t>
            </a:r>
            <a:r>
              <a:rPr lang="ru-RU" dirty="0" smtClean="0">
                <a:hlinkClick r:id="rId3" tooltip="1885 год"/>
              </a:rPr>
              <a:t>1885 году</a:t>
            </a:r>
            <a:r>
              <a:rPr lang="ru-RU" dirty="0" smtClean="0"/>
              <a:t> он получил право заниматься адвокатской практикой, окончив юридический факультет </a:t>
            </a:r>
            <a:r>
              <a:rPr lang="ru-RU" dirty="0" err="1" smtClean="0">
                <a:hlinkClick r:id="rId4" tooltip="Гент"/>
              </a:rPr>
              <a:t>Гентского</a:t>
            </a:r>
            <a:r>
              <a:rPr lang="ru-RU" dirty="0" smtClean="0"/>
              <a:t> университета. В </a:t>
            </a:r>
            <a:r>
              <a:rPr lang="ru-RU" dirty="0" smtClean="0">
                <a:hlinkClick r:id="rId5" tooltip="1888 год"/>
              </a:rPr>
              <a:t>1888 году</a:t>
            </a:r>
            <a:r>
              <a:rPr lang="ru-RU" dirty="0" smtClean="0"/>
              <a:t> увидел свет изданный за счет средств семьи автора поэтический сборник «Оранжереи», а год спустя была написана «Принцесса </a:t>
            </a:r>
            <a:r>
              <a:rPr lang="ru-RU" dirty="0" err="1" smtClean="0"/>
              <a:t>Мален</a:t>
            </a:r>
            <a:r>
              <a:rPr lang="ru-RU" dirty="0" smtClean="0"/>
              <a:t> » — первая пьеса Метерлинка, снискавшая похвалу </a:t>
            </a:r>
            <a:r>
              <a:rPr lang="ru-RU" dirty="0" smtClean="0">
                <a:hlinkClick r:id="rId6" tooltip="Мирбо, Октав"/>
              </a:rPr>
              <a:t>Октава </a:t>
            </a:r>
            <a:r>
              <a:rPr lang="ru-RU" dirty="0" err="1" smtClean="0">
                <a:hlinkClick r:id="rId6" tooltip="Мирбо, Октав"/>
              </a:rPr>
              <a:t>Мирбо</a:t>
            </a:r>
            <a:r>
              <a:rPr lang="ru-RU" dirty="0" smtClean="0"/>
              <a:t> . В </a:t>
            </a:r>
            <a:r>
              <a:rPr lang="ru-RU" dirty="0" smtClean="0">
                <a:hlinkClick r:id="rId7" tooltip="1889"/>
              </a:rPr>
              <a:t>1889</a:t>
            </a:r>
            <a:r>
              <a:rPr lang="ru-RU" dirty="0" smtClean="0"/>
              <a:t> вышел сборник стихов «Теплицы» , в </a:t>
            </a:r>
            <a:r>
              <a:rPr lang="ru-RU" dirty="0" smtClean="0">
                <a:hlinkClick r:id="rId8" tooltip="1896"/>
              </a:rPr>
              <a:t>1896</a:t>
            </a:r>
            <a:r>
              <a:rPr lang="ru-RU" dirty="0" smtClean="0"/>
              <a:t> — сборник «12 песен» (в </a:t>
            </a:r>
            <a:r>
              <a:rPr lang="ru-RU" dirty="0" smtClean="0">
                <a:hlinkClick r:id="rId9" tooltip="1900"/>
              </a:rPr>
              <a:t>1900</a:t>
            </a:r>
            <a:r>
              <a:rPr lang="ru-RU" dirty="0" smtClean="0"/>
              <a:t> — «15 песен»).</a:t>
            </a:r>
            <a:endParaRPr lang="ru-RU" dirty="0"/>
          </a:p>
        </p:txBody>
      </p:sp>
    </p:spTree>
  </p:cSld>
  <p:clrMapOvr>
    <a:masterClrMapping/>
  </p:clrMapOvr>
  <p:transition>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Синяя птица</a:t>
            </a:r>
            <a:endParaRPr lang="ru-RU" dirty="0"/>
          </a:p>
        </p:txBody>
      </p:sp>
      <p:sp>
        <p:nvSpPr>
          <p:cNvPr id="3" name="Содержимое 2"/>
          <p:cNvSpPr>
            <a:spLocks noGrp="1"/>
          </p:cNvSpPr>
          <p:nvPr>
            <p:ph sz="half" idx="1"/>
          </p:nvPr>
        </p:nvSpPr>
        <p:spPr/>
        <p:txBody>
          <a:bodyPr>
            <a:normAutofit fontScale="92500" lnSpcReduction="20000"/>
          </a:bodyPr>
          <a:lstStyle/>
          <a:p>
            <a:r>
              <a:rPr lang="ru-RU" dirty="0" smtClean="0"/>
              <a:t>пьеса </a:t>
            </a:r>
            <a:r>
              <a:rPr lang="ru-RU" dirty="0" smtClean="0">
                <a:hlinkClick r:id="rId2" tooltip="Метерлинк, Морис"/>
              </a:rPr>
              <a:t>Мориса Метерлинка</a:t>
            </a:r>
            <a:r>
              <a:rPr lang="ru-RU" dirty="0" smtClean="0"/>
              <a:t> в 6 актах, написанная в </a:t>
            </a:r>
            <a:r>
              <a:rPr lang="ru-RU" dirty="0" smtClean="0">
                <a:hlinkClick r:id="rId3" tooltip="1908 год"/>
              </a:rPr>
              <a:t>1908 году</a:t>
            </a:r>
            <a:r>
              <a:rPr lang="ru-RU" dirty="0" smtClean="0"/>
              <a:t>. Впервые была поставлена 13 октября </a:t>
            </a:r>
            <a:r>
              <a:rPr lang="ru-RU" dirty="0" smtClean="0">
                <a:hlinkClick r:id="rId3" tooltip="1908 год"/>
              </a:rPr>
              <a:t>1908 года</a:t>
            </a:r>
            <a:r>
              <a:rPr lang="ru-RU" dirty="0" smtClean="0"/>
              <a:t> во </a:t>
            </a:r>
            <a:r>
              <a:rPr lang="ru-RU" dirty="0" err="1" smtClean="0">
                <a:hlinkClick r:id="rId4" tooltip="МХАТ"/>
              </a:rPr>
              <a:t>МХАТе</a:t>
            </a:r>
            <a:r>
              <a:rPr lang="ru-RU" dirty="0" smtClean="0"/>
              <a:t>. Известен также вариант в виде сказки для детей в 10 главах, составленной гражданской женой </a:t>
            </a:r>
            <a:r>
              <a:rPr lang="ru-RU" dirty="0" err="1" smtClean="0"/>
              <a:t>Метерлика</a:t>
            </a:r>
            <a:r>
              <a:rPr lang="ru-RU" dirty="0" smtClean="0"/>
              <a:t> </a:t>
            </a:r>
            <a:r>
              <a:rPr lang="ru-RU" dirty="0" smtClean="0">
                <a:hlinkClick r:id="rId5" tooltip="Леблан, Жоржет (страница отсутствует)"/>
              </a:rPr>
              <a:t>Жоржет </a:t>
            </a:r>
            <a:r>
              <a:rPr lang="ru-RU" dirty="0" err="1" smtClean="0">
                <a:hlinkClick r:id="rId5" tooltip="Леблан, Жоржет (страница отсутствует)"/>
              </a:rPr>
              <a:t>Леблан</a:t>
            </a:r>
            <a:endParaRPr lang="ru-RU" dirty="0"/>
          </a:p>
        </p:txBody>
      </p:sp>
      <p:sp>
        <p:nvSpPr>
          <p:cNvPr id="4" name="Содержимое 3"/>
          <p:cNvSpPr>
            <a:spLocks noGrp="1"/>
          </p:cNvSpPr>
          <p:nvPr>
            <p:ph sz="half" idx="2"/>
          </p:nvPr>
        </p:nvSpPr>
        <p:spPr/>
        <p:txBody>
          <a:bodyPr>
            <a:normAutofit fontScale="92500" lnSpcReduction="20000"/>
          </a:bodyPr>
          <a:lstStyle/>
          <a:p>
            <a:endParaRPr lang="ru-RU"/>
          </a:p>
        </p:txBody>
      </p:sp>
      <p:sp>
        <p:nvSpPr>
          <p:cNvPr id="30722" name="AutoShape 2" descr="http://im8-tub-ru.yandex.net/i?id=235997811-17-72&amp;n=21"/>
          <p:cNvSpPr>
            <a:spLocks noChangeAspect="1" noChangeArrowheads="1"/>
          </p:cNvSpPr>
          <p:nvPr/>
        </p:nvSpPr>
        <p:spPr bwMode="auto">
          <a:xfrm>
            <a:off x="155575" y="-136525"/>
            <a:ext cx="296863" cy="296863"/>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6" name="Picture 2" descr="http://i.i.ua/photo/images/pic/7/8/1494187_32fc8496.jpg"/>
          <p:cNvPicPr>
            <a:picLocks noChangeAspect="1" noChangeArrowheads="1"/>
          </p:cNvPicPr>
          <p:nvPr/>
        </p:nvPicPr>
        <p:blipFill>
          <a:blip r:embed="rId6" cstate="print"/>
          <a:srcRect/>
          <a:stretch>
            <a:fillRect/>
          </a:stretch>
        </p:blipFill>
        <p:spPr bwMode="auto">
          <a:xfrm>
            <a:off x="4929190" y="1285860"/>
            <a:ext cx="3352800" cy="521495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2">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TotalTime>
  <Words>16</Words>
  <Application>Microsoft Office PowerPoint</Application>
  <PresentationFormat>Экран (4:3)</PresentationFormat>
  <Paragraphs>8</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Апекс</vt:lpstr>
      <vt:lpstr>Морис метерлинк</vt:lpstr>
      <vt:lpstr>Бельгийский период</vt:lpstr>
      <vt:lpstr>Первые шаги в искуство</vt:lpstr>
      <vt:lpstr>Синяя птица</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Морис метерлинк</dc:title>
  <dc:creator>Админ</dc:creator>
  <cp:lastModifiedBy>Админ</cp:lastModifiedBy>
  <cp:revision>4</cp:revision>
  <dcterms:created xsi:type="dcterms:W3CDTF">2012-10-23T12:41:40Z</dcterms:created>
  <dcterms:modified xsi:type="dcterms:W3CDTF">2012-10-23T14:45:38Z</dcterms:modified>
</cp:coreProperties>
</file>