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70" r:id="rId3"/>
    <p:sldId id="267" r:id="rId4"/>
    <p:sldId id="262" r:id="rId5"/>
    <p:sldId id="259" r:id="rId6"/>
    <p:sldId id="263" r:id="rId7"/>
    <p:sldId id="258" r:id="rId8"/>
    <p:sldId id="264" r:id="rId9"/>
    <p:sldId id="266" r:id="rId10"/>
    <p:sldId id="268" r:id="rId11"/>
    <p:sldId id="265" r:id="rId12"/>
    <p:sldId id="271" r:id="rId13"/>
    <p:sldId id="272" r:id="rId14"/>
    <p:sldId id="273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244" autoAdjust="0"/>
    <p:restoredTop sz="94660"/>
  </p:normalViewPr>
  <p:slideViewPr>
    <p:cSldViewPr>
      <p:cViewPr varScale="1">
        <p:scale>
          <a:sx n="61" d="100"/>
          <a:sy n="61" d="100"/>
        </p:scale>
        <p:origin x="-84" y="-2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EB9416-F6AB-4950-99EF-AB939C0E68AD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35BFD6-3D0C-4806-ABD3-5304F631B3C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AA85C6-85D1-4771-8ADA-C707DD9B0AE6}" type="datetimeFigureOut">
              <a:rPr lang="ru-RU" smtClean="0"/>
              <a:pPr/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336620-EC61-4400-A388-398FA9267D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ost-318-1248678773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4357718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Весна в мире насекомых</a:t>
            </a:r>
            <a:endParaRPr lang="ru-RU" sz="9600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</a:rPr>
              <a:t>Траурница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6380" y="1428736"/>
            <a:ext cx="3400420" cy="4857784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4"/>
          </p:nvPr>
        </p:nvSpPr>
        <p:spPr>
          <a:xfrm>
            <a:off x="4857752" y="1500174"/>
            <a:ext cx="3686172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    Обитает на опушках леса, в  садах и парках.  Питается листьями берёзы, осины, соком поврежденных деревьев и перезрелыми фруктами.</a:t>
            </a:r>
            <a:endParaRPr lang="ru-RU" sz="2800" b="1" dirty="0"/>
          </a:p>
        </p:txBody>
      </p:sp>
      <p:pic>
        <p:nvPicPr>
          <p:cNvPr id="5122" name="Picture 2" descr="H:\траур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4167190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accent6">
                    <a:lumMod val="75000"/>
                  </a:schemeClr>
                </a:solidFill>
              </a:rPr>
              <a:t>Дневной павлиний глаз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2066" y="1428736"/>
            <a:ext cx="3614734" cy="5000660"/>
          </a:xfrm>
        </p:spPr>
        <p:txBody>
          <a:bodyPr>
            <a:noAutofit/>
          </a:bodyPr>
          <a:lstStyle/>
          <a:p>
            <a:r>
              <a:rPr lang="ru-RU" sz="3600" dirty="0" smtClean="0"/>
              <a:t>Гусениц этой бабочки никогда не бывает много. Так что вреда они не приносят, да и живут часто на сорных  растениях.</a:t>
            </a:r>
            <a:endParaRPr lang="ru-RU" sz="3600" dirty="0"/>
          </a:p>
        </p:txBody>
      </p:sp>
      <p:pic>
        <p:nvPicPr>
          <p:cNvPr id="1026" name="Picture 2" descr="F:\баб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4357718" cy="464347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</a:rPr>
              <a:t>Капустница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929191" y="1571612"/>
            <a:ext cx="3571900" cy="450059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  </a:t>
            </a:r>
            <a:r>
              <a:rPr lang="ru-RU" sz="3000" b="1" dirty="0" smtClean="0"/>
              <a:t>Гусеницы бабочки – капустницы питаются капустой. </a:t>
            </a:r>
            <a:r>
              <a:rPr lang="ru-RU" sz="3000" b="1" dirty="0" smtClean="0"/>
              <a:t>Птицы </a:t>
            </a:r>
            <a:r>
              <a:rPr lang="ru-RU" sz="3000" b="1" dirty="0" smtClean="0"/>
              <a:t>их не трогают. Если гусениц  много, они могут погубить почти весь урожай</a:t>
            </a:r>
            <a:r>
              <a:rPr lang="ru-RU" sz="3000" dirty="0" smtClean="0"/>
              <a:t>.</a:t>
            </a:r>
            <a:endParaRPr lang="ru-RU" sz="3000" dirty="0"/>
          </a:p>
        </p:txBody>
      </p:sp>
      <p:pic>
        <p:nvPicPr>
          <p:cNvPr id="6146" name="Picture 2" descr="H:\капуст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4157674" cy="461964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</a:rPr>
              <a:t>Комар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6380" y="1428736"/>
            <a:ext cx="3400420" cy="492922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Комары существуют на всех континентах, кроме Антарктиды. </a:t>
            </a:r>
            <a:r>
              <a:rPr lang="ru-RU" sz="2800" dirty="0" smtClean="0"/>
              <a:t> </a:t>
            </a:r>
            <a:r>
              <a:rPr lang="ru-RU" sz="2800" dirty="0" smtClean="0"/>
              <a:t>В России можно встретить около 100 видов комаров.  Личинки комаров питаются в водной среде и не истощают почвы.</a:t>
            </a:r>
            <a:endParaRPr lang="ru-RU" sz="2800" dirty="0"/>
          </a:p>
        </p:txBody>
      </p:sp>
      <p:pic>
        <p:nvPicPr>
          <p:cNvPr id="1026" name="Picture 2" descr="H:\кома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500174"/>
            <a:ext cx="4357718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Какая польза от комаров?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214414" y="3000372"/>
            <a:ext cx="2286016" cy="121444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Комары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5286380" y="2143116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286380" y="3357562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357818" y="4572008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>
            <a:endCxn id="11" idx="1"/>
          </p:cNvCxnSpPr>
          <p:nvPr/>
        </p:nvCxnSpPr>
        <p:spPr>
          <a:xfrm flipV="1">
            <a:off x="3571868" y="2428868"/>
            <a:ext cx="171451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71868" y="3714752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500430" y="3714752"/>
            <a:ext cx="178595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Какая польза от комаров?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214414" y="3000372"/>
            <a:ext cx="2286016" cy="121444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Комары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286380" y="3357562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птицы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357818" y="4572008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лягушки</a:t>
            </a:r>
            <a:endParaRPr lang="ru-RU" sz="3600" dirty="0">
              <a:solidFill>
                <a:srgbClr val="FFFF00"/>
              </a:solidFill>
            </a:endParaRPr>
          </a:p>
        </p:txBody>
      </p:sp>
      <p:cxnSp>
        <p:nvCxnSpPr>
          <p:cNvPr id="15" name="Прямая со стрелкой 14"/>
          <p:cNvCxnSpPr>
            <a:endCxn id="11" idx="1"/>
          </p:cNvCxnSpPr>
          <p:nvPr/>
        </p:nvCxnSpPr>
        <p:spPr>
          <a:xfrm flipV="1">
            <a:off x="3571868" y="2428868"/>
            <a:ext cx="171451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71868" y="3714752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500430" y="3714752"/>
            <a:ext cx="178595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Блок-схема: процесс 10"/>
          <p:cNvSpPr/>
          <p:nvPr/>
        </p:nvSpPr>
        <p:spPr>
          <a:xfrm>
            <a:off x="5286380" y="2143116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стрекозы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Какая польза от личинок комаров?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214414" y="3000372"/>
            <a:ext cx="2286016" cy="121444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FF00"/>
                </a:solidFill>
              </a:rPr>
              <a:t>Личинкикомаров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5286380" y="2143116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286380" y="3357562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357818" y="4572008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 стрелкой 14"/>
          <p:cNvCxnSpPr>
            <a:endCxn id="11" idx="1"/>
          </p:cNvCxnSpPr>
          <p:nvPr/>
        </p:nvCxnSpPr>
        <p:spPr>
          <a:xfrm flipV="1">
            <a:off x="3571868" y="2428868"/>
            <a:ext cx="171451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71868" y="3714752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500430" y="3714752"/>
            <a:ext cx="178595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46158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accent2">
                    <a:lumMod val="50000"/>
                  </a:schemeClr>
                </a:solidFill>
              </a:rPr>
              <a:t>Какая польза от личинок комаров?</a:t>
            </a:r>
            <a:endParaRPr lang="ru-RU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1214414" y="3000372"/>
            <a:ext cx="2286016" cy="1214446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rgbClr val="FFFF00"/>
                </a:solidFill>
              </a:rPr>
              <a:t>Личинкикомаров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5286380" y="2143116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рыбы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12" name="Блок-схема: процесс 11"/>
          <p:cNvSpPr/>
          <p:nvPr/>
        </p:nvSpPr>
        <p:spPr>
          <a:xfrm>
            <a:off x="5286380" y="3357562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</a:rPr>
              <a:t>Личинки стрекозы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13" name="Блок-схема: процесс 12"/>
          <p:cNvSpPr/>
          <p:nvPr/>
        </p:nvSpPr>
        <p:spPr>
          <a:xfrm>
            <a:off x="5357818" y="4572008"/>
            <a:ext cx="2643206" cy="571504"/>
          </a:xfrm>
          <a:prstGeom prst="flowChart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FF00"/>
                </a:solidFill>
              </a:rPr>
              <a:t>тритоны</a:t>
            </a:r>
            <a:endParaRPr lang="ru-RU" sz="3200" dirty="0">
              <a:solidFill>
                <a:srgbClr val="FFFF00"/>
              </a:solidFill>
            </a:endParaRPr>
          </a:p>
        </p:txBody>
      </p:sp>
      <p:cxnSp>
        <p:nvCxnSpPr>
          <p:cNvPr id="15" name="Прямая со стрелкой 14"/>
          <p:cNvCxnSpPr>
            <a:endCxn id="11" idx="1"/>
          </p:cNvCxnSpPr>
          <p:nvPr/>
        </p:nvCxnSpPr>
        <p:spPr>
          <a:xfrm flipV="1">
            <a:off x="3571868" y="2428868"/>
            <a:ext cx="1714512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571868" y="3714752"/>
            <a:ext cx="164307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500430" y="3714752"/>
            <a:ext cx="1785950" cy="121444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857256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6">
                    <a:lumMod val="75000"/>
                  </a:schemeClr>
                </a:solidFill>
              </a:rPr>
              <a:t>Муравей</a:t>
            </a:r>
            <a:endParaRPr lang="ru-RU" sz="7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5"/>
          <p:cNvSpPr>
            <a:spLocks noGrp="1"/>
          </p:cNvSpPr>
          <p:nvPr>
            <p:ph type="body" sz="quarter" idx="3"/>
          </p:nvPr>
        </p:nvSpPr>
        <p:spPr>
          <a:xfrm>
            <a:off x="5072066" y="1214422"/>
            <a:ext cx="3398838" cy="3714775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sz="3200" dirty="0" smtClean="0"/>
              <a:t>Много опасных насекомых поедают муравьи. Недаром их называют «санитарами леса».</a:t>
            </a:r>
            <a:endParaRPr lang="ru-RU" sz="3200" dirty="0"/>
          </a:p>
        </p:txBody>
      </p:sp>
      <p:pic>
        <p:nvPicPr>
          <p:cNvPr id="1026" name="Picture 2" descr="F:\мур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4549780" cy="47736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</a:rPr>
              <a:t>Пчела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72066" y="1142984"/>
            <a:ext cx="3571900" cy="4643470"/>
          </a:xfrm>
        </p:spPr>
        <p:txBody>
          <a:bodyPr>
            <a:noAutofit/>
          </a:bodyPr>
          <a:lstStyle/>
          <a:p>
            <a:r>
              <a:rPr lang="ru-RU" sz="2800" dirty="0" smtClean="0"/>
              <a:t>Пчела делает 200 взмахов крыльями в секунду. За день опыляет до 7.000 цветков.  Для сбора 1 кг мёда  одной пчеле нужно налетать около  300.000 км и посетить 19 млн. цветков.</a:t>
            </a:r>
            <a:endParaRPr lang="ru-RU" sz="2800" dirty="0" smtClean="0"/>
          </a:p>
        </p:txBody>
      </p:sp>
      <p:pic>
        <p:nvPicPr>
          <p:cNvPr id="3074" name="Picture 2" descr="F:\пчел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736"/>
            <a:ext cx="4286280" cy="48577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Стрекоза</a:t>
            </a:r>
            <a:endParaRPr lang="ru-RU" sz="6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00628" y="1142984"/>
            <a:ext cx="3686172" cy="4500594"/>
          </a:xfrm>
        </p:spPr>
        <p:txBody>
          <a:bodyPr>
            <a:noAutofit/>
          </a:bodyPr>
          <a:lstStyle/>
          <a:p>
            <a:r>
              <a:rPr lang="ru-RU" sz="2800" dirty="0" smtClean="0"/>
              <a:t>Стрекоз называют «воздушные» хищники. За час одна стрекоза может съесть 40 комнатных  мух и тут  же начнет еще гоняться за комарами и другими насекомыми.</a:t>
            </a:r>
            <a:endParaRPr lang="ru-RU" sz="2800" dirty="0"/>
          </a:p>
        </p:txBody>
      </p:sp>
      <p:pic>
        <p:nvPicPr>
          <p:cNvPr id="6146" name="Picture 2" descr="F:\стрекоз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4286280" cy="485778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54098"/>
          </a:xfrm>
        </p:spPr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6">
                    <a:lumMod val="75000"/>
                  </a:schemeClr>
                </a:solidFill>
              </a:rPr>
              <a:t>Муха</a:t>
            </a:r>
            <a:endParaRPr lang="ru-RU" sz="72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3"/>
          </p:nvPr>
        </p:nvSpPr>
        <p:spPr>
          <a:xfrm>
            <a:off x="5072066" y="1428736"/>
            <a:ext cx="3286148" cy="4286280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 smtClean="0"/>
              <a:t>Лишь некоторые виды мух кусаются и переносят инфекции. Мухи опыляют растения, а их личинки пожирают клопов и гусениц.</a:t>
            </a:r>
            <a:endParaRPr lang="ru-RU" sz="3200" dirty="0"/>
          </a:p>
        </p:txBody>
      </p:sp>
      <p:pic>
        <p:nvPicPr>
          <p:cNvPr id="2" name="Picture 2" descr="H:\мух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18882"/>
            <a:ext cx="4214842" cy="47962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accent6">
                    <a:lumMod val="75000"/>
                  </a:schemeClr>
                </a:solidFill>
              </a:rPr>
              <a:t>Шмель</a:t>
            </a:r>
            <a:endParaRPr lang="ru-RU" sz="60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428736"/>
            <a:ext cx="4040188" cy="74613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00628" y="1428736"/>
            <a:ext cx="3543296" cy="464347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Ранней весной (конец апреля – май) матка в одиночку начинает устраивать гнездо. Яйцо развивается около 4 дней, а взрослые шмели  выходят  из коконов на 22 – 23 день.</a:t>
            </a:r>
            <a:endParaRPr lang="ru-RU" sz="2800" dirty="0"/>
          </a:p>
        </p:txBody>
      </p:sp>
      <p:pic>
        <p:nvPicPr>
          <p:cNvPr id="7170" name="Picture 2" descr="F:\шмель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736"/>
            <a:ext cx="4470403" cy="506444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</a:rPr>
              <a:t>Лимонница</a:t>
            </a:r>
            <a:endParaRPr lang="ru-RU" sz="66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286380" y="1285860"/>
            <a:ext cx="3643338" cy="4857784"/>
          </a:xfrm>
        </p:spPr>
        <p:txBody>
          <a:bodyPr>
            <a:noAutofit/>
          </a:bodyPr>
          <a:lstStyle/>
          <a:p>
            <a:r>
              <a:rPr lang="ru-RU" sz="2600" dirty="0" smtClean="0"/>
              <a:t>Лимонница появляется при первых  весенних лучах солнца. Её считают бабочкой – долгожительницей, она может прожить до 13 месяцев. Гусеницы питаются листьями крушины,  а бабочки  проводят лето питаясь нектаром</a:t>
            </a:r>
            <a:r>
              <a:rPr lang="ru-RU" sz="2800" dirty="0" smtClean="0"/>
              <a:t>. </a:t>
            </a:r>
            <a:endParaRPr lang="ru-RU" sz="2800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500562" y="1571612"/>
            <a:ext cx="571504" cy="384017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/>
              <a:t>      </a:t>
            </a:r>
            <a:endParaRPr lang="ru-RU" sz="2000" dirty="0"/>
          </a:p>
        </p:txBody>
      </p:sp>
      <p:pic>
        <p:nvPicPr>
          <p:cNvPr id="2050" name="Picture 2" descr="H:\лимон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428736"/>
            <a:ext cx="4500594" cy="500066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i="1" dirty="0" smtClean="0">
                <a:solidFill>
                  <a:schemeClr val="accent6">
                    <a:lumMod val="75000"/>
                  </a:schemeClr>
                </a:solidFill>
              </a:rPr>
              <a:t>Крапивница</a:t>
            </a:r>
            <a:endParaRPr lang="ru-RU" sz="7200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286380" y="0"/>
            <a:ext cx="3471858" cy="5715016"/>
          </a:xfrm>
        </p:spPr>
        <p:txBody>
          <a:bodyPr>
            <a:noAutofit/>
          </a:bodyPr>
          <a:lstStyle/>
          <a:p>
            <a:r>
              <a:rPr lang="ru-RU" sz="3000" dirty="0" smtClean="0"/>
              <a:t>Крапивницу можно встретить везде, где есть крапива. Появляется ранней весной и летает все лето. Гусеница буроватого цвета с шипами, питается</a:t>
            </a:r>
            <a:r>
              <a:rPr lang="ru-RU" sz="3100" dirty="0" smtClean="0"/>
              <a:t> крапивой. </a:t>
            </a:r>
            <a:endParaRPr lang="ru-RU" sz="3100" dirty="0"/>
          </a:p>
        </p:txBody>
      </p:sp>
      <p:pic>
        <p:nvPicPr>
          <p:cNvPr id="3074" name="Picture 2" descr="H:\крапивниц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4382387" cy="4857784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post-318-1248678773_thumb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i="1" dirty="0" smtClean="0">
                <a:solidFill>
                  <a:schemeClr val="accent6">
                    <a:lumMod val="75000"/>
                  </a:schemeClr>
                </a:solidFill>
              </a:rPr>
              <a:t>Адмирал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286380" y="1428736"/>
            <a:ext cx="3400420" cy="4929221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Гусеницы  могут быть чёрными, зелёными или жёлто-коричневыми, все они имеют одиночную жёлтую полоску. </a:t>
            </a:r>
            <a:r>
              <a:rPr lang="ru-RU" sz="2800" dirty="0" smtClean="0"/>
              <a:t> </a:t>
            </a:r>
            <a:r>
              <a:rPr lang="ru-RU" sz="2800" dirty="0" smtClean="0"/>
              <a:t>Питается эта бабочка крапивой и чертополохом.</a:t>
            </a:r>
            <a:endParaRPr lang="ru-RU" sz="2800" dirty="0"/>
          </a:p>
        </p:txBody>
      </p:sp>
      <p:pic>
        <p:nvPicPr>
          <p:cNvPr id="4098" name="Picture 2" descr="H:\адмирал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00174"/>
            <a:ext cx="4357718" cy="4714908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363</Words>
  <Application>Microsoft Office PowerPoint</Application>
  <PresentationFormat>Экран (4:3)</PresentationFormat>
  <Paragraphs>41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Весна в мире насекомых</vt:lpstr>
      <vt:lpstr>Муравей</vt:lpstr>
      <vt:lpstr>Пчела</vt:lpstr>
      <vt:lpstr>Стрекоза</vt:lpstr>
      <vt:lpstr>Муха</vt:lpstr>
      <vt:lpstr>Шмель</vt:lpstr>
      <vt:lpstr>Лимонница</vt:lpstr>
      <vt:lpstr>Крапивница</vt:lpstr>
      <vt:lpstr>Адмирал</vt:lpstr>
      <vt:lpstr>Траурница</vt:lpstr>
      <vt:lpstr>Дневной павлиний глаз</vt:lpstr>
      <vt:lpstr>Капустница</vt:lpstr>
      <vt:lpstr>Комар</vt:lpstr>
      <vt:lpstr>Какая польза от комаров?</vt:lpstr>
      <vt:lpstr>Какая польза от комаров?</vt:lpstr>
      <vt:lpstr>Какая польза от личинок комаров?</vt:lpstr>
      <vt:lpstr>Какая польза от личинок комаров?</vt:lpstr>
    </vt:vector>
  </TitlesOfParts>
  <Company>HOMA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Шестиногие и восьминогие</dc:title>
  <dc:creator>1</dc:creator>
  <cp:lastModifiedBy>1</cp:lastModifiedBy>
  <cp:revision>35</cp:revision>
  <dcterms:created xsi:type="dcterms:W3CDTF">2012-12-13T19:06:12Z</dcterms:created>
  <dcterms:modified xsi:type="dcterms:W3CDTF">2013-03-19T21:10:32Z</dcterms:modified>
</cp:coreProperties>
</file>