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9" r:id="rId3"/>
    <p:sldId id="260" r:id="rId4"/>
    <p:sldId id="261" r:id="rId5"/>
    <p:sldId id="257" r:id="rId6"/>
    <p:sldId id="265" r:id="rId7"/>
    <p:sldId id="263" r:id="rId8"/>
    <p:sldId id="262" r:id="rId9"/>
    <p:sldId id="25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B9891-AD0F-4064-BAD4-37C28565AA23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90D63-55BA-4788-8E5F-C8A3C8B249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558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56BE7-478E-4901-8B4A-E98BAFCAA89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56BE7-478E-4901-8B4A-E98BAFCAA89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B2EBB-CD56-43D5-AB50-B9EAA0FC42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1000failures.files.wordpress.com/2011/02/skis.gi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5" Type="http://schemas.openxmlformats.org/officeDocument/2006/relationships/hyperlink" Target="http://www.drjosephnoland.com/images/264_41.gif" TargetMode="Externa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mishia-237.gi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ntasmagoria.bg/figurki/wild%20life/14320b_v09_TP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://st.free-lance.ru/users/mtstudio/upload/f_491087887f706.jpg" TargetMode="Externa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hyperlink" Target="http://pareni.files.wordpress.com/2011/04/wuka.jpg" TargetMode="Externa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omtombak.com/carimage/Alfa/Alfa_Romeo-8c_Competizione_2007_PC5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1.gif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142852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Отгадайте </a:t>
            </a:r>
            <a:r>
              <a:rPr lang="ru-RU" sz="2400" b="1" i="1" dirty="0" smtClean="0">
                <a:solidFill>
                  <a:srgbClr val="C00000"/>
                </a:solidFill>
              </a:rPr>
              <a:t>загадки.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071546"/>
            <a:ext cx="5357850" cy="3071834"/>
          </a:xfrm>
          <a:prstGeom prst="rect">
            <a:avLst/>
          </a:prstGeom>
          <a:noFill/>
        </p:spPr>
        <p:txBody>
          <a:bodyPr wrap="square" rtlCol="0">
            <a:prstTxWarp prst="textCascadeUp">
              <a:avLst>
                <a:gd name="adj" fmla="val 99155"/>
              </a:avLst>
            </a:prstTxWarp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Мы – проворные сестрицы –</a:t>
            </a: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Быстро бегать мастерицы.</a:t>
            </a: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В дождь – лежим,</a:t>
            </a: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В снег – бежим,</a:t>
            </a: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Уж такой у нас режим.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5" name="i-main-pic" descr="Картинка 3 из 164179">
            <a:hlinkClick r:id="rId3" tgtFrame="&quot;_blank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1500174"/>
            <a:ext cx="3143272" cy="1785950"/>
          </a:xfrm>
          <a:prstGeom prst="roundRect">
            <a:avLst>
              <a:gd name="adj" fmla="val 16667"/>
            </a:avLst>
          </a:prstGeom>
          <a:ln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perspectiveContrastingLeftFacing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327471" y="4694157"/>
            <a:ext cx="4929222" cy="1285884"/>
          </a:xfrm>
          <a:prstGeom prst="rect">
            <a:avLst/>
          </a:prstGeom>
          <a:noFill/>
        </p:spPr>
        <p:txBody>
          <a:bodyPr wrap="square" rtlCol="0">
            <a:prstTxWarp prst="textFadeLeft">
              <a:avLst>
                <a:gd name="adj" fmla="val 728"/>
              </a:avLst>
            </a:prstTxWarp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Идут, бегут.</a:t>
            </a:r>
          </a:p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С места не сойдут.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7" name="i-main-pic" descr="Картинка 5 из 22074">
            <a:hlinkClick r:id="rId5" tgtFrame="&quot;_blank&quot;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4265529"/>
            <a:ext cx="207170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знайк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3801618"/>
            <a:ext cx="2214578" cy="30563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43174" y="20002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357158" y="714356"/>
            <a:ext cx="8501122" cy="3357586"/>
          </a:xfrm>
          <a:prstGeom prst="wedgeEllipseCallout">
            <a:avLst>
              <a:gd name="adj1" fmla="val -31633"/>
              <a:gd name="adj2" fmla="val 7301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prstTxWarp prst="textCanUp">
              <a:avLst/>
            </a:prstTxWarp>
          </a:bodyPr>
          <a:lstStyle/>
          <a:p>
            <a:pPr algn="ctr"/>
            <a:r>
              <a:rPr lang="ru-RU" sz="11500" b="1" i="1" dirty="0" smtClean="0">
                <a:solidFill>
                  <a:srgbClr val="C00000"/>
                </a:solidFill>
                <a:latin typeface="Monotype Corsiva" pitchFamily="66" charset="0"/>
              </a:rPr>
              <a:t>Молодцы!</a:t>
            </a:r>
            <a:endParaRPr lang="ru-RU" sz="115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00166" y="142852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Отгадайте </a:t>
            </a:r>
            <a:r>
              <a:rPr lang="ru-RU" sz="2400" b="1" i="1" dirty="0" smtClean="0">
                <a:solidFill>
                  <a:srgbClr val="C00000"/>
                </a:solidFill>
              </a:rPr>
              <a:t>загадки.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868" y="4214818"/>
            <a:ext cx="5072098" cy="1500198"/>
          </a:xfrm>
          <a:prstGeom prst="rect">
            <a:avLst/>
          </a:prstGeom>
          <a:noFill/>
        </p:spPr>
        <p:txBody>
          <a:bodyPr wrap="square" rtlCol="0">
            <a:prstTxWarp prst="textSlantDown">
              <a:avLst>
                <a:gd name="adj" fmla="val 100000"/>
              </a:avLst>
            </a:prstTxWarp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Кот живёт у нас на крыше,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 А в чулане живут …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9" name="i-main-pic" descr="Картинка 6 из 60898">
            <a:hlinkClick r:id="rId3" tgtFrame="&quot;_blank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14347" y="4429132"/>
            <a:ext cx="1524019" cy="147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-main-pic" descr="Картинка 6 из 60898">
            <a:hlinkClick r:id="rId3" tgtFrame="&quot;_blank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785918" y="4429132"/>
            <a:ext cx="1428760" cy="140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85720" y="1500174"/>
            <a:ext cx="5357850" cy="2308324"/>
          </a:xfrm>
          <a:prstGeom prst="rect">
            <a:avLst/>
          </a:prstGeom>
          <a:noFill/>
        </p:spPr>
        <p:txBody>
          <a:bodyPr wrap="square" rtlCol="0">
            <a:prstTxWarp prst="textFadeRight">
              <a:avLst>
                <a:gd name="adj" fmla="val 0"/>
              </a:avLst>
            </a:prstTxWarp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Белая звёздочка с неба упала,</a:t>
            </a:r>
          </a:p>
          <a:p>
            <a:r>
              <a:rPr lang="ru-RU" sz="3600" b="1" i="1" dirty="0" smtClean="0">
                <a:solidFill>
                  <a:srgbClr val="0070C0"/>
                </a:solidFill>
              </a:rPr>
              <a:t>Мне на ладошку легла –</a:t>
            </a:r>
          </a:p>
          <a:p>
            <a:r>
              <a:rPr lang="ru-RU" sz="3600" b="1" i="1" dirty="0" smtClean="0">
                <a:solidFill>
                  <a:srgbClr val="0070C0"/>
                </a:solidFill>
              </a:rPr>
              <a:t>И пропала.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8206" name="Picture 14" descr="Картинка 6 из 283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1142984"/>
            <a:ext cx="2643206" cy="27336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142852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Отгадайте </a:t>
            </a:r>
            <a:r>
              <a:rPr lang="ru-RU" sz="2400" b="1" i="1" dirty="0" smtClean="0">
                <a:solidFill>
                  <a:srgbClr val="C00000"/>
                </a:solidFill>
              </a:rPr>
              <a:t>загадки.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142984"/>
            <a:ext cx="5500726" cy="2500330"/>
          </a:xfrm>
          <a:prstGeom prst="rect">
            <a:avLst/>
          </a:prstGeom>
          <a:noFill/>
        </p:spPr>
        <p:txBody>
          <a:bodyPr wrap="square" rtlCol="0">
            <a:prstTxWarp prst="textStop">
              <a:avLst>
                <a:gd name="adj" fmla="val 14286"/>
              </a:avLst>
            </a:prstTxWarp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Закипит – исходит паром,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И свистит, и пышет жаром,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Крышкой брякает, стучит.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- Эй, сними меня! – кричит.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5" name="i-main-pic" descr="Картинка 36 из 23644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714752"/>
            <a:ext cx="2214578" cy="2721021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i-main-pic" descr="Картинка 91 из 41795">
            <a:hlinkClick r:id="rId5" tgtFrame="&quot;_blank&quot;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5929322" y="1214422"/>
            <a:ext cx="2143140" cy="2500330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perspectiveHeroicExtremeLeftFacing"/>
            <a:lightRig rig="threePt" dir="t"/>
          </a:scene3d>
        </p:spPr>
      </p:pic>
      <p:sp>
        <p:nvSpPr>
          <p:cNvPr id="8" name="TextBox 7"/>
          <p:cNvSpPr txBox="1"/>
          <p:nvPr/>
        </p:nvSpPr>
        <p:spPr>
          <a:xfrm>
            <a:off x="3214678" y="4429132"/>
            <a:ext cx="5643602" cy="1077218"/>
          </a:xfrm>
          <a:prstGeom prst="rect">
            <a:avLst/>
          </a:prstGeom>
          <a:noFill/>
        </p:spPr>
        <p:txBody>
          <a:bodyPr wrap="square" rtlCol="0">
            <a:prstTxWarp prst="textStop">
              <a:avLst>
                <a:gd name="adj" fmla="val 14286"/>
              </a:avLst>
            </a:prstTxWarp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Вяжет мама длинный шарф,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Потому что сын …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285728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Тема урока.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незнай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4429132"/>
            <a:ext cx="1500198" cy="227648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115616" y="1916832"/>
            <a:ext cx="73448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Правописание слов с сочетаниями </a:t>
            </a:r>
            <a:endParaRPr lang="ru-RU" sz="6000" b="1" dirty="0" smtClean="0"/>
          </a:p>
          <a:p>
            <a:pPr algn="ctr"/>
            <a:r>
              <a:rPr lang="ru-RU" sz="6000" b="1" dirty="0" err="1" smtClean="0"/>
              <a:t>жи</a:t>
            </a:r>
            <a:r>
              <a:rPr lang="ru-RU" sz="6000" b="1" dirty="0" smtClean="0"/>
              <a:t>-ши</a:t>
            </a:r>
            <a:r>
              <a:rPr lang="ru-RU" sz="6000" b="1" dirty="0"/>
              <a:t>; чу-</a:t>
            </a:r>
            <a:r>
              <a:rPr lang="ru-RU" sz="6000" b="1" dirty="0" err="1"/>
              <a:t>щу</a:t>
            </a:r>
            <a:r>
              <a:rPr lang="ru-RU" sz="6000" b="1" dirty="0"/>
              <a:t>; </a:t>
            </a:r>
            <a:r>
              <a:rPr lang="ru-RU" sz="6000" b="1" dirty="0" err="1"/>
              <a:t>ча</a:t>
            </a:r>
            <a:r>
              <a:rPr lang="ru-RU" sz="6000" b="1" dirty="0"/>
              <a:t>-ща.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515923" y="1214422"/>
            <a:ext cx="6143668" cy="4000528"/>
          </a:xfrm>
          <a:prstGeom prst="wedgeRoundRectCallout">
            <a:avLst>
              <a:gd name="adj1" fmla="val -60828"/>
              <a:gd name="adj2" fmla="val 36018"/>
              <a:gd name="adj3" fmla="val 1666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i="1" dirty="0" smtClean="0">
              <a:latin typeface="Calibri" pitchFamily="34" charset="0"/>
              <a:cs typeface="Arial" pitchFamily="34" charset="0"/>
            </a:endParaRPr>
          </a:p>
          <a:p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В сочетаниях </a:t>
            </a:r>
            <a:r>
              <a:rPr lang="ru-RU" sz="4400" b="1" i="1" dirty="0" err="1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жи</a:t>
            </a:r>
            <a:r>
              <a:rPr lang="ru-RU" sz="4400" b="1" i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- </a:t>
            </a:r>
            <a:r>
              <a:rPr lang="ru-RU" sz="4400" b="1" i="1" dirty="0" err="1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ши</a:t>
            </a:r>
            <a:endParaRPr lang="ru-RU" sz="4000" b="1" i="1" dirty="0" smtClean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  <a:p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Только </a:t>
            </a:r>
            <a:r>
              <a:rPr lang="ru-RU" sz="4400" b="1" i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и</a:t>
            </a:r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 всегда пиши!</a:t>
            </a:r>
          </a:p>
          <a:p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В сочетаниях </a:t>
            </a:r>
            <a:r>
              <a:rPr lang="ru-RU" sz="4400" b="1" i="1" dirty="0" err="1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ча</a:t>
            </a:r>
            <a:r>
              <a:rPr lang="ru-RU" sz="4400" b="1" i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– </a:t>
            </a:r>
            <a:r>
              <a:rPr lang="ru-RU" sz="4400" b="1" i="1" dirty="0" err="1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ща</a:t>
            </a:r>
            <a:endParaRPr lang="ru-RU" sz="4000" b="1" i="1" dirty="0" smtClean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  <a:p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Пишем только букву </a:t>
            </a:r>
            <a:r>
              <a:rPr lang="ru-RU" sz="4400" b="1" i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а</a:t>
            </a:r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.</a:t>
            </a:r>
          </a:p>
          <a:p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В сочетаниях </a:t>
            </a:r>
            <a:r>
              <a:rPr lang="ru-RU" sz="4400" b="1" i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чу – </a:t>
            </a:r>
            <a:r>
              <a:rPr lang="ru-RU" sz="4400" b="1" i="1" dirty="0" err="1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щу</a:t>
            </a:r>
            <a:endParaRPr lang="ru-RU" sz="4000" b="1" i="1" dirty="0" smtClean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  <a:p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Пишут только букву </a:t>
            </a:r>
            <a:r>
              <a:rPr lang="ru-RU" sz="4400" b="1" i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у</a:t>
            </a:r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Arial" pitchFamily="34" charset="0"/>
              </a:rPr>
              <a:t>.</a:t>
            </a:r>
          </a:p>
          <a:p>
            <a:pPr algn="ctr"/>
            <a:endParaRPr lang="ru-RU" sz="48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знайк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3214686"/>
            <a:ext cx="2286016" cy="3413572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480" y="285728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Разгадайте ребус, запишите слово.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grpSp>
        <p:nvGrpSpPr>
          <p:cNvPr id="41" name="Группа 40"/>
          <p:cNvGrpSpPr/>
          <p:nvPr/>
        </p:nvGrpSpPr>
        <p:grpSpPr>
          <a:xfrm>
            <a:off x="2357422" y="428604"/>
            <a:ext cx="4857784" cy="3857652"/>
            <a:chOff x="2285984" y="571480"/>
            <a:chExt cx="4857784" cy="3857652"/>
          </a:xfrm>
        </p:grpSpPr>
        <p:pic>
          <p:nvPicPr>
            <p:cNvPr id="2064" name="Picture 16" descr="Картинка 24 из 4404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43240" y="1071546"/>
              <a:ext cx="4000528" cy="3357586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2285984" y="571480"/>
              <a:ext cx="1428760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600" b="1" dirty="0" smtClean="0">
                  <a:solidFill>
                    <a:srgbClr val="0070C0"/>
                  </a:solidFill>
                </a:rPr>
                <a:t>,,</a:t>
              </a:r>
              <a:endParaRPr lang="ru-RU" sz="16600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9" name="Рисунок 8" descr="Питер Пен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38791" flipH="1">
            <a:off x="-51586" y="125078"/>
            <a:ext cx="1714512" cy="21431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42910" y="41433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42" name="Группа 41"/>
          <p:cNvGrpSpPr/>
          <p:nvPr/>
        </p:nvGrpSpPr>
        <p:grpSpPr>
          <a:xfrm>
            <a:off x="3357554" y="3571876"/>
            <a:ext cx="2500330" cy="3286124"/>
            <a:chOff x="3143240" y="3571876"/>
            <a:chExt cx="2500330" cy="3286124"/>
          </a:xfrm>
        </p:grpSpPr>
        <p:pic>
          <p:nvPicPr>
            <p:cNvPr id="4098" name="Picture 2" descr="Картинка 6 из 7809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3143240" y="4286256"/>
              <a:ext cx="2500330" cy="2571744"/>
            </a:xfrm>
            <a:prstGeom prst="rect">
              <a:avLst/>
            </a:prstGeom>
            <a:noFill/>
          </p:spPr>
        </p:pic>
        <p:cxnSp>
          <p:nvCxnSpPr>
            <p:cNvPr id="20" name="Прямая со стрелкой 19"/>
            <p:cNvCxnSpPr/>
            <p:nvPr/>
          </p:nvCxnSpPr>
          <p:spPr>
            <a:xfrm rot="5400000">
              <a:off x="3321835" y="3893347"/>
              <a:ext cx="1143008" cy="64294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 rot="16200000" flipH="1">
              <a:off x="3893339" y="3893347"/>
              <a:ext cx="1643074" cy="100013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480" y="285728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Разгадайте ребус, запишите слово.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Питер Пен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38791" flipH="1">
            <a:off x="-51586" y="125078"/>
            <a:ext cx="1714512" cy="2143140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2285984" y="642918"/>
            <a:ext cx="4664009" cy="3297586"/>
            <a:chOff x="2357422" y="571480"/>
            <a:chExt cx="4664009" cy="3297586"/>
          </a:xfrm>
        </p:grpSpPr>
        <p:sp>
          <p:nvSpPr>
            <p:cNvPr id="6" name="TextBox 5"/>
            <p:cNvSpPr txBox="1"/>
            <p:nvPr/>
          </p:nvSpPr>
          <p:spPr>
            <a:xfrm>
              <a:off x="4714876" y="571480"/>
              <a:ext cx="1000132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3800" b="1" i="1" dirty="0" smtClean="0">
                  <a:solidFill>
                    <a:srgbClr val="0070C0"/>
                  </a:solidFill>
                </a:rPr>
                <a:t>,</a:t>
              </a:r>
              <a:endParaRPr lang="ru-RU" sz="13800" b="1" i="1" dirty="0">
                <a:solidFill>
                  <a:srgbClr val="0070C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57422" y="714356"/>
              <a:ext cx="1928826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9900" b="1" i="1" dirty="0" err="1" smtClean="0">
                  <a:solidFill>
                    <a:srgbClr val="0070C0"/>
                  </a:solidFill>
                </a:rPr>
                <a:t>щ</a:t>
              </a:r>
              <a:endParaRPr lang="ru-RU" sz="19900" b="1" i="1" dirty="0">
                <a:solidFill>
                  <a:srgbClr val="0070C0"/>
                </a:solidFill>
              </a:endParaRPr>
            </a:p>
          </p:txBody>
        </p:sp>
        <p:pic>
          <p:nvPicPr>
            <p:cNvPr id="3074" name="Picture 2" descr="Картинка 4 из 21230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418917" flipH="1">
              <a:off x="5070598" y="1181046"/>
              <a:ext cx="1950833" cy="2445616"/>
            </a:xfrm>
            <a:prstGeom prst="rect">
              <a:avLst/>
            </a:prstGeom>
            <a:noFill/>
          </p:spPr>
        </p:pic>
      </p:grpSp>
      <p:pic>
        <p:nvPicPr>
          <p:cNvPr id="8" name="i-main-pic" descr="Картинка 5 из 156167">
            <a:hlinkClick r:id="rId5" tgtFrame="&quot;_blank&quot;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4000504"/>
            <a:ext cx="2786082" cy="2500330"/>
          </a:xfrm>
          <a:prstGeom prst="roundRect">
            <a:avLst>
              <a:gd name="adj" fmla="val 16667"/>
            </a:avLst>
          </a:prstGeom>
          <a:ln w="3810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480" y="285728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Разгадайте ребус, запишите слово.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7" name="i-main-pic" descr="Картинка 42 из 80516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4000504"/>
            <a:ext cx="4857784" cy="24288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HeroicExtremeRightFacing"/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8" descr="Питер Пен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321511" flipH="1">
            <a:off x="-615" y="217502"/>
            <a:ext cx="1577054" cy="2057651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1428728" y="928670"/>
            <a:ext cx="6000792" cy="2862180"/>
            <a:chOff x="1214414" y="785794"/>
            <a:chExt cx="6000792" cy="2862180"/>
          </a:xfrm>
        </p:grpSpPr>
        <p:pic>
          <p:nvPicPr>
            <p:cNvPr id="10" name="Picture 36" descr="Картинка 333 из 15373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214414" y="785794"/>
              <a:ext cx="3929090" cy="2651059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5357818" y="1785926"/>
              <a:ext cx="1857388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500" b="1" i="1" dirty="0" smtClean="0">
                  <a:solidFill>
                    <a:srgbClr val="0070C0"/>
                  </a:solidFill>
                </a:rPr>
                <a:t>л</a:t>
              </a:r>
              <a:endParaRPr lang="ru-RU" sz="11500" b="1" i="1" dirty="0">
                <a:solidFill>
                  <a:srgbClr val="0070C0"/>
                </a:solidFill>
              </a:endParaRPr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>
              <a:off x="5357818" y="2500306"/>
              <a:ext cx="1071570" cy="78581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357818" y="857232"/>
              <a:ext cx="171451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500" b="1" i="1" dirty="0" err="1" smtClean="0">
                  <a:solidFill>
                    <a:srgbClr val="0070C0"/>
                  </a:solidFill>
                </a:rPr>
                <a:t>ш</a:t>
              </a:r>
              <a:endParaRPr lang="ru-RU" sz="11500" b="1" i="1" dirty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 фон (2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1071546"/>
            <a:ext cx="628654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Сочетания </a:t>
            </a:r>
          </a:p>
          <a:p>
            <a:pPr algn="ctr"/>
            <a:r>
              <a:rPr lang="ru-RU" sz="6600" b="1" i="1" dirty="0" err="1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жи</a:t>
            </a:r>
            <a:r>
              <a:rPr lang="ru-RU" sz="66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– </a:t>
            </a:r>
            <a:r>
              <a:rPr lang="ru-RU" sz="6600" b="1" i="1" dirty="0" err="1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ши</a:t>
            </a:r>
            <a:r>
              <a:rPr lang="ru-RU" sz="66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,</a:t>
            </a:r>
          </a:p>
          <a:p>
            <a:pPr algn="ctr"/>
            <a:r>
              <a:rPr lang="ru-RU" sz="6600" b="1" i="1" dirty="0" err="1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ч</a:t>
            </a:r>
            <a:r>
              <a:rPr lang="ru-RU" sz="6600" b="1" i="1" dirty="0" err="1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а</a:t>
            </a:r>
            <a:r>
              <a:rPr lang="ru-RU" sz="66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– </a:t>
            </a:r>
            <a:r>
              <a:rPr lang="ru-RU" sz="6600" b="1" i="1" dirty="0" err="1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ща</a:t>
            </a:r>
            <a:r>
              <a:rPr lang="ru-RU" sz="66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,</a:t>
            </a:r>
          </a:p>
          <a:p>
            <a:pPr algn="ctr"/>
            <a:r>
              <a:rPr lang="ru-RU" sz="6600" b="1" i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ч</a:t>
            </a:r>
            <a:r>
              <a:rPr lang="ru-RU" sz="6600" b="1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у – </a:t>
            </a:r>
            <a:r>
              <a:rPr lang="ru-RU" sz="6600" b="1" i="1" dirty="0" err="1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щу</a:t>
            </a:r>
            <a:endParaRPr lang="ru-RU" sz="6600" b="1" i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185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James Bond</cp:lastModifiedBy>
  <cp:revision>33</cp:revision>
  <dcterms:created xsi:type="dcterms:W3CDTF">2012-06-21T11:38:02Z</dcterms:created>
  <dcterms:modified xsi:type="dcterms:W3CDTF">2013-02-14T14:49:03Z</dcterms:modified>
</cp:coreProperties>
</file>