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1" r:id="rId4"/>
    <p:sldId id="259" r:id="rId5"/>
    <p:sldId id="268" r:id="rId6"/>
    <p:sldId id="262" r:id="rId7"/>
    <p:sldId id="260" r:id="rId8"/>
    <p:sldId id="269" r:id="rId9"/>
    <p:sldId id="270" r:id="rId10"/>
    <p:sldId id="271" r:id="rId11"/>
    <p:sldId id="266" r:id="rId12"/>
    <p:sldId id="264" r:id="rId13"/>
    <p:sldId id="272" r:id="rId14"/>
    <p:sldId id="273" r:id="rId15"/>
    <p:sldId id="267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7AF4B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90F7B2-2462-4D68-8E21-ED804FED91EB}" type="datetimeFigureOut">
              <a:rPr lang="ru-RU" smtClean="0"/>
              <a:pPr/>
              <a:t>22.01.2013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82FBE-A0BC-4FB5-9DD1-F04B8CAB729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90F7B2-2462-4D68-8E21-ED804FED91EB}" type="datetimeFigureOut">
              <a:rPr lang="ru-RU" smtClean="0"/>
              <a:pPr/>
              <a:t>22.01.2013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82FBE-A0BC-4FB5-9DD1-F04B8CAB729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90F7B2-2462-4D68-8E21-ED804FED91EB}" type="datetimeFigureOut">
              <a:rPr lang="ru-RU" smtClean="0"/>
              <a:pPr/>
              <a:t>22.01.2013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82FBE-A0BC-4FB5-9DD1-F04B8CAB729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90F7B2-2462-4D68-8E21-ED804FED91EB}" type="datetimeFigureOut">
              <a:rPr lang="ru-RU" smtClean="0"/>
              <a:pPr/>
              <a:t>22.01.2013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82FBE-A0BC-4FB5-9DD1-F04B8CAB729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90F7B2-2462-4D68-8E21-ED804FED91EB}" type="datetimeFigureOut">
              <a:rPr lang="ru-RU" smtClean="0"/>
              <a:pPr/>
              <a:t>22.01.2013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82FBE-A0BC-4FB5-9DD1-F04B8CAB729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90F7B2-2462-4D68-8E21-ED804FED91EB}" type="datetimeFigureOut">
              <a:rPr lang="ru-RU" smtClean="0"/>
              <a:pPr/>
              <a:t>22.01.2013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82FBE-A0BC-4FB5-9DD1-F04B8CAB729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90F7B2-2462-4D68-8E21-ED804FED91EB}" type="datetimeFigureOut">
              <a:rPr lang="ru-RU" smtClean="0"/>
              <a:pPr/>
              <a:t>22.01.2013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82FBE-A0BC-4FB5-9DD1-F04B8CAB729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90F7B2-2462-4D68-8E21-ED804FED91EB}" type="datetimeFigureOut">
              <a:rPr lang="ru-RU" smtClean="0"/>
              <a:pPr/>
              <a:t>22.01.2013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82FBE-A0BC-4FB5-9DD1-F04B8CAB729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90F7B2-2462-4D68-8E21-ED804FED91EB}" type="datetimeFigureOut">
              <a:rPr lang="ru-RU" smtClean="0"/>
              <a:pPr/>
              <a:t>22.01.2013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82FBE-A0BC-4FB5-9DD1-F04B8CAB729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90F7B2-2462-4D68-8E21-ED804FED91EB}" type="datetimeFigureOut">
              <a:rPr lang="ru-RU" smtClean="0"/>
              <a:pPr/>
              <a:t>22.01.2013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82FBE-A0BC-4FB5-9DD1-F04B8CAB729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90F7B2-2462-4D68-8E21-ED804FED91EB}" type="datetimeFigureOut">
              <a:rPr lang="ru-RU" smtClean="0"/>
              <a:pPr/>
              <a:t>22.01.2013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82FBE-A0BC-4FB5-9DD1-F04B8CAB729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90F7B2-2462-4D68-8E21-ED804FED91EB}" type="datetimeFigureOut">
              <a:rPr lang="ru-RU" smtClean="0"/>
              <a:pPr/>
              <a:t>22.01.2013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A82FBE-A0BC-4FB5-9DD1-F04B8CAB729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:\matematika_carica_nauk_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"/>
            <a:ext cx="9144000" cy="6857999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571612"/>
            <a:ext cx="9144000" cy="2643206"/>
          </a:xfrm>
          <a:ln>
            <a:solidFill>
              <a:schemeClr val="bg1"/>
            </a:solidFill>
          </a:ln>
        </p:spPr>
        <p:txBody>
          <a:bodyPr>
            <a:noAutofit/>
          </a:bodyPr>
          <a:lstStyle/>
          <a:p>
            <a:r>
              <a:rPr lang="ru-RU" sz="11500" dirty="0" smtClean="0">
                <a:ln>
                  <a:solidFill>
                    <a:schemeClr val="accent6">
                      <a:lumMod val="75000"/>
                    </a:schemeClr>
                  </a:solidFill>
                </a:ln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Устный счёт</a:t>
            </a:r>
            <a:endParaRPr lang="ru-RU" sz="11500" dirty="0">
              <a:ln>
                <a:solidFill>
                  <a:schemeClr val="accent6">
                    <a:lumMod val="75000"/>
                  </a:schemeClr>
                </a:solidFill>
              </a:ln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Равнобедренный треугольник 4"/>
          <p:cNvSpPr/>
          <p:nvPr/>
        </p:nvSpPr>
        <p:spPr>
          <a:xfrm>
            <a:off x="500034" y="5643578"/>
            <a:ext cx="714380" cy="714380"/>
          </a:xfrm>
          <a:prstGeom prst="triangle">
            <a:avLst/>
          </a:prstGeom>
          <a:solidFill>
            <a:schemeClr val="accent1"/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5429256" y="6286520"/>
            <a:ext cx="1428760" cy="285752"/>
          </a:xfrm>
          <a:prstGeom prst="rect">
            <a:avLst/>
          </a:prstGeom>
          <a:solidFill>
            <a:srgbClr val="FFC000"/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ый треугольник 6"/>
          <p:cNvSpPr/>
          <p:nvPr/>
        </p:nvSpPr>
        <p:spPr>
          <a:xfrm>
            <a:off x="1857356" y="4000504"/>
            <a:ext cx="500066" cy="714380"/>
          </a:xfrm>
          <a:prstGeom prst="rtTriangle">
            <a:avLst/>
          </a:prstGeom>
          <a:solidFill>
            <a:srgbClr val="FF0000"/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Ромб 7"/>
          <p:cNvSpPr/>
          <p:nvPr/>
        </p:nvSpPr>
        <p:spPr>
          <a:xfrm>
            <a:off x="3643306" y="5786454"/>
            <a:ext cx="785818" cy="785818"/>
          </a:xfrm>
          <a:prstGeom prst="diamond">
            <a:avLst/>
          </a:prstGeom>
          <a:solidFill>
            <a:srgbClr val="7030A0"/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Трапеция 8"/>
          <p:cNvSpPr/>
          <p:nvPr/>
        </p:nvSpPr>
        <p:spPr>
          <a:xfrm>
            <a:off x="2500298" y="5072074"/>
            <a:ext cx="857256" cy="428628"/>
          </a:xfrm>
          <a:prstGeom prst="trapezoid">
            <a:avLst/>
          </a:prstGeom>
          <a:solidFill>
            <a:srgbClr val="00B050"/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араллелограмм 9"/>
          <p:cNvSpPr/>
          <p:nvPr/>
        </p:nvSpPr>
        <p:spPr>
          <a:xfrm>
            <a:off x="5429256" y="5000636"/>
            <a:ext cx="571504" cy="571504"/>
          </a:xfrm>
          <a:prstGeom prst="parallelogram">
            <a:avLst/>
          </a:prstGeom>
          <a:solidFill>
            <a:srgbClr val="FF0000"/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Равнобедренный треугольник 10"/>
          <p:cNvSpPr/>
          <p:nvPr/>
        </p:nvSpPr>
        <p:spPr>
          <a:xfrm>
            <a:off x="7000892" y="4500570"/>
            <a:ext cx="1071570" cy="285752"/>
          </a:xfrm>
          <a:prstGeom prst="triangle">
            <a:avLst/>
          </a:prstGeom>
          <a:solidFill>
            <a:srgbClr val="27AF4B"/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357158" y="3929066"/>
            <a:ext cx="714380" cy="357190"/>
          </a:xfrm>
          <a:prstGeom prst="rect">
            <a:avLst/>
          </a:prstGeom>
          <a:solidFill>
            <a:srgbClr val="FFFF00"/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Ромб 12"/>
          <p:cNvSpPr/>
          <p:nvPr/>
        </p:nvSpPr>
        <p:spPr>
          <a:xfrm>
            <a:off x="4429124" y="4071942"/>
            <a:ext cx="428628" cy="571504"/>
          </a:xfrm>
          <a:prstGeom prst="diamond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F:\matematika_carica_nauk_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857365"/>
            <a:ext cx="7772400" cy="1428759"/>
          </a:xfrm>
        </p:spPr>
        <p:txBody>
          <a:bodyPr/>
          <a:lstStyle/>
          <a:p>
            <a:r>
              <a:rPr lang="ru-RU" dirty="0" smtClean="0">
                <a:ln>
                  <a:solidFill>
                    <a:schemeClr val="tx1"/>
                  </a:solidFill>
                </a:ln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Вырази в указанных единицах:</a:t>
            </a:r>
            <a:endParaRPr lang="ru-RU" dirty="0">
              <a:ln>
                <a:solidFill>
                  <a:schemeClr val="tx1"/>
                </a:solidFill>
              </a:ln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57290" y="3357562"/>
            <a:ext cx="6643734" cy="3214710"/>
          </a:xfrm>
        </p:spPr>
        <p:txBody>
          <a:bodyPr>
            <a:normAutofit/>
          </a:bodyPr>
          <a:lstStyle/>
          <a:p>
            <a:r>
              <a:rPr lang="ru-RU" sz="4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900 см</a:t>
            </a:r>
            <a:r>
              <a:rPr lang="ru-RU" sz="4400" b="1" dirty="0" smtClean="0">
                <a:solidFill>
                  <a:schemeClr val="tx1"/>
                </a:solidFill>
                <a:latin typeface="Calibri"/>
                <a:cs typeface="Times New Roman" pitchFamily="18" charset="0"/>
              </a:rPr>
              <a:t>² =            </a:t>
            </a:r>
            <a:r>
              <a:rPr lang="ru-RU" sz="4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дм</a:t>
            </a:r>
            <a:r>
              <a:rPr lang="ru-RU" sz="4400" b="1" dirty="0" smtClean="0">
                <a:solidFill>
                  <a:schemeClr val="tx1"/>
                </a:solidFill>
                <a:latin typeface="Calibri"/>
                <a:cs typeface="Times New Roman" pitchFamily="18" charset="0"/>
              </a:rPr>
              <a:t>²</a:t>
            </a:r>
          </a:p>
          <a:p>
            <a:r>
              <a:rPr lang="ru-RU" sz="4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400 дм</a:t>
            </a:r>
            <a:r>
              <a:rPr lang="ru-RU" sz="4400" b="1" dirty="0" smtClean="0">
                <a:solidFill>
                  <a:schemeClr val="tx1"/>
                </a:solidFill>
                <a:cs typeface="Times New Roman" pitchFamily="18" charset="0"/>
              </a:rPr>
              <a:t>² =            </a:t>
            </a:r>
            <a:r>
              <a:rPr lang="ru-RU" sz="4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ru-RU" sz="4400" b="1" dirty="0" smtClean="0">
                <a:solidFill>
                  <a:schemeClr val="tx1"/>
                </a:solidFill>
                <a:cs typeface="Times New Roman" pitchFamily="18" charset="0"/>
              </a:rPr>
              <a:t>²</a:t>
            </a:r>
          </a:p>
          <a:p>
            <a:r>
              <a:rPr lang="ru-RU" sz="4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8 дм</a:t>
            </a:r>
            <a:r>
              <a:rPr lang="ru-RU" sz="4400" b="1" dirty="0" smtClean="0">
                <a:solidFill>
                  <a:schemeClr val="tx1"/>
                </a:solidFill>
                <a:cs typeface="Times New Roman" pitchFamily="18" charset="0"/>
              </a:rPr>
              <a:t>² =            </a:t>
            </a:r>
            <a:r>
              <a:rPr lang="ru-RU" sz="4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см</a:t>
            </a:r>
            <a:r>
              <a:rPr lang="ru-RU" sz="4400" b="1" dirty="0" smtClean="0">
                <a:solidFill>
                  <a:schemeClr val="tx1"/>
                </a:solidFill>
                <a:cs typeface="Times New Roman" pitchFamily="18" charset="0"/>
              </a:rPr>
              <a:t>²</a:t>
            </a:r>
          </a:p>
          <a:p>
            <a:r>
              <a:rPr lang="ru-RU" sz="4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7 м</a:t>
            </a:r>
            <a:r>
              <a:rPr lang="ru-RU" sz="4400" b="1" dirty="0" smtClean="0">
                <a:solidFill>
                  <a:schemeClr val="tx1"/>
                </a:solidFill>
                <a:latin typeface="Calibri"/>
                <a:cs typeface="Times New Roman" pitchFamily="18" charset="0"/>
              </a:rPr>
              <a:t>² =           </a:t>
            </a:r>
            <a:r>
              <a:rPr lang="ru-RU" sz="4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дм</a:t>
            </a:r>
            <a:r>
              <a:rPr lang="ru-RU" sz="4400" b="1" dirty="0" smtClean="0">
                <a:solidFill>
                  <a:schemeClr val="tx1"/>
                </a:solidFill>
                <a:latin typeface="Calibri"/>
                <a:cs typeface="Times New Roman" pitchFamily="18" charset="0"/>
              </a:rPr>
              <a:t>²</a:t>
            </a:r>
            <a:endParaRPr lang="ru-RU" sz="4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4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4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714876" y="5143512"/>
            <a:ext cx="928694" cy="57150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800</a:t>
            </a:r>
            <a:endParaRPr lang="ru-RU" sz="3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929190" y="4357694"/>
            <a:ext cx="928694" cy="57150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endParaRPr lang="ru-RU" sz="4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500562" y="5929330"/>
            <a:ext cx="928694" cy="57150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000628" y="3571876"/>
            <a:ext cx="928694" cy="57150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9</a:t>
            </a:r>
            <a:r>
              <a:rPr lang="ru-RU" sz="4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9</a:t>
            </a:r>
            <a:r>
              <a:rPr lang="ru-RU" dirty="0" smtClean="0"/>
              <a:t>   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F:\matematika_carica_nauk_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857365"/>
            <a:ext cx="7772400" cy="1428759"/>
          </a:xfrm>
        </p:spPr>
        <p:txBody>
          <a:bodyPr/>
          <a:lstStyle/>
          <a:p>
            <a:r>
              <a:rPr lang="ru-RU" dirty="0" smtClean="0">
                <a:ln>
                  <a:solidFill>
                    <a:schemeClr val="tx1"/>
                  </a:solidFill>
                </a:ln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Вырази в указанных единицах:</a:t>
            </a:r>
            <a:endParaRPr lang="ru-RU" dirty="0">
              <a:ln>
                <a:solidFill>
                  <a:schemeClr val="tx1"/>
                </a:solidFill>
              </a:ln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57290" y="3357562"/>
            <a:ext cx="6643734" cy="3214710"/>
          </a:xfrm>
        </p:spPr>
        <p:txBody>
          <a:bodyPr>
            <a:normAutofit/>
          </a:bodyPr>
          <a:lstStyle/>
          <a:p>
            <a:r>
              <a:rPr lang="ru-RU" sz="4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900 см</a:t>
            </a:r>
            <a:r>
              <a:rPr lang="ru-RU" sz="4400" b="1" dirty="0" smtClean="0">
                <a:solidFill>
                  <a:schemeClr val="tx1"/>
                </a:solidFill>
                <a:latin typeface="Calibri"/>
                <a:cs typeface="Times New Roman" pitchFamily="18" charset="0"/>
              </a:rPr>
              <a:t>² =            </a:t>
            </a:r>
            <a:r>
              <a:rPr lang="ru-RU" sz="4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дм</a:t>
            </a:r>
            <a:r>
              <a:rPr lang="ru-RU" sz="4400" b="1" dirty="0" smtClean="0">
                <a:solidFill>
                  <a:schemeClr val="tx1"/>
                </a:solidFill>
                <a:latin typeface="Calibri"/>
                <a:cs typeface="Times New Roman" pitchFamily="18" charset="0"/>
              </a:rPr>
              <a:t>²</a:t>
            </a:r>
          </a:p>
          <a:p>
            <a:r>
              <a:rPr lang="ru-RU" sz="4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400 дм</a:t>
            </a:r>
            <a:r>
              <a:rPr lang="ru-RU" sz="4400" b="1" dirty="0" smtClean="0">
                <a:solidFill>
                  <a:schemeClr val="tx1"/>
                </a:solidFill>
                <a:cs typeface="Times New Roman" pitchFamily="18" charset="0"/>
              </a:rPr>
              <a:t>² =            </a:t>
            </a:r>
            <a:r>
              <a:rPr lang="ru-RU" sz="4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ru-RU" sz="4400" b="1" dirty="0" smtClean="0">
                <a:solidFill>
                  <a:schemeClr val="tx1"/>
                </a:solidFill>
                <a:cs typeface="Times New Roman" pitchFamily="18" charset="0"/>
              </a:rPr>
              <a:t>²</a:t>
            </a:r>
          </a:p>
          <a:p>
            <a:r>
              <a:rPr lang="ru-RU" sz="4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8 дм</a:t>
            </a:r>
            <a:r>
              <a:rPr lang="ru-RU" sz="4400" b="1" dirty="0" smtClean="0">
                <a:solidFill>
                  <a:schemeClr val="tx1"/>
                </a:solidFill>
                <a:cs typeface="Times New Roman" pitchFamily="18" charset="0"/>
              </a:rPr>
              <a:t>² =            </a:t>
            </a:r>
            <a:r>
              <a:rPr lang="ru-RU" sz="4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см</a:t>
            </a:r>
            <a:r>
              <a:rPr lang="ru-RU" sz="4400" b="1" dirty="0" smtClean="0">
                <a:solidFill>
                  <a:schemeClr val="tx1"/>
                </a:solidFill>
                <a:cs typeface="Times New Roman" pitchFamily="18" charset="0"/>
              </a:rPr>
              <a:t>²</a:t>
            </a:r>
          </a:p>
          <a:p>
            <a:r>
              <a:rPr lang="ru-RU" sz="4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7 м</a:t>
            </a:r>
            <a:r>
              <a:rPr lang="ru-RU" sz="4400" b="1" dirty="0" smtClean="0">
                <a:solidFill>
                  <a:schemeClr val="tx1"/>
                </a:solidFill>
                <a:latin typeface="Calibri"/>
                <a:cs typeface="Times New Roman" pitchFamily="18" charset="0"/>
              </a:rPr>
              <a:t>² =           </a:t>
            </a:r>
            <a:r>
              <a:rPr lang="ru-RU" sz="4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дм</a:t>
            </a:r>
            <a:r>
              <a:rPr lang="ru-RU" sz="4400" b="1" dirty="0" smtClean="0">
                <a:solidFill>
                  <a:schemeClr val="tx1"/>
                </a:solidFill>
                <a:latin typeface="Calibri"/>
                <a:cs typeface="Times New Roman" pitchFamily="18" charset="0"/>
              </a:rPr>
              <a:t>²</a:t>
            </a:r>
            <a:endParaRPr lang="ru-RU" sz="4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4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4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714876" y="5143512"/>
            <a:ext cx="928694" cy="57150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800</a:t>
            </a:r>
            <a:endParaRPr lang="ru-RU" sz="3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929190" y="4357694"/>
            <a:ext cx="928694" cy="57150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endParaRPr lang="ru-RU" sz="4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500562" y="5929330"/>
            <a:ext cx="928694" cy="57150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700</a:t>
            </a:r>
            <a:endParaRPr lang="ru-RU" sz="3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000628" y="3571876"/>
            <a:ext cx="928694" cy="57150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9</a:t>
            </a:r>
            <a:r>
              <a:rPr lang="ru-RU" sz="4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9</a:t>
            </a:r>
            <a:r>
              <a:rPr lang="ru-RU" dirty="0" smtClean="0"/>
              <a:t>   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F:\matematika_carica_nauk_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785927"/>
            <a:ext cx="7772400" cy="1357321"/>
          </a:xfrm>
        </p:spPr>
        <p:txBody>
          <a:bodyPr>
            <a:normAutofit/>
          </a:bodyPr>
          <a:lstStyle/>
          <a:p>
            <a:r>
              <a:rPr lang="ru-RU" sz="7200" dirty="0" smtClean="0">
                <a:ln>
                  <a:solidFill>
                    <a:srgbClr val="FF0000"/>
                  </a:solidFill>
                </a:ln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Сравни:</a:t>
            </a:r>
            <a:endParaRPr lang="ru-RU" sz="7200" dirty="0">
              <a:ln>
                <a:solidFill>
                  <a:srgbClr val="FF0000"/>
                </a:solidFill>
              </a:ln>
              <a:solidFill>
                <a:schemeClr val="bg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28662" y="3286124"/>
            <a:ext cx="6429420" cy="3286148"/>
          </a:xfrm>
        </p:spPr>
        <p:txBody>
          <a:bodyPr>
            <a:normAutofit/>
          </a:bodyPr>
          <a:lstStyle/>
          <a:p>
            <a:r>
              <a:rPr lang="ru-RU" sz="4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6 м²          60 см²</a:t>
            </a:r>
          </a:p>
          <a:p>
            <a:r>
              <a:rPr lang="ru-RU" sz="4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87 дм²         9 м²</a:t>
            </a:r>
          </a:p>
          <a:p>
            <a:r>
              <a:rPr lang="ru-RU" sz="4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200 дм²          2 м²</a:t>
            </a:r>
          </a:p>
          <a:p>
            <a:r>
              <a:rPr lang="ru-RU" sz="4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100 см          1 дм²</a:t>
            </a:r>
          </a:p>
          <a:p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500430" y="3500438"/>
            <a:ext cx="642942" cy="42862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4071934" y="4357694"/>
            <a:ext cx="642942" cy="42862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4000496" y="5143512"/>
            <a:ext cx="642942" cy="42862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3929058" y="5929330"/>
            <a:ext cx="642942" cy="42862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F:\matematika_carica_nauk_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785927"/>
            <a:ext cx="7772400" cy="1357321"/>
          </a:xfrm>
        </p:spPr>
        <p:txBody>
          <a:bodyPr>
            <a:normAutofit/>
          </a:bodyPr>
          <a:lstStyle/>
          <a:p>
            <a:r>
              <a:rPr lang="ru-RU" sz="7200" dirty="0" smtClean="0">
                <a:ln>
                  <a:solidFill>
                    <a:srgbClr val="FF0000"/>
                  </a:solidFill>
                </a:ln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Сравни:</a:t>
            </a:r>
            <a:endParaRPr lang="ru-RU" sz="7200" dirty="0">
              <a:ln>
                <a:solidFill>
                  <a:srgbClr val="FF0000"/>
                </a:solidFill>
              </a:ln>
              <a:solidFill>
                <a:schemeClr val="bg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28662" y="3286124"/>
            <a:ext cx="6429420" cy="3286148"/>
          </a:xfrm>
        </p:spPr>
        <p:txBody>
          <a:bodyPr>
            <a:normAutofit/>
          </a:bodyPr>
          <a:lstStyle/>
          <a:p>
            <a:r>
              <a:rPr lang="ru-RU" sz="4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6 м²          60 см²</a:t>
            </a:r>
          </a:p>
          <a:p>
            <a:r>
              <a:rPr lang="ru-RU" sz="4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87 дм²         9 м²</a:t>
            </a:r>
          </a:p>
          <a:p>
            <a:r>
              <a:rPr lang="ru-RU" sz="4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200 дм²          2 м²</a:t>
            </a:r>
          </a:p>
          <a:p>
            <a:r>
              <a:rPr lang="ru-RU" sz="4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100 см          1 дм²</a:t>
            </a:r>
          </a:p>
          <a:p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500430" y="3500438"/>
            <a:ext cx="642942" cy="42862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b="1" dirty="0" smtClean="0">
                <a:solidFill>
                  <a:schemeClr val="tx1"/>
                </a:solidFill>
              </a:rPr>
              <a:t>&gt;</a:t>
            </a:r>
            <a:endParaRPr lang="ru-RU" sz="4400" b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071934" y="4357694"/>
            <a:ext cx="642942" cy="42862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800" b="1" dirty="0">
              <a:solidFill>
                <a:schemeClr val="tx1"/>
              </a:solidFill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000496" y="5143512"/>
            <a:ext cx="642942" cy="42862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800" b="1" dirty="0">
              <a:solidFill>
                <a:schemeClr val="tx1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929058" y="5929330"/>
            <a:ext cx="642942" cy="42862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F:\matematika_carica_nauk_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785927"/>
            <a:ext cx="7772400" cy="1357321"/>
          </a:xfrm>
        </p:spPr>
        <p:txBody>
          <a:bodyPr>
            <a:normAutofit/>
          </a:bodyPr>
          <a:lstStyle/>
          <a:p>
            <a:r>
              <a:rPr lang="ru-RU" sz="7200" dirty="0" smtClean="0">
                <a:ln>
                  <a:solidFill>
                    <a:srgbClr val="FF0000"/>
                  </a:solidFill>
                </a:ln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Сравни:</a:t>
            </a:r>
            <a:endParaRPr lang="ru-RU" sz="7200" dirty="0">
              <a:ln>
                <a:solidFill>
                  <a:srgbClr val="FF0000"/>
                </a:solidFill>
              </a:ln>
              <a:solidFill>
                <a:schemeClr val="bg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28662" y="3286124"/>
            <a:ext cx="6429420" cy="3286148"/>
          </a:xfrm>
        </p:spPr>
        <p:txBody>
          <a:bodyPr>
            <a:normAutofit/>
          </a:bodyPr>
          <a:lstStyle/>
          <a:p>
            <a:r>
              <a:rPr lang="ru-RU" sz="4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6 м²          60 см²</a:t>
            </a:r>
          </a:p>
          <a:p>
            <a:r>
              <a:rPr lang="ru-RU" sz="4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87 дм²         9 м²</a:t>
            </a:r>
          </a:p>
          <a:p>
            <a:r>
              <a:rPr lang="ru-RU" sz="4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200 дм²          2 м²</a:t>
            </a:r>
          </a:p>
          <a:p>
            <a:r>
              <a:rPr lang="ru-RU" sz="4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100 см          1 дм²</a:t>
            </a:r>
          </a:p>
          <a:p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500430" y="3500438"/>
            <a:ext cx="642942" cy="42862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b="1" dirty="0" smtClean="0">
                <a:solidFill>
                  <a:schemeClr val="tx1"/>
                </a:solidFill>
              </a:rPr>
              <a:t>&gt;</a:t>
            </a:r>
            <a:endParaRPr lang="ru-RU" sz="4400" b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071934" y="4357694"/>
            <a:ext cx="642942" cy="42862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b="1" dirty="0" smtClean="0">
                <a:solidFill>
                  <a:schemeClr val="tx1"/>
                </a:solidFill>
                <a:cs typeface="Times New Roman" pitchFamily="18" charset="0"/>
              </a:rPr>
              <a:t>&lt;</a:t>
            </a:r>
            <a:endParaRPr lang="ru-RU" sz="4800" b="1" dirty="0">
              <a:solidFill>
                <a:schemeClr val="tx1"/>
              </a:solidFill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000496" y="5143512"/>
            <a:ext cx="642942" cy="42862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800" b="1" dirty="0">
              <a:solidFill>
                <a:schemeClr val="tx1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929058" y="5929330"/>
            <a:ext cx="642942" cy="42862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F:\matematika_carica_nauk_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785927"/>
            <a:ext cx="7772400" cy="1357321"/>
          </a:xfrm>
        </p:spPr>
        <p:txBody>
          <a:bodyPr>
            <a:normAutofit/>
          </a:bodyPr>
          <a:lstStyle/>
          <a:p>
            <a:r>
              <a:rPr lang="ru-RU" sz="7200" dirty="0" smtClean="0">
                <a:ln>
                  <a:solidFill>
                    <a:srgbClr val="FF0000"/>
                  </a:solidFill>
                </a:ln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Сравни:</a:t>
            </a:r>
            <a:endParaRPr lang="ru-RU" sz="7200" dirty="0">
              <a:ln>
                <a:solidFill>
                  <a:srgbClr val="FF0000"/>
                </a:solidFill>
              </a:ln>
              <a:solidFill>
                <a:schemeClr val="bg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28662" y="3286124"/>
            <a:ext cx="6429420" cy="3286148"/>
          </a:xfrm>
        </p:spPr>
        <p:txBody>
          <a:bodyPr>
            <a:normAutofit/>
          </a:bodyPr>
          <a:lstStyle/>
          <a:p>
            <a:r>
              <a:rPr lang="ru-RU" sz="4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6 м²          60 см²</a:t>
            </a:r>
          </a:p>
          <a:p>
            <a:r>
              <a:rPr lang="ru-RU" sz="4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87 дм²         9 м²</a:t>
            </a:r>
          </a:p>
          <a:p>
            <a:r>
              <a:rPr lang="ru-RU" sz="4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200 дм²          2 м²</a:t>
            </a:r>
          </a:p>
          <a:p>
            <a:r>
              <a:rPr lang="ru-RU" sz="4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100 см          1 дм²</a:t>
            </a:r>
          </a:p>
          <a:p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500430" y="3500438"/>
            <a:ext cx="642942" cy="42862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b="1" dirty="0" smtClean="0">
                <a:solidFill>
                  <a:schemeClr val="tx1"/>
                </a:solidFill>
              </a:rPr>
              <a:t>&gt;</a:t>
            </a:r>
            <a:endParaRPr lang="ru-RU" sz="4400" b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071934" y="4357694"/>
            <a:ext cx="642942" cy="42862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b="1" dirty="0" smtClean="0">
                <a:solidFill>
                  <a:schemeClr val="tx1"/>
                </a:solidFill>
                <a:cs typeface="Times New Roman" pitchFamily="18" charset="0"/>
              </a:rPr>
              <a:t>&lt;</a:t>
            </a:r>
            <a:endParaRPr lang="ru-RU" sz="4800" b="1" dirty="0">
              <a:solidFill>
                <a:schemeClr val="tx1"/>
              </a:solidFill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000496" y="5143512"/>
            <a:ext cx="642942" cy="42862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b="1" dirty="0" smtClean="0">
                <a:solidFill>
                  <a:schemeClr val="tx1"/>
                </a:solidFill>
              </a:rPr>
              <a:t>=</a:t>
            </a:r>
            <a:endParaRPr lang="ru-RU" sz="4800" b="1" dirty="0">
              <a:solidFill>
                <a:schemeClr val="tx1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929058" y="5929330"/>
            <a:ext cx="642942" cy="42862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0034" y="1785926"/>
            <a:ext cx="8072494" cy="1928826"/>
          </a:xfrm>
        </p:spPr>
        <p:txBody>
          <a:bodyPr/>
          <a:lstStyle/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F:\matematika_carica_nauk_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5720" y="1857365"/>
            <a:ext cx="8172480" cy="1743086"/>
          </a:xfrm>
        </p:spPr>
        <p:txBody>
          <a:bodyPr>
            <a:normAutofit/>
          </a:bodyPr>
          <a:lstStyle/>
          <a:p>
            <a:r>
              <a:rPr lang="ru-RU" b="1" dirty="0" smtClean="0">
                <a:ln>
                  <a:solidFill>
                    <a:schemeClr val="tx1"/>
                  </a:solidFill>
                </a:ln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Выполни программу действий:</a:t>
            </a:r>
            <a:endParaRPr lang="ru-RU" b="1" dirty="0">
              <a:ln>
                <a:solidFill>
                  <a:schemeClr val="tx1"/>
                </a:solidFill>
              </a:ln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785786" y="3714752"/>
            <a:ext cx="857256" cy="78581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</a:rPr>
              <a:t>39</a:t>
            </a:r>
            <a:endParaRPr lang="ru-RU" sz="3200" b="1" dirty="0">
              <a:solidFill>
                <a:schemeClr val="tx1"/>
              </a:solidFill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3071802" y="3714752"/>
            <a:ext cx="857256" cy="78581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/>
          <p:cNvSpPr/>
          <p:nvPr/>
        </p:nvSpPr>
        <p:spPr>
          <a:xfrm>
            <a:off x="5643570" y="3714752"/>
            <a:ext cx="857256" cy="78581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Овал 12"/>
          <p:cNvSpPr/>
          <p:nvPr/>
        </p:nvSpPr>
        <p:spPr>
          <a:xfrm>
            <a:off x="5643570" y="5286388"/>
            <a:ext cx="857256" cy="78581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Овал 13"/>
          <p:cNvSpPr/>
          <p:nvPr/>
        </p:nvSpPr>
        <p:spPr>
          <a:xfrm>
            <a:off x="785786" y="5286388"/>
            <a:ext cx="857256" cy="78581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Овал 14"/>
          <p:cNvSpPr/>
          <p:nvPr/>
        </p:nvSpPr>
        <p:spPr>
          <a:xfrm>
            <a:off x="3071802" y="5286388"/>
            <a:ext cx="857256" cy="78581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Стрелка вправо 16"/>
          <p:cNvSpPr/>
          <p:nvPr/>
        </p:nvSpPr>
        <p:spPr>
          <a:xfrm>
            <a:off x="1785918" y="3857628"/>
            <a:ext cx="1049846" cy="484632"/>
          </a:xfrm>
          <a:prstGeom prst="right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accent2"/>
                </a:solidFill>
              </a:rPr>
              <a:t>+ 40</a:t>
            </a:r>
            <a:endParaRPr lang="ru-RU" sz="2800" b="1" dirty="0">
              <a:solidFill>
                <a:schemeClr val="accent2"/>
              </a:solidFill>
            </a:endParaRPr>
          </a:p>
        </p:txBody>
      </p:sp>
      <p:sp>
        <p:nvSpPr>
          <p:cNvPr id="18" name="Стрелка вправо 17"/>
          <p:cNvSpPr/>
          <p:nvPr/>
        </p:nvSpPr>
        <p:spPr>
          <a:xfrm>
            <a:off x="4214810" y="3857628"/>
            <a:ext cx="1121284" cy="484632"/>
          </a:xfrm>
          <a:prstGeom prst="right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accent2"/>
                </a:solidFill>
              </a:rPr>
              <a:t>+ 8</a:t>
            </a:r>
            <a:endParaRPr lang="ru-RU" sz="2800" b="1" dirty="0"/>
          </a:p>
        </p:txBody>
      </p:sp>
      <p:sp>
        <p:nvSpPr>
          <p:cNvPr id="19" name="Стрелка вправо 18"/>
          <p:cNvSpPr/>
          <p:nvPr/>
        </p:nvSpPr>
        <p:spPr>
          <a:xfrm>
            <a:off x="6929454" y="3857628"/>
            <a:ext cx="1121284" cy="484632"/>
          </a:xfrm>
          <a:prstGeom prst="right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-</a:t>
            </a:r>
            <a:r>
              <a:rPr lang="ru-RU" sz="2800" b="1" dirty="0" smtClean="0">
                <a:solidFill>
                  <a:schemeClr val="accent2"/>
                </a:solidFill>
              </a:rPr>
              <a:t>- 20</a:t>
            </a:r>
            <a:endParaRPr lang="ru-RU" dirty="0"/>
          </a:p>
        </p:txBody>
      </p:sp>
      <p:sp>
        <p:nvSpPr>
          <p:cNvPr id="20" name="Стрелка вправо 19"/>
          <p:cNvSpPr/>
          <p:nvPr/>
        </p:nvSpPr>
        <p:spPr>
          <a:xfrm>
            <a:off x="1857356" y="5429264"/>
            <a:ext cx="978408" cy="484632"/>
          </a:xfrm>
          <a:prstGeom prst="right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accent2"/>
                </a:solidFill>
              </a:rPr>
              <a:t>- 7</a:t>
            </a:r>
            <a:endParaRPr lang="ru-RU" b="1" dirty="0">
              <a:solidFill>
                <a:schemeClr val="accent2"/>
              </a:solidFill>
            </a:endParaRPr>
          </a:p>
        </p:txBody>
      </p:sp>
      <p:sp>
        <p:nvSpPr>
          <p:cNvPr id="21" name="Стрелка вправо 20"/>
          <p:cNvSpPr/>
          <p:nvPr/>
        </p:nvSpPr>
        <p:spPr>
          <a:xfrm>
            <a:off x="4214810" y="5429264"/>
            <a:ext cx="1121284" cy="484632"/>
          </a:xfrm>
          <a:prstGeom prst="right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accent2"/>
                </a:solidFill>
              </a:rPr>
              <a:t>+ 35</a:t>
            </a:r>
            <a:endParaRPr lang="ru-RU" sz="2800" b="1" dirty="0">
              <a:solidFill>
                <a:schemeClr val="accent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0034" y="1857364"/>
            <a:ext cx="8072494" cy="1357322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2050" name="Picture 2" descr="F:\matematika_carica_nauk_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857365"/>
            <a:ext cx="8929718" cy="1743086"/>
          </a:xfrm>
        </p:spPr>
        <p:txBody>
          <a:bodyPr/>
          <a:lstStyle/>
          <a:p>
            <a:r>
              <a:rPr lang="ru-RU" b="1" dirty="0" smtClean="0">
                <a:ln>
                  <a:solidFill>
                    <a:schemeClr val="tx1"/>
                  </a:solidFill>
                </a:ln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Выполни программу действий:</a:t>
            </a:r>
            <a:endParaRPr lang="ru-RU" dirty="0"/>
          </a:p>
        </p:txBody>
      </p:sp>
      <p:sp>
        <p:nvSpPr>
          <p:cNvPr id="5" name="Овал 4"/>
          <p:cNvSpPr/>
          <p:nvPr/>
        </p:nvSpPr>
        <p:spPr>
          <a:xfrm>
            <a:off x="785786" y="3714752"/>
            <a:ext cx="857256" cy="78581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</a:rPr>
              <a:t>39</a:t>
            </a:r>
            <a:endParaRPr lang="ru-RU" sz="3200" b="1" dirty="0">
              <a:solidFill>
                <a:schemeClr val="tx1"/>
              </a:solidFill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3071802" y="3714752"/>
            <a:ext cx="857256" cy="78581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>79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5643570" y="3714752"/>
            <a:ext cx="857256" cy="78581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>87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5643570" y="5286388"/>
            <a:ext cx="857256" cy="78581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>95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785786" y="5286388"/>
            <a:ext cx="857256" cy="78581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>67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15" name="Овал 14"/>
          <p:cNvSpPr/>
          <p:nvPr/>
        </p:nvSpPr>
        <p:spPr>
          <a:xfrm>
            <a:off x="3071802" y="5286388"/>
            <a:ext cx="857256" cy="78581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>60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17" name="Стрелка вправо 16"/>
          <p:cNvSpPr/>
          <p:nvPr/>
        </p:nvSpPr>
        <p:spPr>
          <a:xfrm>
            <a:off x="1785918" y="3857628"/>
            <a:ext cx="1049846" cy="484632"/>
          </a:xfrm>
          <a:prstGeom prst="right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accent2"/>
                </a:solidFill>
              </a:rPr>
              <a:t>+ 40</a:t>
            </a:r>
            <a:endParaRPr lang="ru-RU" sz="2800" b="1" dirty="0">
              <a:solidFill>
                <a:schemeClr val="accent2"/>
              </a:solidFill>
            </a:endParaRPr>
          </a:p>
        </p:txBody>
      </p:sp>
      <p:sp>
        <p:nvSpPr>
          <p:cNvPr id="18" name="Стрелка вправо 17"/>
          <p:cNvSpPr/>
          <p:nvPr/>
        </p:nvSpPr>
        <p:spPr>
          <a:xfrm>
            <a:off x="4214810" y="3857628"/>
            <a:ext cx="1121284" cy="484632"/>
          </a:xfrm>
          <a:prstGeom prst="right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accent2"/>
                </a:solidFill>
              </a:rPr>
              <a:t>+ 8</a:t>
            </a:r>
            <a:endParaRPr lang="ru-RU" sz="2800" b="1" dirty="0"/>
          </a:p>
        </p:txBody>
      </p:sp>
      <p:sp>
        <p:nvSpPr>
          <p:cNvPr id="19" name="Стрелка вправо 18"/>
          <p:cNvSpPr/>
          <p:nvPr/>
        </p:nvSpPr>
        <p:spPr>
          <a:xfrm>
            <a:off x="6929454" y="3857628"/>
            <a:ext cx="1121284" cy="484632"/>
          </a:xfrm>
          <a:prstGeom prst="right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-</a:t>
            </a:r>
            <a:r>
              <a:rPr lang="ru-RU" sz="2800" b="1" dirty="0" smtClean="0">
                <a:solidFill>
                  <a:schemeClr val="accent2"/>
                </a:solidFill>
              </a:rPr>
              <a:t>- 20</a:t>
            </a:r>
            <a:endParaRPr lang="ru-RU" dirty="0"/>
          </a:p>
        </p:txBody>
      </p:sp>
      <p:sp>
        <p:nvSpPr>
          <p:cNvPr id="20" name="Стрелка вправо 19"/>
          <p:cNvSpPr/>
          <p:nvPr/>
        </p:nvSpPr>
        <p:spPr>
          <a:xfrm>
            <a:off x="1857356" y="5429264"/>
            <a:ext cx="978408" cy="484632"/>
          </a:xfrm>
          <a:prstGeom prst="right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accent2"/>
                </a:solidFill>
              </a:rPr>
              <a:t>- 7</a:t>
            </a:r>
            <a:endParaRPr lang="ru-RU" b="1" dirty="0">
              <a:solidFill>
                <a:schemeClr val="accent2"/>
              </a:solidFill>
            </a:endParaRPr>
          </a:p>
        </p:txBody>
      </p:sp>
      <p:sp>
        <p:nvSpPr>
          <p:cNvPr id="21" name="Стрелка вправо 20"/>
          <p:cNvSpPr/>
          <p:nvPr/>
        </p:nvSpPr>
        <p:spPr>
          <a:xfrm>
            <a:off x="4214810" y="5429264"/>
            <a:ext cx="1121284" cy="484632"/>
          </a:xfrm>
          <a:prstGeom prst="right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accent2"/>
                </a:solidFill>
              </a:rPr>
              <a:t>+ 35</a:t>
            </a:r>
            <a:endParaRPr lang="ru-RU" sz="2800" b="1" dirty="0">
              <a:solidFill>
                <a:schemeClr val="accent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2" grpId="0" animBg="1"/>
      <p:bldP spid="13" grpId="0" animBg="1"/>
      <p:bldP spid="14" grpId="0" animBg="1"/>
      <p:bldP spid="1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F:\matematika_carica_nauk_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5720" y="2130425"/>
            <a:ext cx="8858280" cy="1470025"/>
          </a:xfrm>
        </p:spPr>
        <p:txBody>
          <a:bodyPr>
            <a:noAutofit/>
          </a:bodyPr>
          <a:lstStyle/>
          <a:p>
            <a:r>
              <a:rPr lang="ru-RU" b="1" dirty="0" smtClean="0">
                <a:ln>
                  <a:solidFill>
                    <a:srgbClr val="C00000"/>
                  </a:solidFill>
                </a:ln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Найди закономерность и запиши следующие два числа.</a:t>
            </a:r>
            <a:endParaRPr lang="ru-RU" b="1" dirty="0">
              <a:ln>
                <a:solidFill>
                  <a:srgbClr val="C00000"/>
                </a:solidFill>
              </a:ln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85720" y="3886200"/>
            <a:ext cx="7715304" cy="2614634"/>
          </a:xfrm>
        </p:spPr>
        <p:txBody>
          <a:bodyPr>
            <a:normAutofit fontScale="92500"/>
          </a:bodyPr>
          <a:lstStyle/>
          <a:p>
            <a:pPr algn="l"/>
            <a:r>
              <a:rPr lang="ru-RU" sz="6000" b="1" dirty="0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148, 157, 166, …, … .</a:t>
            </a:r>
          </a:p>
          <a:p>
            <a:pPr algn="l"/>
            <a:r>
              <a:rPr lang="ru-RU" sz="6000" b="1" dirty="0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109, 2007, 30005, …, … .</a:t>
            </a:r>
            <a:endParaRPr lang="ru-RU" sz="6000" b="1" dirty="0">
              <a:solidFill>
                <a:sysClr val="windowText" lastClr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F:\matematika_carica_nauk_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5720" y="2130425"/>
            <a:ext cx="8858280" cy="1470025"/>
          </a:xfrm>
        </p:spPr>
        <p:txBody>
          <a:bodyPr>
            <a:noAutofit/>
          </a:bodyPr>
          <a:lstStyle/>
          <a:p>
            <a:r>
              <a:rPr lang="ru-RU" b="1" dirty="0" smtClean="0">
                <a:ln>
                  <a:solidFill>
                    <a:srgbClr val="C00000"/>
                  </a:solidFill>
                </a:ln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Найди закономерность и запиши следующие два числа.</a:t>
            </a:r>
            <a:endParaRPr lang="ru-RU" b="1" dirty="0">
              <a:ln>
                <a:solidFill>
                  <a:srgbClr val="C00000"/>
                </a:solidFill>
              </a:ln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85720" y="3886200"/>
            <a:ext cx="7715304" cy="2614634"/>
          </a:xfrm>
        </p:spPr>
        <p:txBody>
          <a:bodyPr>
            <a:normAutofit fontScale="92500"/>
          </a:bodyPr>
          <a:lstStyle/>
          <a:p>
            <a:pPr algn="l"/>
            <a:r>
              <a:rPr lang="ru-RU" sz="6000" b="1" dirty="0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148, 157, 166, </a:t>
            </a:r>
            <a:r>
              <a:rPr lang="ru-RU" sz="6000" b="1" dirty="0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175, 184 </a:t>
            </a:r>
            <a:r>
              <a:rPr lang="ru-RU" sz="6000" b="1" dirty="0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l"/>
            <a:r>
              <a:rPr lang="ru-RU" sz="6000" b="1" dirty="0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109, 2007, 30005, …, … .</a:t>
            </a:r>
            <a:endParaRPr lang="ru-RU" sz="6000" b="1" dirty="0">
              <a:solidFill>
                <a:sysClr val="windowText" lastClr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F:\matematika_carica_nauk_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5720" y="2130425"/>
            <a:ext cx="8858280" cy="1470025"/>
          </a:xfrm>
        </p:spPr>
        <p:txBody>
          <a:bodyPr>
            <a:noAutofit/>
          </a:bodyPr>
          <a:lstStyle/>
          <a:p>
            <a:r>
              <a:rPr lang="ru-RU" b="1" dirty="0" smtClean="0">
                <a:ln>
                  <a:solidFill>
                    <a:srgbClr val="C00000"/>
                  </a:solidFill>
                </a:ln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Найди закономерность и запиши следующие два числа.</a:t>
            </a:r>
            <a:endParaRPr lang="ru-RU" b="1" dirty="0">
              <a:ln>
                <a:solidFill>
                  <a:srgbClr val="C00000"/>
                </a:solidFill>
              </a:ln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85720" y="3886200"/>
            <a:ext cx="8643998" cy="2614634"/>
          </a:xfrm>
        </p:spPr>
        <p:txBody>
          <a:bodyPr>
            <a:normAutofit fontScale="92500" lnSpcReduction="10000"/>
          </a:bodyPr>
          <a:lstStyle/>
          <a:p>
            <a:pPr algn="l"/>
            <a:r>
              <a:rPr lang="ru-RU" sz="6000" b="1" dirty="0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148, 157, 166, 175, 184 .</a:t>
            </a:r>
          </a:p>
          <a:p>
            <a:pPr algn="l"/>
            <a:r>
              <a:rPr lang="ru-RU" sz="6000" b="1" dirty="0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109, 2007, 30005, </a:t>
            </a:r>
            <a:r>
              <a:rPr lang="en-US" sz="6000" b="1" dirty="0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6000" b="1" dirty="0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400003,  5000001 .</a:t>
            </a:r>
            <a:endParaRPr lang="ru-RU" sz="6000" b="1" dirty="0">
              <a:solidFill>
                <a:sysClr val="windowText" lastClr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F:\matematika_carica_nauk_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857365"/>
            <a:ext cx="7772400" cy="1428759"/>
          </a:xfrm>
        </p:spPr>
        <p:txBody>
          <a:bodyPr/>
          <a:lstStyle/>
          <a:p>
            <a:r>
              <a:rPr lang="ru-RU" dirty="0" smtClean="0">
                <a:ln>
                  <a:solidFill>
                    <a:schemeClr val="tx1"/>
                  </a:solidFill>
                </a:ln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Вырази в указанных единицах:</a:t>
            </a:r>
            <a:endParaRPr lang="ru-RU" dirty="0">
              <a:ln>
                <a:solidFill>
                  <a:schemeClr val="tx1"/>
                </a:solidFill>
              </a:ln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57290" y="3357562"/>
            <a:ext cx="6643734" cy="3214710"/>
          </a:xfrm>
        </p:spPr>
        <p:txBody>
          <a:bodyPr>
            <a:normAutofit/>
          </a:bodyPr>
          <a:lstStyle/>
          <a:p>
            <a:r>
              <a:rPr lang="ru-RU" sz="4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900 см</a:t>
            </a:r>
            <a:r>
              <a:rPr lang="ru-RU" sz="4400" b="1" dirty="0" smtClean="0">
                <a:solidFill>
                  <a:schemeClr val="tx1"/>
                </a:solidFill>
                <a:latin typeface="Calibri"/>
                <a:cs typeface="Times New Roman" pitchFamily="18" charset="0"/>
              </a:rPr>
              <a:t>² =            </a:t>
            </a:r>
            <a:r>
              <a:rPr lang="ru-RU" sz="4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дм</a:t>
            </a:r>
            <a:r>
              <a:rPr lang="ru-RU" sz="4400" b="1" dirty="0" smtClean="0">
                <a:solidFill>
                  <a:schemeClr val="tx1"/>
                </a:solidFill>
                <a:latin typeface="Calibri"/>
                <a:cs typeface="Times New Roman" pitchFamily="18" charset="0"/>
              </a:rPr>
              <a:t>²</a:t>
            </a:r>
          </a:p>
          <a:p>
            <a:r>
              <a:rPr lang="ru-RU" sz="4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400 дм</a:t>
            </a:r>
            <a:r>
              <a:rPr lang="ru-RU" sz="4400" b="1" dirty="0" smtClean="0">
                <a:solidFill>
                  <a:schemeClr val="tx1"/>
                </a:solidFill>
                <a:cs typeface="Times New Roman" pitchFamily="18" charset="0"/>
              </a:rPr>
              <a:t>² =            </a:t>
            </a:r>
            <a:r>
              <a:rPr lang="ru-RU" sz="4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ru-RU" sz="4400" b="1" dirty="0" smtClean="0">
                <a:solidFill>
                  <a:schemeClr val="tx1"/>
                </a:solidFill>
                <a:cs typeface="Times New Roman" pitchFamily="18" charset="0"/>
              </a:rPr>
              <a:t>²</a:t>
            </a:r>
          </a:p>
          <a:p>
            <a:r>
              <a:rPr lang="ru-RU" sz="4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8 дм</a:t>
            </a:r>
            <a:r>
              <a:rPr lang="ru-RU" sz="4400" b="1" dirty="0" smtClean="0">
                <a:solidFill>
                  <a:schemeClr val="tx1"/>
                </a:solidFill>
                <a:cs typeface="Times New Roman" pitchFamily="18" charset="0"/>
              </a:rPr>
              <a:t>² =            </a:t>
            </a:r>
            <a:r>
              <a:rPr lang="ru-RU" sz="4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см</a:t>
            </a:r>
            <a:r>
              <a:rPr lang="ru-RU" sz="4400" b="1" dirty="0" smtClean="0">
                <a:solidFill>
                  <a:schemeClr val="tx1"/>
                </a:solidFill>
                <a:cs typeface="Times New Roman" pitchFamily="18" charset="0"/>
              </a:rPr>
              <a:t>²</a:t>
            </a:r>
          </a:p>
          <a:p>
            <a:r>
              <a:rPr lang="ru-RU" sz="4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7 м</a:t>
            </a:r>
            <a:r>
              <a:rPr lang="ru-RU" sz="4400" b="1" dirty="0" smtClean="0">
                <a:solidFill>
                  <a:schemeClr val="tx1"/>
                </a:solidFill>
                <a:latin typeface="Calibri"/>
                <a:cs typeface="Times New Roman" pitchFamily="18" charset="0"/>
              </a:rPr>
              <a:t>² =           </a:t>
            </a:r>
            <a:r>
              <a:rPr lang="ru-RU" sz="4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дм</a:t>
            </a:r>
            <a:r>
              <a:rPr lang="ru-RU" sz="4400" b="1" dirty="0" smtClean="0">
                <a:solidFill>
                  <a:schemeClr val="tx1"/>
                </a:solidFill>
                <a:latin typeface="Calibri"/>
                <a:cs typeface="Times New Roman" pitchFamily="18" charset="0"/>
              </a:rPr>
              <a:t>²</a:t>
            </a:r>
            <a:endParaRPr lang="ru-RU" sz="4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4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4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000628" y="3571876"/>
            <a:ext cx="928694" cy="57150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4714876" y="5143512"/>
            <a:ext cx="928694" cy="57150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4929190" y="4357694"/>
            <a:ext cx="928694" cy="57150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4500562" y="5929330"/>
            <a:ext cx="928694" cy="57150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F:\matematika_carica_nauk_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857365"/>
            <a:ext cx="7772400" cy="1428759"/>
          </a:xfrm>
        </p:spPr>
        <p:txBody>
          <a:bodyPr/>
          <a:lstStyle/>
          <a:p>
            <a:r>
              <a:rPr lang="ru-RU" dirty="0" smtClean="0">
                <a:ln>
                  <a:solidFill>
                    <a:schemeClr val="tx1"/>
                  </a:solidFill>
                </a:ln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Вырази в указанных единицах:</a:t>
            </a:r>
            <a:endParaRPr lang="ru-RU" dirty="0">
              <a:ln>
                <a:solidFill>
                  <a:schemeClr val="tx1"/>
                </a:solidFill>
              </a:ln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57290" y="3357562"/>
            <a:ext cx="6643734" cy="3214710"/>
          </a:xfrm>
        </p:spPr>
        <p:txBody>
          <a:bodyPr>
            <a:normAutofit/>
          </a:bodyPr>
          <a:lstStyle/>
          <a:p>
            <a:r>
              <a:rPr lang="ru-RU" sz="4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900 см</a:t>
            </a:r>
            <a:r>
              <a:rPr lang="ru-RU" sz="4400" b="1" dirty="0" smtClean="0">
                <a:solidFill>
                  <a:schemeClr val="tx1"/>
                </a:solidFill>
                <a:latin typeface="Calibri"/>
                <a:cs typeface="Times New Roman" pitchFamily="18" charset="0"/>
              </a:rPr>
              <a:t>² =            </a:t>
            </a:r>
            <a:r>
              <a:rPr lang="ru-RU" sz="4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дм</a:t>
            </a:r>
            <a:r>
              <a:rPr lang="ru-RU" sz="4400" b="1" dirty="0" smtClean="0">
                <a:solidFill>
                  <a:schemeClr val="tx1"/>
                </a:solidFill>
                <a:latin typeface="Calibri"/>
                <a:cs typeface="Times New Roman" pitchFamily="18" charset="0"/>
              </a:rPr>
              <a:t>²</a:t>
            </a:r>
          </a:p>
          <a:p>
            <a:r>
              <a:rPr lang="ru-RU" sz="4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400 дм</a:t>
            </a:r>
            <a:r>
              <a:rPr lang="ru-RU" sz="4400" b="1" dirty="0" smtClean="0">
                <a:solidFill>
                  <a:schemeClr val="tx1"/>
                </a:solidFill>
                <a:cs typeface="Times New Roman" pitchFamily="18" charset="0"/>
              </a:rPr>
              <a:t>² =            </a:t>
            </a:r>
            <a:r>
              <a:rPr lang="ru-RU" sz="4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ru-RU" sz="4400" b="1" dirty="0" smtClean="0">
                <a:solidFill>
                  <a:schemeClr val="tx1"/>
                </a:solidFill>
                <a:cs typeface="Times New Roman" pitchFamily="18" charset="0"/>
              </a:rPr>
              <a:t>²</a:t>
            </a:r>
          </a:p>
          <a:p>
            <a:r>
              <a:rPr lang="ru-RU" sz="4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8 дм</a:t>
            </a:r>
            <a:r>
              <a:rPr lang="ru-RU" sz="4400" b="1" dirty="0" smtClean="0">
                <a:solidFill>
                  <a:schemeClr val="tx1"/>
                </a:solidFill>
                <a:cs typeface="Times New Roman" pitchFamily="18" charset="0"/>
              </a:rPr>
              <a:t>² =            </a:t>
            </a:r>
            <a:r>
              <a:rPr lang="ru-RU" sz="4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см</a:t>
            </a:r>
            <a:r>
              <a:rPr lang="ru-RU" sz="4400" b="1" dirty="0" smtClean="0">
                <a:solidFill>
                  <a:schemeClr val="tx1"/>
                </a:solidFill>
                <a:cs typeface="Times New Roman" pitchFamily="18" charset="0"/>
              </a:rPr>
              <a:t>²</a:t>
            </a:r>
          </a:p>
          <a:p>
            <a:r>
              <a:rPr lang="ru-RU" sz="4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7 м</a:t>
            </a:r>
            <a:r>
              <a:rPr lang="ru-RU" sz="4400" b="1" dirty="0" smtClean="0">
                <a:solidFill>
                  <a:schemeClr val="tx1"/>
                </a:solidFill>
                <a:latin typeface="Calibri"/>
                <a:cs typeface="Times New Roman" pitchFamily="18" charset="0"/>
              </a:rPr>
              <a:t>² =           </a:t>
            </a:r>
            <a:r>
              <a:rPr lang="ru-RU" sz="4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дм</a:t>
            </a:r>
            <a:r>
              <a:rPr lang="ru-RU" sz="4400" b="1" dirty="0" smtClean="0">
                <a:solidFill>
                  <a:schemeClr val="tx1"/>
                </a:solidFill>
                <a:latin typeface="Calibri"/>
                <a:cs typeface="Times New Roman" pitchFamily="18" charset="0"/>
              </a:rPr>
              <a:t>²</a:t>
            </a:r>
            <a:endParaRPr lang="ru-RU" sz="4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4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4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714876" y="5143512"/>
            <a:ext cx="928694" cy="57150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929190" y="4357694"/>
            <a:ext cx="928694" cy="57150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500562" y="5929330"/>
            <a:ext cx="928694" cy="57150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000628" y="3571876"/>
            <a:ext cx="928694" cy="57150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9</a:t>
            </a:r>
            <a:r>
              <a:rPr lang="ru-RU" sz="4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9</a:t>
            </a:r>
            <a:r>
              <a:rPr lang="ru-RU" dirty="0" smtClean="0"/>
              <a:t>   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F:\matematika_carica_nauk_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857365"/>
            <a:ext cx="7772400" cy="1428759"/>
          </a:xfrm>
        </p:spPr>
        <p:txBody>
          <a:bodyPr/>
          <a:lstStyle/>
          <a:p>
            <a:r>
              <a:rPr lang="ru-RU" dirty="0" smtClean="0">
                <a:ln>
                  <a:solidFill>
                    <a:schemeClr val="tx1"/>
                  </a:solidFill>
                </a:ln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Вырази в указанных единицах:</a:t>
            </a:r>
            <a:endParaRPr lang="ru-RU" dirty="0">
              <a:ln>
                <a:solidFill>
                  <a:schemeClr val="tx1"/>
                </a:solidFill>
              </a:ln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57290" y="3357562"/>
            <a:ext cx="6643734" cy="3214710"/>
          </a:xfrm>
        </p:spPr>
        <p:txBody>
          <a:bodyPr>
            <a:normAutofit/>
          </a:bodyPr>
          <a:lstStyle/>
          <a:p>
            <a:r>
              <a:rPr lang="ru-RU" sz="4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900 см</a:t>
            </a:r>
            <a:r>
              <a:rPr lang="ru-RU" sz="4400" b="1" dirty="0" smtClean="0">
                <a:solidFill>
                  <a:schemeClr val="tx1"/>
                </a:solidFill>
                <a:latin typeface="Calibri"/>
                <a:cs typeface="Times New Roman" pitchFamily="18" charset="0"/>
              </a:rPr>
              <a:t>² =            </a:t>
            </a:r>
            <a:r>
              <a:rPr lang="ru-RU" sz="4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дм</a:t>
            </a:r>
            <a:r>
              <a:rPr lang="ru-RU" sz="4400" b="1" dirty="0" smtClean="0">
                <a:solidFill>
                  <a:schemeClr val="tx1"/>
                </a:solidFill>
                <a:latin typeface="Calibri"/>
                <a:cs typeface="Times New Roman" pitchFamily="18" charset="0"/>
              </a:rPr>
              <a:t>²</a:t>
            </a:r>
          </a:p>
          <a:p>
            <a:r>
              <a:rPr lang="ru-RU" sz="4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400 дм</a:t>
            </a:r>
            <a:r>
              <a:rPr lang="ru-RU" sz="4400" b="1" dirty="0" smtClean="0">
                <a:solidFill>
                  <a:schemeClr val="tx1"/>
                </a:solidFill>
                <a:cs typeface="Times New Roman" pitchFamily="18" charset="0"/>
              </a:rPr>
              <a:t>² =            </a:t>
            </a:r>
            <a:r>
              <a:rPr lang="ru-RU" sz="4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ru-RU" sz="4400" b="1" dirty="0" smtClean="0">
                <a:solidFill>
                  <a:schemeClr val="tx1"/>
                </a:solidFill>
                <a:cs typeface="Times New Roman" pitchFamily="18" charset="0"/>
              </a:rPr>
              <a:t>²</a:t>
            </a:r>
          </a:p>
          <a:p>
            <a:r>
              <a:rPr lang="ru-RU" sz="4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8 дм</a:t>
            </a:r>
            <a:r>
              <a:rPr lang="ru-RU" sz="4400" b="1" dirty="0" smtClean="0">
                <a:solidFill>
                  <a:schemeClr val="tx1"/>
                </a:solidFill>
                <a:cs typeface="Times New Roman" pitchFamily="18" charset="0"/>
              </a:rPr>
              <a:t>² =            </a:t>
            </a:r>
            <a:r>
              <a:rPr lang="ru-RU" sz="4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см</a:t>
            </a:r>
            <a:r>
              <a:rPr lang="ru-RU" sz="4400" b="1" dirty="0" smtClean="0">
                <a:solidFill>
                  <a:schemeClr val="tx1"/>
                </a:solidFill>
                <a:cs typeface="Times New Roman" pitchFamily="18" charset="0"/>
              </a:rPr>
              <a:t>²</a:t>
            </a:r>
          </a:p>
          <a:p>
            <a:r>
              <a:rPr lang="ru-RU" sz="4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7 м</a:t>
            </a:r>
            <a:r>
              <a:rPr lang="ru-RU" sz="4400" b="1" dirty="0" smtClean="0">
                <a:solidFill>
                  <a:schemeClr val="tx1"/>
                </a:solidFill>
                <a:latin typeface="Calibri"/>
                <a:cs typeface="Times New Roman" pitchFamily="18" charset="0"/>
              </a:rPr>
              <a:t>² =           </a:t>
            </a:r>
            <a:r>
              <a:rPr lang="ru-RU" sz="4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дм</a:t>
            </a:r>
            <a:r>
              <a:rPr lang="ru-RU" sz="4400" b="1" dirty="0" smtClean="0">
                <a:solidFill>
                  <a:schemeClr val="tx1"/>
                </a:solidFill>
                <a:latin typeface="Calibri"/>
                <a:cs typeface="Times New Roman" pitchFamily="18" charset="0"/>
              </a:rPr>
              <a:t>²</a:t>
            </a:r>
            <a:endParaRPr lang="ru-RU" sz="4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4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4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714876" y="5143512"/>
            <a:ext cx="928694" cy="57150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929190" y="4357694"/>
            <a:ext cx="928694" cy="57150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endParaRPr lang="ru-RU" sz="4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500562" y="5929330"/>
            <a:ext cx="928694" cy="57150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000628" y="3571876"/>
            <a:ext cx="928694" cy="57150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9</a:t>
            </a:r>
            <a:r>
              <a:rPr lang="ru-RU" sz="4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9</a:t>
            </a:r>
            <a:r>
              <a:rPr lang="ru-RU" dirty="0" smtClean="0"/>
              <a:t>   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104</TotalTime>
  <Words>311</Words>
  <Application>Microsoft Office PowerPoint</Application>
  <PresentationFormat>Экран (4:3)</PresentationFormat>
  <Paragraphs>90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Устный счёт</vt:lpstr>
      <vt:lpstr>Выполни программу действий:</vt:lpstr>
      <vt:lpstr>Выполни программу действий:</vt:lpstr>
      <vt:lpstr>Найди закономерность и запиши следующие два числа.</vt:lpstr>
      <vt:lpstr>Найди закономерность и запиши следующие два числа.</vt:lpstr>
      <vt:lpstr>Найди закономерность и запиши следующие два числа.</vt:lpstr>
      <vt:lpstr>Вырази в указанных единицах:</vt:lpstr>
      <vt:lpstr>Вырази в указанных единицах:</vt:lpstr>
      <vt:lpstr>Вырази в указанных единицах:</vt:lpstr>
      <vt:lpstr>Вырази в указанных единицах:</vt:lpstr>
      <vt:lpstr>Вырази в указанных единицах:</vt:lpstr>
      <vt:lpstr>Сравни:</vt:lpstr>
      <vt:lpstr>Сравни:</vt:lpstr>
      <vt:lpstr>Сравни:</vt:lpstr>
      <vt:lpstr>Сравни:</vt:lpstr>
    </vt:vector>
  </TitlesOfParts>
  <Company>HOMA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Устный счёт</dc:title>
  <dc:creator>1</dc:creator>
  <cp:lastModifiedBy>1</cp:lastModifiedBy>
  <cp:revision>12</cp:revision>
  <dcterms:created xsi:type="dcterms:W3CDTF">2013-01-21T05:12:28Z</dcterms:created>
  <dcterms:modified xsi:type="dcterms:W3CDTF">2013-01-22T05:03:19Z</dcterms:modified>
</cp:coreProperties>
</file>