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5D09"/>
    <a:srgbClr val="E95E33"/>
    <a:srgbClr val="F28308"/>
    <a:srgbClr val="E56709"/>
    <a:srgbClr val="E14F0D"/>
    <a:srgbClr val="E3390B"/>
    <a:srgbClr val="2D828B"/>
    <a:srgbClr val="32929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807" autoAdjust="0"/>
    <p:restoredTop sz="94660"/>
  </p:normalViewPr>
  <p:slideViewPr>
    <p:cSldViewPr>
      <p:cViewPr varScale="1">
        <p:scale>
          <a:sx n="62" d="100"/>
          <a:sy n="62" d="100"/>
        </p:scale>
        <p:origin x="-7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0" y="1928802"/>
            <a:ext cx="9144000" cy="2357454"/>
          </a:xfrm>
          <a:prstGeom prst="rect">
            <a:avLst/>
          </a:prstGeom>
          <a:solidFill>
            <a:srgbClr val="E55D09"/>
          </a:solidFill>
          <a:ln cmpd="tri">
            <a:noFill/>
            <a:prstDash val="solid"/>
          </a:ln>
          <a:effectLst>
            <a:innerShdw blurRad="63500" dist="38100" dir="16200000">
              <a:prstClr val="black">
                <a:alpha val="26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Овал 8"/>
          <p:cNvSpPr/>
          <p:nvPr userDrawn="1"/>
        </p:nvSpPr>
        <p:spPr>
          <a:xfrm>
            <a:off x="285720" y="2214554"/>
            <a:ext cx="2714644" cy="18097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101851"/>
            <a:ext cx="5643602" cy="1470025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>
            <a:lvl1pPr>
              <a:defRPr b="1" u="none" cap="all" spc="0">
                <a:ln w="0"/>
                <a:solidFill>
                  <a:schemeClr val="bg2"/>
                </a:solidFill>
                <a:effectLst>
                  <a:reflection blurRad="6350" stA="55000" endA="300" endPos="45500" dir="5400000" sy="-100000" algn="bl" rotWithShape="0"/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14678" y="3571876"/>
            <a:ext cx="5643602" cy="714380"/>
          </a:xfrm>
        </p:spPr>
        <p:txBody>
          <a:bodyPr/>
          <a:lstStyle>
            <a:lvl1pPr marL="0" indent="0" algn="ctr">
              <a:buNone/>
              <a:defRPr b="0">
                <a:solidFill>
                  <a:srgbClr val="2D828B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3" descr="C:\Users\juliaar\AppData\Local\Microsoft\Windows\Temporary Internet Files\Content.IE5\ZJX436N3\MCj02382670000[1].wmf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357431"/>
            <a:ext cx="2298278" cy="1357322"/>
          </a:xfrm>
          <a:prstGeom prst="rect">
            <a:avLst/>
          </a:prstGeom>
          <a:noFill/>
        </p:spPr>
      </p:pic>
      <p:cxnSp>
        <p:nvCxnSpPr>
          <p:cNvPr id="11" name="Прямая соединительная линия 10"/>
          <p:cNvCxnSpPr/>
          <p:nvPr userDrawn="1"/>
        </p:nvCxnSpPr>
        <p:spPr>
          <a:xfrm>
            <a:off x="0" y="4286256"/>
            <a:ext cx="9144000" cy="1588"/>
          </a:xfrm>
          <a:prstGeom prst="line">
            <a:avLst/>
          </a:prstGeom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 userDrawn="1"/>
        </p:nvCxnSpPr>
        <p:spPr>
          <a:xfrm>
            <a:off x="0" y="1927214"/>
            <a:ext cx="9144000" cy="1588"/>
          </a:xfrm>
          <a:prstGeom prst="line">
            <a:avLst/>
          </a:prstGeom>
          <a:ln>
            <a:solidFill>
              <a:srgbClr val="2D828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1500174"/>
          </a:xfrm>
          <a:prstGeom prst="rect">
            <a:avLst/>
          </a:prstGeom>
          <a:solidFill>
            <a:srgbClr val="E55D09"/>
          </a:solidFill>
          <a:ln>
            <a:noFill/>
          </a:ln>
          <a:effectLst>
            <a:innerShdw blurRad="63500" dist="38100" dir="5400000">
              <a:prstClr val="black">
                <a:alpha val="2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effectLst>
                <a:glow rad="139700">
                  <a:schemeClr val="accent6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107125" y="285728"/>
            <a:ext cx="1535917" cy="102394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isometricOffAxis1Top"/>
              <a:lightRig rig="threePt" dir="t"/>
            </a:scene3d>
          </a:bodyPr>
          <a:lstStyle/>
          <a:p>
            <a:pPr algn="ctr"/>
            <a:endParaRPr lang="ru-RU">
              <a:effectLst>
                <a:glow rad="63500">
                  <a:schemeClr val="accent4">
                    <a:satMod val="175000"/>
                    <a:alpha val="40000"/>
                  </a:schemeClr>
                </a:glow>
                <a:innerShdw blurRad="63500" dist="50800" dir="13500000">
                  <a:prstClr val="black">
                    <a:alpha val="50000"/>
                  </a:prst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214290"/>
            <a:ext cx="6972320" cy="1143000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ctr"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C2A0A-D852-4BD0-B33F-8DE942E71BB7}" type="datetimeFigureOut">
              <a:rPr lang="ru-RU" smtClean="0"/>
              <a:pPr/>
              <a:t>05.06.2012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81C676-BFAD-485F-97E6-0D63B5BAD9E9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 descr="C:\Users\juliaar\AppData\Local\Microsoft\Windows\Temporary Internet Files\Content.IE5\ZJX436N3\MCj02382670000[1].wmf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285720" y="428604"/>
            <a:ext cx="1209620" cy="71438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lang="ru-RU" sz="4400" b="1" kern="1200" cap="all" spc="0" smtClean="0">
          <a:ln w="0"/>
          <a:solidFill>
            <a:schemeClr val="bg2"/>
          </a:soli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accent5">
              <a:lumMod val="50000"/>
            </a:schemeClr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accent5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mailto:vladimira10@yandex.ru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14678" y="2500306"/>
            <a:ext cx="5643602" cy="1470025"/>
          </a:xfrm>
        </p:spPr>
        <p:txBody>
          <a:bodyPr>
            <a:noAutofit/>
          </a:bodyPr>
          <a:lstStyle/>
          <a:p>
            <a:r>
              <a:rPr sz="2400" smtClean="0"/>
              <a:t>Роль родного языка в жизни человека. Функциональные разновидности языка.</a:t>
            </a:r>
            <a:br>
              <a:rPr sz="2400" smtClean="0"/>
            </a:br>
            <a:r>
              <a:rPr sz="2400" smtClean="0"/>
              <a:t/>
            </a:r>
            <a:br>
              <a:rPr sz="2400" smtClean="0"/>
            </a:b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>
                <a:solidFill>
                  <a:srgbClr val="FFC000"/>
                </a:solidFill>
              </a:rPr>
              <a:t>Урок 2</a:t>
            </a:r>
            <a:endParaRPr lang="ru-RU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/>
              <a:t>Цели </a:t>
            </a:r>
            <a:r>
              <a:rPr smtClean="0"/>
              <a:t>урока</a:t>
            </a:r>
            <a:endParaRPr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повторить и углубить сведения учащихся о речевой ситуации; </a:t>
            </a:r>
          </a:p>
          <a:p>
            <a:pPr lvl="0"/>
            <a:r>
              <a:rPr lang="ru-RU" dirty="0" smtClean="0"/>
              <a:t>формировать понятие о функциональных разновидностях языка.</a:t>
            </a:r>
          </a:p>
          <a:p>
            <a:pPr lvl="0"/>
            <a:r>
              <a:rPr lang="ru-RU" dirty="0" smtClean="0"/>
              <a:t>устанавливать и обосновывать принадлежность каждого отрывка к функциональной разновидности языка и стилю речи, </a:t>
            </a:r>
          </a:p>
          <a:p>
            <a:pPr lvl="0"/>
            <a:r>
              <a:rPr lang="ru-RU" dirty="0" smtClean="0"/>
              <a:t>составлять диалог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t>самостоятельная работа по теме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На «3» №6 стр.6; </a:t>
            </a:r>
          </a:p>
          <a:p>
            <a:pPr lvl="0"/>
            <a:r>
              <a:rPr lang="ru-RU" dirty="0" smtClean="0"/>
              <a:t>На «4» №6 + №7 (1,2) стр.8;</a:t>
            </a:r>
          </a:p>
          <a:p>
            <a:pPr lvl="0"/>
            <a:r>
              <a:rPr lang="ru-RU" dirty="0" smtClean="0"/>
              <a:t>На «5» №6 + №7 (1,2) + №8 или 9 (по выбору) стр.8.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sz="2800"/>
              <a:t>используя содержание </a:t>
            </a:r>
            <a:r>
              <a:rPr sz="2800" smtClean="0"/>
              <a:t>текста параграфа,  заполните таблицу</a:t>
            </a:r>
            <a:endParaRPr lang="ru-RU" sz="2800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42844" y="1643050"/>
          <a:ext cx="8644000" cy="49627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0330"/>
                <a:gridCol w="1821670"/>
                <a:gridCol w="2161000"/>
                <a:gridCol w="2161000"/>
              </a:tblGrid>
              <a:tr h="457187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Цели общения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Условия общения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Типичные языковые средства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33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1) Разговорная речь</a:t>
                      </a:r>
                      <a:endParaRPr lang="ru-RU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7332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2) Научный стиль</a:t>
                      </a:r>
                      <a:endParaRPr lang="ru-RU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3613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3) Официально-деловой стиль</a:t>
                      </a:r>
                      <a:endParaRPr lang="ru-RU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89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4) Публицистический стиль</a:t>
                      </a:r>
                      <a:endParaRPr lang="ru-RU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9030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5) Язык художественной литературы</a:t>
                      </a:r>
                      <a:endParaRPr lang="ru-RU" sz="1600" b="1" dirty="0" smtClean="0">
                        <a:latin typeface="+mn-lt"/>
                        <a:ea typeface="Times New Roman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/>
              <a:t>На «3» №6</a:t>
            </a:r>
          </a:p>
          <a:p>
            <a:pPr>
              <a:buNone/>
            </a:pPr>
            <a:endParaRPr lang="ru-RU" b="1" u="sng" dirty="0" smtClean="0"/>
          </a:p>
          <a:p>
            <a:pPr lvl="0"/>
            <a:r>
              <a:rPr lang="ru-RU" b="1" dirty="0" smtClean="0"/>
              <a:t>Научный</a:t>
            </a:r>
            <a:endParaRPr lang="ru-RU" dirty="0" smtClean="0"/>
          </a:p>
          <a:p>
            <a:pPr lvl="0"/>
            <a:r>
              <a:rPr lang="ru-RU" b="1" dirty="0" smtClean="0"/>
              <a:t>Разговорный</a:t>
            </a:r>
            <a:endParaRPr lang="ru-RU" dirty="0" smtClean="0"/>
          </a:p>
          <a:p>
            <a:pPr lvl="0"/>
            <a:r>
              <a:rPr lang="ru-RU" b="1" dirty="0" smtClean="0"/>
              <a:t>Художественный</a:t>
            </a:r>
            <a:endParaRPr lang="ru-RU" dirty="0" smtClean="0"/>
          </a:p>
          <a:p>
            <a:r>
              <a:rPr lang="ru-RU" b="1" dirty="0" smtClean="0"/>
              <a:t>Официально-деловой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На «4»     + №7 (1,2)</a:t>
            </a:r>
          </a:p>
          <a:p>
            <a:r>
              <a:rPr lang="ru-RU" dirty="0" smtClean="0"/>
              <a:t>Приметы разговорной речи: использование слов с уменьшительно-ласкательными суффиксами (</a:t>
            </a:r>
            <a:r>
              <a:rPr lang="ru-RU" i="1" dirty="0" smtClean="0"/>
              <a:t>доченька</a:t>
            </a:r>
            <a:r>
              <a:rPr lang="ru-RU" dirty="0" smtClean="0"/>
              <a:t>), новообразований (</a:t>
            </a:r>
            <a:r>
              <a:rPr lang="ru-RU" i="1" dirty="0" smtClean="0"/>
              <a:t>помазка</a:t>
            </a:r>
            <a:r>
              <a:rPr lang="ru-RU" dirty="0" smtClean="0"/>
              <a:t>), частиц (</a:t>
            </a:r>
            <a:r>
              <a:rPr lang="ru-RU" i="1" dirty="0" smtClean="0"/>
              <a:t>ну и что, всё равно</a:t>
            </a:r>
            <a:r>
              <a:rPr lang="ru-RU" dirty="0" smtClean="0"/>
              <a:t>), вопросительных предложений, простых по структуре, предложения с обращением. Сама диалоговая форма чаще всего используется именно в разговорной речи.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t>Рефлексия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Чему мы научились?</a:t>
            </a:r>
          </a:p>
          <a:p>
            <a:r>
              <a:rPr lang="ru-RU" dirty="0" smtClean="0"/>
              <a:t>Интересно вам было работать? Оцените свою работу. Какие оценки вы получили?</a:t>
            </a:r>
          </a:p>
          <a:p>
            <a:r>
              <a:rPr lang="ru-RU" dirty="0" smtClean="0"/>
              <a:t>Домашнее задание: доделать, проверить ту работу, которую выполнили  в классе.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429784" cy="707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Владимирова Ирина Анатольевна, </a:t>
            </a:r>
          </a:p>
          <a:p>
            <a:r>
              <a:rPr lang="ru-RU" dirty="0" smtClean="0"/>
              <a:t>учитель русского языка и литературы, </a:t>
            </a:r>
          </a:p>
          <a:p>
            <a:r>
              <a:rPr lang="ru-RU" dirty="0" smtClean="0"/>
              <a:t>МАОУ «Гимназия «</a:t>
            </a:r>
            <a:r>
              <a:rPr lang="ru-RU" dirty="0" err="1" smtClean="0"/>
              <a:t>Новоскул</a:t>
            </a:r>
            <a:r>
              <a:rPr lang="ru-RU" dirty="0" smtClean="0"/>
              <a:t>»</a:t>
            </a:r>
          </a:p>
          <a:p>
            <a:r>
              <a:rPr lang="ru-RU" dirty="0" smtClean="0"/>
              <a:t>Великий Новгород.</a:t>
            </a:r>
          </a:p>
          <a:p>
            <a:r>
              <a:rPr lang="ru-RU" u="sng" dirty="0" smtClean="0">
                <a:hlinkClick r:id="rId2"/>
              </a:rPr>
              <a:t>vladimira10@yandex.ru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CSC(19)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12E44451-62B4-4B04-AADC-14E6BB0CF4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CSC(19)</Template>
  <TotalTime>22</TotalTime>
  <Words>253</Words>
  <Application>Microsoft Office PowerPoint</Application>
  <PresentationFormat>Экран (4:3)</PresentationFormat>
  <Paragraphs>38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CSC(19)</vt:lpstr>
      <vt:lpstr>Роль родного языка в жизни человека. Функциональные разновидности языка.  </vt:lpstr>
      <vt:lpstr>Цели урока</vt:lpstr>
      <vt:lpstr>самостоятельная работа по теме урока</vt:lpstr>
      <vt:lpstr>используя содержание текста параграфа,  заполните таблицу</vt:lpstr>
      <vt:lpstr>проверка</vt:lpstr>
      <vt:lpstr>Слайд 6</vt:lpstr>
      <vt:lpstr>Рефлексия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SPEEDxp</dc:creator>
  <cp:lastModifiedBy>Макаров</cp:lastModifiedBy>
  <cp:revision>5</cp:revision>
  <dcterms:created xsi:type="dcterms:W3CDTF">2012-06-05T03:41:28Z</dcterms:created>
  <dcterms:modified xsi:type="dcterms:W3CDTF">2012-06-05T09:54:58Z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TC030009704</vt:lpwstr>
  </property>
</Properties>
</file>