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60" r:id="rId6"/>
    <p:sldId id="261" r:id="rId7"/>
    <p:sldId id="264" r:id="rId8"/>
    <p:sldId id="265" r:id="rId9"/>
    <p:sldId id="262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5D09"/>
    <a:srgbClr val="E95E33"/>
    <a:srgbClr val="F28308"/>
    <a:srgbClr val="E56709"/>
    <a:srgbClr val="E14F0D"/>
    <a:srgbClr val="E3390B"/>
    <a:srgbClr val="2D828B"/>
    <a:srgbClr val="32929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7" autoAdjust="0"/>
    <p:restoredTop sz="94660"/>
  </p:normalViewPr>
  <p:slideViewPr>
    <p:cSldViewPr>
      <p:cViewPr varScale="1">
        <p:scale>
          <a:sx n="62" d="100"/>
          <a:sy n="62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1928802"/>
            <a:ext cx="9144000" cy="2357454"/>
          </a:xfrm>
          <a:prstGeom prst="rect">
            <a:avLst/>
          </a:prstGeom>
          <a:solidFill>
            <a:srgbClr val="E55D09"/>
          </a:solidFill>
          <a:ln cmpd="tri">
            <a:noFill/>
            <a:prstDash val="solid"/>
          </a:ln>
          <a:effectLst>
            <a:innerShdw blurRad="63500" dist="38100" dir="16200000">
              <a:prstClr val="black">
                <a:alpha val="2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Овал 8"/>
          <p:cNvSpPr/>
          <p:nvPr userDrawn="1"/>
        </p:nvSpPr>
        <p:spPr>
          <a:xfrm>
            <a:off x="285720" y="2214554"/>
            <a:ext cx="2714644" cy="1809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Top"/>
              <a:lightRig rig="threePt" dir="t"/>
            </a:scene3d>
          </a:bodyPr>
          <a:lstStyle/>
          <a:p>
            <a:pPr algn="ctr"/>
            <a:endParaRPr lang="ru-RU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2101851"/>
            <a:ext cx="5643602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u="none" cap="all" spc="0">
                <a:ln w="0"/>
                <a:solidFill>
                  <a:schemeClr val="bg2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571876"/>
            <a:ext cx="5643602" cy="71438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2D828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3" descr="C:\Users\juliaar\AppData\Local\Microsoft\Windows\Temporary Internet Files\Content.IE5\ZJX436N3\MCj02382670000[1].w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357431"/>
            <a:ext cx="2298278" cy="1357322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0" y="4286256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0" y="1927214"/>
            <a:ext cx="9144000" cy="1588"/>
          </a:xfrm>
          <a:prstGeom prst="line">
            <a:avLst/>
          </a:prstGeom>
          <a:ln>
            <a:solidFill>
              <a:srgbClr val="2D82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500174"/>
          </a:xfrm>
          <a:prstGeom prst="rect">
            <a:avLst/>
          </a:prstGeom>
          <a:solidFill>
            <a:srgbClr val="E55D09"/>
          </a:solidFill>
          <a:ln>
            <a:noFill/>
          </a:ln>
          <a:effectLst>
            <a:innerShdw blurRad="63500" dist="381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7125" y="285728"/>
            <a:ext cx="1535917" cy="10239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Top"/>
              <a:lightRig rig="threePt" dir="t"/>
            </a:scene3d>
          </a:bodyPr>
          <a:lstStyle/>
          <a:p>
            <a:pPr algn="ctr"/>
            <a:endParaRPr lang="ru-RU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juliaar\AppData\Local\Microsoft\Windows\Temporary Internet Files\Content.IE5\ZJX436N3\MCj02382670000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428604"/>
            <a:ext cx="1209620" cy="7143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all" spc="0" smtClean="0">
          <a:ln w="0"/>
          <a:solidFill>
            <a:schemeClr val="bg2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vladimira10@yandex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gazzavod.pp.ua/plan6.doc" TargetMode="External"/><Relationship Id="rId2" Type="http://schemas.openxmlformats.org/officeDocument/2006/relationships/hyperlink" Target="http://schoolgazzavod.pp.ua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2500306"/>
            <a:ext cx="5643602" cy="1470025"/>
          </a:xfrm>
        </p:spPr>
        <p:txBody>
          <a:bodyPr>
            <a:noAutofit/>
          </a:bodyPr>
          <a:lstStyle/>
          <a:p>
            <a:r>
              <a:rPr sz="2400" smtClean="0"/>
              <a:t>Функциональные разновидности языка.</a:t>
            </a:r>
            <a:br>
              <a:rPr sz="2400" smtClean="0"/>
            </a:br>
            <a:r>
              <a:rPr sz="2400" smtClean="0"/>
              <a:t/>
            </a:r>
            <a:br>
              <a:rPr sz="240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Урок 3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Владимирова Ирина Анатольевна, </a:t>
            </a:r>
          </a:p>
          <a:p>
            <a:r>
              <a:rPr lang="ru-RU" dirty="0" smtClean="0"/>
              <a:t>учитель русского языка и литературы, </a:t>
            </a:r>
          </a:p>
          <a:p>
            <a:r>
              <a:rPr lang="ru-RU" dirty="0" smtClean="0"/>
              <a:t>МАОУ «Гимназия «</a:t>
            </a:r>
            <a:r>
              <a:rPr lang="ru-RU" dirty="0" err="1" smtClean="0"/>
              <a:t>Новоскул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Великий Новгород.</a:t>
            </a:r>
          </a:p>
          <a:p>
            <a:r>
              <a:rPr lang="ru-RU" u="sng" dirty="0" smtClean="0">
                <a:hlinkClick r:id="rId2"/>
              </a:rPr>
              <a:t>vladimira10@yandex.ru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Цели </a:t>
            </a:r>
            <a:r>
              <a:rPr smtClean="0"/>
              <a:t>урока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1) закреплять представление о функциональных разновидностях языка и стилях речи; познакомить с инструкцией как образцом официально-делового стиля; 2) восстановить в памяти учащихся сведения о порядке проведения пунктуационного анализа предложения и потренировать в его проведении.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самостоятельная работа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На «3» №10 стр.8; </a:t>
            </a:r>
          </a:p>
          <a:p>
            <a:pPr lvl="0"/>
            <a:r>
              <a:rPr lang="ru-RU" dirty="0" smtClean="0"/>
              <a:t>На «4» №10 + №11 стр.9;</a:t>
            </a:r>
          </a:p>
          <a:p>
            <a:pPr lvl="0"/>
            <a:r>
              <a:rPr lang="ru-RU" dirty="0" smtClean="0"/>
              <a:t>На «5» №10 + №11 + №12 или 13 (по выбору) стр.9-10.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r>
              <a:rPr lang="ru-RU" b="1" u="sng" dirty="0" smtClean="0"/>
              <a:t>На «3» №10</a:t>
            </a:r>
          </a:p>
          <a:p>
            <a:pPr>
              <a:buNone/>
            </a:pPr>
            <a:endParaRPr lang="ru-RU" b="1" u="sng" dirty="0" smtClean="0"/>
          </a:p>
          <a:p>
            <a:pPr>
              <a:buNone/>
            </a:pPr>
            <a:r>
              <a:rPr lang="ru-RU" dirty="0" smtClean="0"/>
              <a:t> 		Текст является образцом официально-делового стиля речи.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	</a:t>
            </a:r>
            <a:r>
              <a:rPr lang="ru-RU" smtClean="0"/>
              <a:t>	Во-первых</a:t>
            </a:r>
            <a:r>
              <a:rPr lang="ru-RU" dirty="0" smtClean="0"/>
              <a:t>,  мы прочли его  в школьном учебнике,  цель  текста –                     проинструктировать всех, кто пользуется письменной речью.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	Во-вторых,  ему свойственны такие стилевые черты: точность, краткость, логичность, объективность, официальность. Используются побудительные по цели высказывания предложения, осложнённые рядами однородных членов, а также сложносочинённые предложения.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	Итак,  здесь сообщаются сведения, которые будут использованы на практике, используются лингвистические термины,  значит, это инструкция.</a:t>
            </a:r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0" y="2000240"/>
            <a:ext cx="1428760" cy="461665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/>
              <a:t>ТЕЗИС</a:t>
            </a:r>
            <a:endParaRPr lang="ru-RU" sz="2400" b="1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0" y="2643182"/>
            <a:ext cx="1428760" cy="400110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err="1" smtClean="0"/>
              <a:t>Док-во</a:t>
            </a:r>
            <a:r>
              <a:rPr lang="ru-RU" sz="2000" b="1" dirty="0" smtClean="0"/>
              <a:t> 1</a:t>
            </a:r>
            <a:endParaRPr lang="ru-RU" sz="2000" b="1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0" y="3357562"/>
            <a:ext cx="1428760" cy="400110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err="1" smtClean="0"/>
              <a:t>Док-во</a:t>
            </a:r>
            <a:r>
              <a:rPr lang="ru-RU" sz="2000" b="1" dirty="0" smtClean="0"/>
              <a:t> 2</a:t>
            </a:r>
            <a:endParaRPr lang="ru-RU" sz="2000" b="1" dirty="0"/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0" y="5072074"/>
            <a:ext cx="1428760" cy="461665"/>
          </a:xfrm>
          <a:prstGeom prst="homePlate">
            <a:avLst>
              <a:gd name="adj" fmla="val 60349"/>
            </a:avLst>
          </a:prstGeom>
          <a:solidFill>
            <a:srgbClr val="FFFF00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/>
              <a:t>ВЫВОД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На «4»     + №11 стр.9</a:t>
            </a:r>
            <a:br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	</a:t>
            </a:r>
            <a:r>
              <a:rPr lang="ru-RU" sz="2400" dirty="0" smtClean="0"/>
              <a:t>Что </a:t>
            </a:r>
            <a:r>
              <a:rPr lang="ru-RU" sz="2400" b="1" dirty="0" smtClean="0"/>
              <a:t>смогут увидеть пришельцы</a:t>
            </a:r>
            <a:r>
              <a:rPr lang="ru-RU" sz="2400" dirty="0" smtClean="0"/>
              <a:t> из Космоса</a:t>
            </a:r>
            <a:r>
              <a:rPr lang="ru-RU" sz="2400" b="1" dirty="0" smtClean="0"/>
              <a:t>,</a:t>
            </a:r>
            <a:r>
              <a:rPr lang="ru-RU" sz="2400" dirty="0" smtClean="0"/>
              <a:t> </a:t>
            </a:r>
            <a:r>
              <a:rPr lang="ru-RU" sz="2400" baseline="30000" dirty="0" err="1" smtClean="0"/>
              <a:t>сл.пр</a:t>
            </a:r>
            <a:r>
              <a:rPr lang="ru-RU" sz="2400" dirty="0" err="1" smtClean="0"/>
              <a:t>если</a:t>
            </a:r>
            <a:r>
              <a:rPr lang="ru-RU" sz="2400" dirty="0" smtClean="0"/>
              <a:t> </a:t>
            </a:r>
            <a:r>
              <a:rPr lang="ru-RU" sz="2400" b="1" dirty="0" smtClean="0"/>
              <a:t>они приблизятся </a:t>
            </a:r>
            <a:r>
              <a:rPr lang="ru-RU" sz="2400" dirty="0" smtClean="0"/>
              <a:t>к нашей </a:t>
            </a:r>
            <a:r>
              <a:rPr lang="ru-RU" sz="2400" dirty="0" err="1" smtClean="0"/>
              <a:t>планете</a:t>
            </a:r>
            <a:r>
              <a:rPr lang="ru-RU" sz="2400" b="1" dirty="0" err="1" smtClean="0"/>
              <a:t>?</a:t>
            </a:r>
            <a:r>
              <a:rPr lang="ru-RU" sz="2400" baseline="30000" dirty="0" err="1" smtClean="0"/>
              <a:t>вопр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пр</a:t>
            </a:r>
            <a:r>
              <a:rPr lang="ru-RU" sz="2400" dirty="0" smtClean="0"/>
              <a:t> </a:t>
            </a:r>
            <a:r>
              <a:rPr lang="ru-RU" sz="2400" b="1" dirty="0" smtClean="0"/>
              <a:t>Конечно,</a:t>
            </a:r>
            <a:r>
              <a:rPr lang="ru-RU" sz="2400" dirty="0" smtClean="0"/>
              <a:t> </a:t>
            </a:r>
            <a:r>
              <a:rPr lang="ru-RU" sz="2400" baseline="30000" dirty="0" smtClean="0"/>
              <a:t>вв. сл.</a:t>
            </a:r>
            <a:r>
              <a:rPr lang="ru-RU" sz="2400" dirty="0" smtClean="0"/>
              <a:t>её </a:t>
            </a:r>
            <a:r>
              <a:rPr lang="ru-RU" sz="2400" b="1" dirty="0" smtClean="0"/>
              <a:t>будут окутывать </a:t>
            </a:r>
            <a:r>
              <a:rPr lang="ru-RU" sz="2400" b="1" dirty="0" err="1" smtClean="0"/>
              <a:t>обл</a:t>
            </a:r>
            <a:r>
              <a:rPr lang="ru-RU" sz="2400" b="1" u="sng" dirty="0" err="1" smtClean="0"/>
              <a:t>а</a:t>
            </a:r>
            <a:r>
              <a:rPr lang="ru-RU" sz="2400" b="1" dirty="0" err="1" smtClean="0"/>
              <a:t>ка,</a:t>
            </a:r>
            <a:r>
              <a:rPr lang="ru-RU" sz="2400" b="1" baseline="30000" dirty="0" err="1" smtClean="0"/>
              <a:t>сл</a:t>
            </a:r>
            <a:r>
              <a:rPr lang="ru-RU" sz="2400" baseline="30000" dirty="0" err="1" smtClean="0"/>
              <a:t>.пр</a:t>
            </a:r>
            <a:r>
              <a:rPr lang="ru-RU" sz="2400" dirty="0" smtClean="0"/>
              <a:t> и в просветах между ними </a:t>
            </a:r>
            <a:r>
              <a:rPr lang="ru-RU" sz="2400" b="1" dirty="0" smtClean="0"/>
              <a:t>инопл</a:t>
            </a:r>
            <a:r>
              <a:rPr lang="ru-RU" sz="2400" b="1" u="sng" dirty="0" smtClean="0"/>
              <a:t>а</a:t>
            </a:r>
            <a:r>
              <a:rPr lang="ru-RU" sz="2400" b="1" dirty="0" smtClean="0"/>
              <a:t>нетяне  увидят</a:t>
            </a:r>
            <a:r>
              <a:rPr lang="ru-RU" sz="2400" dirty="0" smtClean="0"/>
              <a:t> Мировой океан  с пятнами суши. </a:t>
            </a:r>
            <a:r>
              <a:rPr lang="ru-RU" sz="2400" b="1" dirty="0" smtClean="0"/>
              <a:t>Разумеется,</a:t>
            </a:r>
            <a:r>
              <a:rPr lang="ru-RU" sz="2400" dirty="0" smtClean="0"/>
              <a:t> </a:t>
            </a:r>
            <a:r>
              <a:rPr lang="ru-RU" sz="2400" baseline="30000" dirty="0" smtClean="0"/>
              <a:t> вв. сл.</a:t>
            </a:r>
            <a:r>
              <a:rPr lang="ru-RU" sz="2400" dirty="0" smtClean="0"/>
              <a:t>они отметят уд</a:t>
            </a:r>
            <a:r>
              <a:rPr lang="ru-RU" sz="2400" b="1" u="sng" dirty="0" smtClean="0"/>
              <a:t>и</a:t>
            </a:r>
            <a:r>
              <a:rPr lang="ru-RU" sz="2400" dirty="0" smtClean="0"/>
              <a:t>вительное  р</a:t>
            </a:r>
            <a:r>
              <a:rPr lang="ru-RU" sz="2400" b="1" u="sng" dirty="0" smtClean="0"/>
              <a:t>а</a:t>
            </a:r>
            <a:r>
              <a:rPr lang="ru-RU" sz="2400" dirty="0" smtClean="0"/>
              <a:t>знообразие суши. Привл</a:t>
            </a:r>
            <a:r>
              <a:rPr lang="ru-RU" sz="2400" b="1" u="sng" dirty="0" smtClean="0"/>
              <a:t>е</a:t>
            </a:r>
            <a:r>
              <a:rPr lang="ru-RU" sz="2400" dirty="0" smtClean="0"/>
              <a:t>кут внимание пришельцев горные хребты,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чл.</a:t>
            </a:r>
            <a:r>
              <a:rPr lang="ru-RU" sz="2400" dirty="0" smtClean="0"/>
              <a:t>  обширные  равнины,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зеленые леса,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бескрайние  степи,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желтые пустыни. Инопл</a:t>
            </a:r>
            <a:r>
              <a:rPr lang="ru-RU" sz="2400" b="1" u="sng" dirty="0" smtClean="0"/>
              <a:t>а</a:t>
            </a:r>
            <a:r>
              <a:rPr lang="ru-RU" sz="2400" dirty="0" smtClean="0"/>
              <a:t>нетяне з</a:t>
            </a:r>
            <a:r>
              <a:rPr lang="ru-RU" sz="2400" b="1" u="sng" dirty="0" smtClean="0"/>
              <a:t>а</a:t>
            </a:r>
            <a:r>
              <a:rPr lang="ru-RU" sz="2400" dirty="0" smtClean="0"/>
              <a:t>метят, </a:t>
            </a:r>
            <a:r>
              <a:rPr lang="ru-RU" sz="2400" baseline="30000" dirty="0" err="1" smtClean="0"/>
              <a:t>сл.пр</a:t>
            </a:r>
            <a:r>
              <a:rPr lang="ru-RU" sz="2400" dirty="0" err="1" smtClean="0"/>
              <a:t>что</a:t>
            </a:r>
            <a:r>
              <a:rPr lang="ru-RU" sz="2400" dirty="0" smtClean="0"/>
              <a:t> реки, </a:t>
            </a:r>
            <a:r>
              <a:rPr lang="ru-RU" sz="2400" baseline="30000" dirty="0" err="1" smtClean="0"/>
              <a:t>ср.об</a:t>
            </a:r>
            <a:r>
              <a:rPr lang="ru-RU" sz="2400" dirty="0" err="1" smtClean="0"/>
              <a:t>как</a:t>
            </a:r>
            <a:r>
              <a:rPr lang="ru-RU" sz="2400" dirty="0" smtClean="0"/>
              <a:t> змеи, </a:t>
            </a:r>
            <a:r>
              <a:rPr lang="ru-RU" sz="2400" baseline="30000" dirty="0" smtClean="0"/>
              <a:t>ср.об</a:t>
            </a:r>
            <a:r>
              <a:rPr lang="ru-RU" sz="2400" dirty="0" smtClean="0"/>
              <a:t> изв</a:t>
            </a:r>
            <a:r>
              <a:rPr lang="ru-RU" sz="2400" b="1" u="sng" dirty="0" smtClean="0"/>
              <a:t>и</a:t>
            </a:r>
            <a:r>
              <a:rPr lang="ru-RU" sz="2400" dirty="0" smtClean="0"/>
              <a:t>ваются по суше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и напр</a:t>
            </a:r>
            <a:r>
              <a:rPr lang="ru-RU" sz="2400" b="1" u="sng" dirty="0" smtClean="0"/>
              <a:t>а</a:t>
            </a:r>
            <a:r>
              <a:rPr lang="ru-RU" sz="2400" dirty="0" smtClean="0"/>
              <a:t>вляются к океану</a:t>
            </a:r>
            <a:r>
              <a:rPr lang="ru-RU" sz="2400" b="1" dirty="0" smtClean="0"/>
              <a:t>.  Конечно,</a:t>
            </a:r>
            <a:r>
              <a:rPr lang="ru-RU" sz="2400" dirty="0" smtClean="0"/>
              <a:t> </a:t>
            </a:r>
            <a:r>
              <a:rPr lang="ru-RU" sz="2400" baseline="30000" dirty="0" smtClean="0"/>
              <a:t> вв. сл.</a:t>
            </a:r>
            <a:r>
              <a:rPr lang="ru-RU" sz="2400" dirty="0" smtClean="0"/>
              <a:t>гости  из Космоса увид</a:t>
            </a:r>
            <a:r>
              <a:rPr lang="ru-RU" sz="2400" b="1" u="sng" dirty="0" smtClean="0"/>
              <a:t>я</a:t>
            </a:r>
            <a:r>
              <a:rPr lang="ru-RU" sz="2400" dirty="0" smtClean="0"/>
              <a:t>т тв</a:t>
            </a:r>
            <a:r>
              <a:rPr lang="ru-RU" sz="2400" b="1" u="sng" dirty="0" smtClean="0"/>
              <a:t>о</a:t>
            </a:r>
            <a:r>
              <a:rPr lang="ru-RU" sz="2400" dirty="0" smtClean="0"/>
              <a:t>рения рук человека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и с удивлением будут рассматривать города,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посёлки,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дороги,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каналы, </a:t>
            </a:r>
            <a:r>
              <a:rPr lang="ru-RU" sz="2400" baseline="30000" dirty="0" smtClean="0"/>
              <a:t> </a:t>
            </a:r>
            <a:r>
              <a:rPr lang="ru-RU" sz="2400" baseline="30000" dirty="0" err="1" smtClean="0"/>
              <a:t>одн</a:t>
            </a:r>
            <a:r>
              <a:rPr lang="ru-RU" sz="2400" baseline="30000" dirty="0" smtClean="0"/>
              <a:t>. </a:t>
            </a:r>
            <a:r>
              <a:rPr lang="ru-RU" sz="2400" baseline="30000" dirty="0" err="1" smtClean="0"/>
              <a:t>чл</a:t>
            </a:r>
            <a:r>
              <a:rPr lang="ru-RU" sz="2400" dirty="0" smtClean="0"/>
              <a:t> распаханные поля.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На «4»     + №11 стр.9</a:t>
            </a:r>
            <a:br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		Тип – описание, т.к.  в тексте описывается наша планета глазами инопланетян, и с этой целью используются предложения с рядами однородных членов, сравнительные обороты (</a:t>
            </a:r>
            <a:r>
              <a:rPr lang="ru-RU" sz="2800" i="1" dirty="0" smtClean="0"/>
              <a:t>как шрамы, как змеи</a:t>
            </a:r>
            <a:r>
              <a:rPr lang="ru-RU" sz="2800" dirty="0" smtClean="0"/>
              <a:t>), яркие прилагательные (</a:t>
            </a:r>
            <a:r>
              <a:rPr lang="ru-RU" sz="2800" i="1" dirty="0" smtClean="0"/>
              <a:t>огромный (океан), удивительное (разнообразие), обширные (равнины)</a:t>
            </a:r>
            <a:r>
              <a:rPr lang="ru-RU" sz="2800" dirty="0" smtClean="0"/>
              <a:t>) и глаголы (</a:t>
            </a:r>
            <a:r>
              <a:rPr lang="ru-RU" sz="2800" i="1" dirty="0" smtClean="0"/>
              <a:t>окутывать, извиваться</a:t>
            </a:r>
            <a:r>
              <a:rPr lang="ru-RU" sz="2800" dirty="0" smtClean="0"/>
              <a:t>). </a:t>
            </a:r>
          </a:p>
          <a:p>
            <a:pPr>
              <a:buNone/>
            </a:pPr>
            <a:r>
              <a:rPr lang="ru-RU" sz="2800" dirty="0" smtClean="0"/>
              <a:t>		Возможные заголовки – «Наша планета», «Живая планета», «Земля принимает гостей».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/>
              <a:t>На </a:t>
            </a:r>
            <a:r>
              <a:rPr smtClean="0"/>
              <a:t>«5»     </a:t>
            </a:r>
            <a:r>
              <a:t>+ </a:t>
            </a:r>
            <a:r>
              <a:rPr/>
              <a:t>№</a:t>
            </a:r>
            <a:r>
              <a:rPr smtClean="0"/>
              <a:t>13 стр.10</a:t>
            </a:r>
            <a:r>
              <a:t/>
            </a:r>
            <a:br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		1) -- А всё-таки я не могу понять, что же такое дождь!</a:t>
            </a:r>
          </a:p>
          <a:p>
            <a:pPr>
              <a:buNone/>
            </a:pPr>
            <a:r>
              <a:rPr lang="ru-RU" sz="2800" dirty="0" smtClean="0"/>
              <a:t>	-- Дождь – это водичка!</a:t>
            </a:r>
          </a:p>
          <a:p>
            <a:pPr>
              <a:buNone/>
            </a:pPr>
            <a:r>
              <a:rPr lang="ru-RU" sz="2800" dirty="0" smtClean="0"/>
              <a:t>	-- А, значит, дождь льётся из крана?</a:t>
            </a:r>
          </a:p>
          <a:p>
            <a:pPr>
              <a:buNone/>
            </a:pPr>
            <a:r>
              <a:rPr lang="ru-RU" sz="2800" dirty="0" smtClean="0"/>
              <a:t>	-- Нет, дождик капает из тучки!</a:t>
            </a:r>
          </a:p>
          <a:p>
            <a:pPr>
              <a:buNone/>
            </a:pPr>
            <a:r>
              <a:rPr lang="ru-RU" sz="2800" dirty="0" smtClean="0"/>
              <a:t>	-- Дождь – это водичка, которая капает с неба?</a:t>
            </a:r>
          </a:p>
          <a:p>
            <a:pPr>
              <a:buNone/>
            </a:pPr>
            <a:r>
              <a:rPr lang="ru-RU" sz="2800" dirty="0" smtClean="0"/>
              <a:t>	-- Выходит, что так!</a:t>
            </a:r>
          </a:p>
          <a:p>
            <a:pPr>
              <a:buNone/>
            </a:pPr>
            <a:r>
              <a:rPr lang="ru-RU" sz="2800" dirty="0" smtClean="0"/>
              <a:t>	2) Дождь – это прозрачные капли, тонкие струйки или блестящие потоки воды, льющиеся с неба. В летнюю жару всё живое ждёт прохладного, освежающего ливня, а в осеннюю сырость мы прячемся даже от моросящего дождя под зонтиками.</a:t>
            </a:r>
          </a:p>
          <a:p>
            <a:pPr>
              <a:buNone/>
            </a:pPr>
            <a:r>
              <a:rPr lang="ru-RU" sz="2800" dirty="0" smtClean="0"/>
              <a:t>	3) Дождь – это атмосферные осадки в виде воды.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Чему мы научились?</a:t>
            </a:r>
          </a:p>
          <a:p>
            <a:r>
              <a:rPr lang="ru-RU" dirty="0" smtClean="0"/>
              <a:t>Интересно вам было работать? </a:t>
            </a:r>
          </a:p>
          <a:p>
            <a:r>
              <a:rPr lang="ru-RU" dirty="0" smtClean="0"/>
              <a:t>Оцените свою работу. </a:t>
            </a:r>
          </a:p>
          <a:p>
            <a:r>
              <a:rPr lang="ru-RU" dirty="0" smtClean="0"/>
              <a:t>Какие оценки вы получили?</a:t>
            </a:r>
          </a:p>
          <a:p>
            <a:r>
              <a:rPr lang="ru-RU" dirty="0" smtClean="0"/>
              <a:t>Домашнее задание: доделать, проверить ту работу, которую выполнили  в классе, упр.№14(устно).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</a:t>
            </a:r>
            <a:r>
              <a:rPr smtClean="0"/>
              <a:t>спользованная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u="sng" dirty="0" smtClean="0">
                <a:hlinkClick r:id="rId2"/>
              </a:rPr>
              <a:t>schoolgazzavod.pp.ua</a:t>
            </a:r>
            <a:r>
              <a:rPr lang="en-US" dirty="0" smtClean="0"/>
              <a:t>›</a:t>
            </a:r>
            <a:r>
              <a:rPr lang="en-US" u="sng" dirty="0" smtClean="0">
                <a:hlinkClick r:id="rId3"/>
              </a:rPr>
              <a:t>plan6.doc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SC(19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E44451-62B4-4B04-AADC-14E6BB0CF4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CSC(19)</Template>
  <TotalTime>35</TotalTime>
  <Words>191</Words>
  <Application>Microsoft Office PowerPoint</Application>
  <PresentationFormat>Экран (4:3)</PresentationFormat>
  <Paragraphs>49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CSC(19)</vt:lpstr>
      <vt:lpstr>Функциональные разновидности языка.  </vt:lpstr>
      <vt:lpstr>Цели урока</vt:lpstr>
      <vt:lpstr>самостоятельная работа по теме урока</vt:lpstr>
      <vt:lpstr>проверка</vt:lpstr>
      <vt:lpstr>На «4»     + №11 стр.9 </vt:lpstr>
      <vt:lpstr>На «4»     + №11 стр.9 </vt:lpstr>
      <vt:lpstr>На «5»     + №13 стр.10 </vt:lpstr>
      <vt:lpstr>Рефлексия</vt:lpstr>
      <vt:lpstr>Использованная литература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SPEEDxp</dc:creator>
  <cp:lastModifiedBy>Макаров</cp:lastModifiedBy>
  <cp:revision>8</cp:revision>
  <dcterms:created xsi:type="dcterms:W3CDTF">2012-06-05T03:41:28Z</dcterms:created>
  <dcterms:modified xsi:type="dcterms:W3CDTF">2012-06-05T09:57:18Z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TC030009704</vt:lpwstr>
  </property>
</Properties>
</file>