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57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66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000504"/>
            <a:ext cx="6400800" cy="160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2137384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Имя прилагательное в тексте</a:t>
            </a:r>
            <a:endParaRPr lang="ru-RU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14290"/>
            <a:ext cx="7358114" cy="664371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endParaRPr lang="ru-RU" u="sng" dirty="0" smtClean="0"/>
          </a:p>
          <a:p>
            <a:pPr algn="just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	3. </a:t>
            </a:r>
            <a:r>
              <a:rPr lang="ru-RU" sz="2800" dirty="0" smtClean="0"/>
              <a:t>Выпишите выделенные фрагменты текста, с помощью которых автор оценивает увиденное и выражает своё отношение к этому.</a:t>
            </a:r>
          </a:p>
          <a:p>
            <a:pPr algn="just"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   </a:t>
            </a:r>
            <a:r>
              <a:rPr lang="ru-RU" sz="4400" b="1" dirty="0" smtClean="0">
                <a:solidFill>
                  <a:srgbClr val="00B050"/>
                </a:solidFill>
              </a:rPr>
              <a:t>здоровый</a:t>
            </a:r>
            <a:r>
              <a:rPr lang="ru-RU" sz="4400" dirty="0" smtClean="0">
                <a:solidFill>
                  <a:srgbClr val="00B050"/>
                </a:solidFill>
              </a:rPr>
              <a:t>, </a:t>
            </a:r>
            <a:r>
              <a:rPr lang="ru-RU" sz="4400" b="1" dirty="0" smtClean="0">
                <a:solidFill>
                  <a:srgbClr val="00B050"/>
                </a:solidFill>
              </a:rPr>
              <a:t>крепкий</a:t>
            </a:r>
            <a:r>
              <a:rPr lang="ru-RU" sz="4400" dirty="0" smtClean="0">
                <a:solidFill>
                  <a:srgbClr val="00B050"/>
                </a:solidFill>
              </a:rPr>
              <a:t> </a:t>
            </a:r>
            <a:r>
              <a:rPr lang="ru-RU" sz="4400" u="sng" dirty="0" smtClean="0"/>
              <a:t>запах</a:t>
            </a:r>
            <a:r>
              <a:rPr lang="ru-RU" sz="4400" dirty="0" smtClean="0"/>
              <a:t>,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B0F0"/>
                </a:solidFill>
              </a:rPr>
              <a:t>	чистый</a:t>
            </a:r>
            <a:r>
              <a:rPr lang="ru-RU" sz="4400" dirty="0" smtClean="0">
                <a:solidFill>
                  <a:srgbClr val="00B0F0"/>
                </a:solidFill>
              </a:rPr>
              <a:t>, </a:t>
            </a:r>
            <a:r>
              <a:rPr lang="ru-RU" sz="4400" b="1" dirty="0" smtClean="0">
                <a:solidFill>
                  <a:srgbClr val="00B0F0"/>
                </a:solidFill>
              </a:rPr>
              <a:t>лёгкий</a:t>
            </a:r>
            <a:r>
              <a:rPr lang="ru-RU" sz="4400" dirty="0" smtClean="0">
                <a:solidFill>
                  <a:srgbClr val="00B0F0"/>
                </a:solidFill>
              </a:rPr>
              <a:t> </a:t>
            </a:r>
            <a:r>
              <a:rPr lang="ru-RU" sz="4400" u="sng" dirty="0" smtClean="0"/>
              <a:t>воздух</a:t>
            </a:r>
            <a:r>
              <a:rPr lang="ru-RU" sz="4400" dirty="0" smtClean="0"/>
              <a:t> </a:t>
            </a:r>
          </a:p>
          <a:p>
            <a:pPr>
              <a:buNone/>
            </a:pPr>
            <a:r>
              <a:rPr lang="ru-RU" sz="4400" dirty="0" smtClean="0"/>
              <a:t>  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b="1" dirty="0" smtClean="0">
                <a:solidFill>
                  <a:srgbClr val="0070C0"/>
                </a:solidFill>
              </a:rPr>
              <a:t>прохладные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u="sng" dirty="0" smtClean="0"/>
              <a:t>струи</a:t>
            </a:r>
            <a:r>
              <a:rPr lang="ru-RU" sz="4400" dirty="0" smtClean="0"/>
              <a:t>,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6"/>
                </a:solidFill>
              </a:rPr>
              <a:t>    </a:t>
            </a:r>
            <a:r>
              <a:rPr lang="ru-RU" sz="4400" b="1" dirty="0" smtClean="0">
                <a:solidFill>
                  <a:srgbClr val="FFC000"/>
                </a:solidFill>
              </a:rPr>
              <a:t>славное летнее </a:t>
            </a:r>
            <a:r>
              <a:rPr lang="ru-RU" sz="4400" u="sng" dirty="0" smtClean="0"/>
              <a:t>утро</a:t>
            </a:r>
            <a:r>
              <a:rPr lang="ru-RU" sz="4400" dirty="0" smtClean="0"/>
              <a:t>, </a:t>
            </a:r>
          </a:p>
          <a:p>
            <a:pPr algn="ctr"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точно румяное</a:t>
            </a:r>
            <a:r>
              <a:rPr lang="ru-RU" sz="4400" dirty="0" smtClean="0"/>
              <a:t>, только что </a:t>
            </a:r>
            <a:r>
              <a:rPr lang="ru-RU" sz="4400" b="1" dirty="0" smtClean="0">
                <a:solidFill>
                  <a:srgbClr val="00B0F0"/>
                </a:solidFill>
              </a:rPr>
              <a:t>вымытое</a:t>
            </a:r>
            <a:r>
              <a:rPr lang="ru-RU" sz="4400" dirty="0" smtClean="0"/>
              <a:t> </a:t>
            </a:r>
            <a:r>
              <a:rPr lang="ru-RU" sz="4400" u="sng" dirty="0" smtClean="0"/>
              <a:t>личико</a:t>
            </a:r>
            <a:r>
              <a:rPr lang="ru-RU" sz="4400" dirty="0" smtClean="0"/>
              <a:t> </a:t>
            </a:r>
            <a:r>
              <a:rPr lang="ru-RU" sz="4400" u="sng" dirty="0" smtClean="0"/>
              <a:t>проснувшегося ребёнка</a:t>
            </a:r>
            <a:r>
              <a:rPr lang="ru-RU" sz="4400" dirty="0" smtClean="0"/>
              <a:t>.</a:t>
            </a:r>
            <a:endParaRPr lang="ru-RU" sz="4400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6"/>
                </a:solidFill>
              </a:rPr>
              <a:t>   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715140" y="3071810"/>
            <a:ext cx="1980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Эпитеты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29388" y="5072074"/>
            <a:ext cx="2408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Сравнение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Объясните, какова роль прилагательных в этих фрагментах.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		</a:t>
            </a:r>
            <a:r>
              <a:rPr lang="ru-RU" u="sng" dirty="0" smtClean="0">
                <a:latin typeface="+mn-lt"/>
              </a:rPr>
              <a:t/>
            </a:r>
            <a:br>
              <a:rPr lang="ru-RU" u="sng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4643446"/>
            <a:ext cx="8501122" cy="192882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sz="2800" b="1" dirty="0" smtClean="0"/>
              <a:t>Цели урока достигнуты: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повторить, углубить и обобщить сведения о роли имени прилагательного в тексте;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научиться выделять изобразительно-выразительные средства, которые выполняют эмоционально-оценочную роль в художественном описании.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857364"/>
            <a:ext cx="8572560" cy="32861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dirty="0" smtClean="0"/>
              <a:t>1. Прилагательные могут выделять предмет из ряда однотипных.</a:t>
            </a:r>
          </a:p>
          <a:p>
            <a:pPr>
              <a:buNone/>
            </a:pPr>
            <a:r>
              <a:rPr lang="ru-RU" sz="3600" dirty="0" smtClean="0"/>
              <a:t>2. Прилагательные помогают воссоздать живую картину действительности.</a:t>
            </a:r>
          </a:p>
          <a:p>
            <a:pPr>
              <a:buNone/>
            </a:pPr>
            <a:r>
              <a:rPr lang="ru-RU" sz="3600" dirty="0" smtClean="0"/>
              <a:t>3. Прилагательные используются для выражения оценки. 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 «4» №342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Сначала прочитайте отрывок, пропуская все имена прилагательные. Затем прочитайте его еще раз без пропуска слов.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К середине июня ярко и пышно расцветают  луга. </a:t>
            </a:r>
            <a:r>
              <a:rPr lang="ru-RU" b="1" dirty="0" smtClean="0"/>
              <a:t>Нежно-розовые</a:t>
            </a:r>
            <a:r>
              <a:rPr lang="ru-RU" dirty="0" smtClean="0"/>
              <a:t> м</a:t>
            </a:r>
            <a:r>
              <a:rPr lang="ru-RU" b="1" dirty="0" smtClean="0"/>
              <a:t>а</a:t>
            </a:r>
            <a:r>
              <a:rPr lang="ru-RU" dirty="0" smtClean="0"/>
              <a:t>хровые маки, синие колокольчики, </a:t>
            </a:r>
            <a:r>
              <a:rPr lang="ru-RU" b="1" dirty="0" smtClean="0"/>
              <a:t>ярко-жёлтые</a:t>
            </a:r>
            <a:r>
              <a:rPr lang="ru-RU" dirty="0" smtClean="0"/>
              <a:t> купальницы ,</a:t>
            </a:r>
            <a:r>
              <a:rPr lang="ru-RU" dirty="0" smtClean="0">
                <a:solidFill>
                  <a:schemeClr val="bg1"/>
                </a:solidFill>
              </a:rPr>
              <a:t>(мы</a:t>
            </a:r>
          </a:p>
          <a:p>
            <a:pPr>
              <a:buNone/>
            </a:pPr>
            <a:r>
              <a:rPr lang="ru-RU" dirty="0" smtClean="0"/>
              <a:t>	малиновые звёздочки </a:t>
            </a:r>
            <a:r>
              <a:rPr lang="ru-RU" dirty="0" err="1" smtClean="0"/>
              <a:t>гвоздички</a:t>
            </a:r>
            <a:r>
              <a:rPr lang="ru-RU" dirty="0" smtClean="0"/>
              <a:t>,  да лиловые, фиолетовые, да бурые, да и ещё и просто белые цветы…</a:t>
            </a:r>
            <a:endParaRPr lang="ru-RU" dirty="0"/>
          </a:p>
        </p:txBody>
      </p:sp>
      <p:pic>
        <p:nvPicPr>
          <p:cNvPr id="19460" name="Picture 4" descr="http://im2-tub-ru.yandex.net/i?id=472252388-53-72&amp;n=21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b="17949"/>
          <a:stretch>
            <a:fillRect/>
          </a:stretch>
        </p:blipFill>
        <p:spPr bwMode="auto">
          <a:xfrm>
            <a:off x="428596" y="3571876"/>
            <a:ext cx="4143404" cy="28575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000892" y="2214554"/>
            <a:ext cx="157163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857232"/>
            <a:ext cx="500066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857232"/>
            <a:ext cx="142876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1714488"/>
            <a:ext cx="178595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1285860"/>
            <a:ext cx="2214578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2143116"/>
            <a:ext cx="521497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429388" y="1714488"/>
            <a:ext cx="157163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http://im2-tub-ru.yandex.net/i?id=472252388-53-72&amp;n=21"/>
          <p:cNvPicPr>
            <a:picLocks noChangeAspect="1" noChangeArrowheads="1"/>
          </p:cNvPicPr>
          <p:nvPr/>
        </p:nvPicPr>
        <p:blipFill>
          <a:blip r:embed="rId2" cstate="print"/>
          <a:srcRect b="17949"/>
          <a:stretch>
            <a:fillRect/>
          </a:stretch>
        </p:blipFill>
        <p:spPr bwMode="auto">
          <a:xfrm>
            <a:off x="4786314" y="3571876"/>
            <a:ext cx="414340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1537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Сделайте вывод об изобразительной функции прилагательных в данном тексте.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64399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Имена прилагательные играют в тексте очень важную роль. </a:t>
            </a:r>
          </a:p>
          <a:p>
            <a:pPr>
              <a:buNone/>
            </a:pPr>
            <a:r>
              <a:rPr lang="ru-RU" sz="2000" dirty="0" smtClean="0"/>
              <a:t>		Во-первых, помогают нарисовать яркую, образную картину действительности. Например, при помощи цветовых эпитетов можно описать красивый пейзаж: «</a:t>
            </a:r>
            <a:r>
              <a:rPr lang="ru-RU" sz="2000" b="1" dirty="0" smtClean="0"/>
              <a:t>Малиновые </a:t>
            </a:r>
            <a:r>
              <a:rPr lang="ru-RU" sz="2000" dirty="0" smtClean="0"/>
              <a:t>гвоздики,  </a:t>
            </a:r>
            <a:r>
              <a:rPr lang="ru-RU" sz="2000" b="1" dirty="0" smtClean="0"/>
              <a:t>жёлтые</a:t>
            </a:r>
            <a:r>
              <a:rPr lang="ru-RU" sz="2000" dirty="0" smtClean="0"/>
              <a:t> купальницы, </a:t>
            </a:r>
            <a:r>
              <a:rPr lang="ru-RU" sz="2000" b="1" dirty="0" smtClean="0"/>
              <a:t>синие</a:t>
            </a:r>
            <a:r>
              <a:rPr lang="ru-RU" sz="2000" dirty="0" smtClean="0"/>
              <a:t> колокольчики расцветают летом».	</a:t>
            </a:r>
          </a:p>
          <a:p>
            <a:pPr>
              <a:buNone/>
            </a:pPr>
            <a:r>
              <a:rPr lang="ru-RU" sz="2000" dirty="0" smtClean="0"/>
              <a:t> 		Во-вторых, придают тексту образность и  эмоциональность, позволяют  автору передать своё отношение к природе: «</a:t>
            </a:r>
            <a:r>
              <a:rPr lang="ru-RU" sz="2000" b="1" u="sng" dirty="0" err="1" smtClean="0"/>
              <a:t>Нежно</a:t>
            </a:r>
            <a:r>
              <a:rPr lang="ru-RU" sz="2000" b="1" dirty="0" err="1" smtClean="0"/>
              <a:t>-розовые</a:t>
            </a:r>
            <a:r>
              <a:rPr lang="ru-RU" sz="2000" dirty="0" smtClean="0"/>
              <a:t> м</a:t>
            </a:r>
            <a:r>
              <a:rPr lang="ru-RU" sz="2000" b="1" dirty="0" smtClean="0"/>
              <a:t>а</a:t>
            </a:r>
            <a:r>
              <a:rPr lang="ru-RU" sz="2000" dirty="0" smtClean="0"/>
              <a:t>хровые маки, </a:t>
            </a:r>
            <a:r>
              <a:rPr lang="ru-RU" sz="2000" b="1" u="sng" dirty="0" smtClean="0"/>
              <a:t>ярко</a:t>
            </a:r>
            <a:r>
              <a:rPr lang="ru-RU" sz="2000" b="1" dirty="0" smtClean="0"/>
              <a:t>-жёлтые</a:t>
            </a:r>
            <a:r>
              <a:rPr lang="ru-RU" sz="2000" dirty="0" smtClean="0"/>
              <a:t> купальницы, </a:t>
            </a:r>
            <a:r>
              <a:rPr lang="ru-RU" sz="2000" u="sng" dirty="0" smtClean="0"/>
              <a:t>да ещё и </a:t>
            </a:r>
            <a:r>
              <a:rPr lang="ru-RU" sz="2000" b="1" u="sng" dirty="0" smtClean="0"/>
              <a:t>просто </a:t>
            </a:r>
            <a:r>
              <a:rPr lang="ru-RU" sz="2000" b="1" dirty="0" smtClean="0"/>
              <a:t>белые</a:t>
            </a:r>
            <a:r>
              <a:rPr lang="ru-RU" sz="2000" dirty="0" smtClean="0"/>
              <a:t> цветы…</a:t>
            </a:r>
          </a:p>
          <a:p>
            <a:pPr>
              <a:buNone/>
            </a:pPr>
            <a:r>
              <a:rPr lang="ru-RU" sz="2000" dirty="0" smtClean="0"/>
              <a:t>		Итак, имя прилагательное выполняет в языке выделительную, изобразительную, оценочную функции. Тексты с такими красивыми прилагательными позволяют передать восхищение родной природой и уважение к мастерству писателя.</a:t>
            </a:r>
            <a:endParaRPr lang="ru-RU" sz="2000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0" y="1500175"/>
            <a:ext cx="1285852" cy="307777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/>
              <a:t>ТЕЗИС</a:t>
            </a:r>
            <a:endParaRPr lang="ru-RU" sz="1400" b="1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0" y="1857364"/>
            <a:ext cx="1214414" cy="338554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err="1" smtClean="0"/>
              <a:t>Док-во</a:t>
            </a:r>
            <a:r>
              <a:rPr lang="ru-RU" sz="1600" b="1" dirty="0" smtClean="0"/>
              <a:t> 1</a:t>
            </a:r>
            <a:endParaRPr lang="ru-RU" sz="1600" b="1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0" y="3214686"/>
            <a:ext cx="1214414" cy="338554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err="1" smtClean="0"/>
              <a:t>Док-во</a:t>
            </a:r>
            <a:r>
              <a:rPr lang="ru-RU" sz="1600" b="1" dirty="0" smtClean="0"/>
              <a:t> 2</a:t>
            </a:r>
            <a:endParaRPr lang="ru-RU" sz="1600" b="1" dirty="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0" y="4500570"/>
            <a:ext cx="1214414" cy="338554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Вывод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b="1" dirty="0" err="1" smtClean="0"/>
              <a:t>Нежно-розовые</a:t>
            </a:r>
            <a:r>
              <a:rPr lang="ru-RU" dirty="0" smtClean="0"/>
              <a:t> м</a:t>
            </a:r>
            <a:r>
              <a:rPr lang="ru-RU" b="1" dirty="0" smtClean="0"/>
              <a:t>а</a:t>
            </a:r>
            <a:r>
              <a:rPr lang="ru-RU" dirty="0" smtClean="0"/>
              <a:t>хровые маки, </a:t>
            </a:r>
          </a:p>
          <a:p>
            <a:pPr>
              <a:buNone/>
            </a:pPr>
            <a:r>
              <a:rPr lang="ru-RU" dirty="0" smtClean="0"/>
              <a:t>синие колокольчики, </a:t>
            </a:r>
          </a:p>
          <a:p>
            <a:pPr>
              <a:buNone/>
            </a:pPr>
            <a:r>
              <a:rPr lang="ru-RU" b="1" dirty="0" smtClean="0"/>
              <a:t>ярко-жёлтые</a:t>
            </a:r>
            <a:r>
              <a:rPr lang="ru-RU" dirty="0" smtClean="0"/>
              <a:t> купальницы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лазоревым цветом, </a:t>
            </a:r>
          </a:p>
          <a:p>
            <a:pPr>
              <a:buNone/>
            </a:pPr>
            <a:r>
              <a:rPr lang="ru-RU" dirty="0" smtClean="0"/>
              <a:t>малиновые звёздочки </a:t>
            </a:r>
          </a:p>
          <a:p>
            <a:pPr>
              <a:buNone/>
            </a:pPr>
            <a:r>
              <a:rPr lang="ru-RU" dirty="0" smtClean="0"/>
              <a:t>лиловые, фиолетовые, да бурые, белые цветы…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2. Выпишите из текста словосочетания </a:t>
            </a:r>
            <a:r>
              <a:rPr lang="ru-RU" sz="2400" b="1" dirty="0" err="1" smtClean="0"/>
              <a:t>прил.+</a:t>
            </a:r>
            <a:r>
              <a:rPr lang="ru-RU" sz="2400" b="1" dirty="0" smtClean="0"/>
              <a:t> сущ. </a:t>
            </a:r>
          </a:p>
          <a:p>
            <a:pPr>
              <a:buNone/>
            </a:pPr>
            <a:r>
              <a:rPr lang="ru-RU" sz="2400" b="1" dirty="0" smtClean="0"/>
              <a:t>Установите разряд прилагательных, объясните их написание.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8" y="4214818"/>
            <a:ext cx="28061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Качественные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-387424"/>
            <a:ext cx="864399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Объясните постановку знаков препинания.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836712"/>
            <a:ext cx="83582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b="1" dirty="0" smtClean="0"/>
              <a:t>Нежно-розовые</a:t>
            </a:r>
            <a:r>
              <a:rPr lang="ru-RU" sz="4400" dirty="0" smtClean="0"/>
              <a:t> м</a:t>
            </a:r>
            <a:r>
              <a:rPr lang="ru-RU" sz="4400" b="1" dirty="0" smtClean="0"/>
              <a:t>а</a:t>
            </a:r>
            <a:r>
              <a:rPr lang="ru-RU" sz="4400" dirty="0" smtClean="0"/>
              <a:t>хровые маки, синие колокольчики, </a:t>
            </a:r>
            <a:r>
              <a:rPr lang="ru-RU" sz="4400" b="1" dirty="0" smtClean="0"/>
              <a:t>ярко-жёлтые</a:t>
            </a:r>
            <a:r>
              <a:rPr lang="ru-RU" sz="4400" dirty="0" smtClean="0"/>
              <a:t> купальницы,</a:t>
            </a:r>
          </a:p>
          <a:p>
            <a:pPr>
              <a:buNone/>
            </a:pPr>
            <a:r>
              <a:rPr lang="ru-RU" sz="4400" dirty="0" smtClean="0"/>
              <a:t>малиновые звёздочки </a:t>
            </a:r>
            <a:r>
              <a:rPr lang="ru-RU" sz="4400" dirty="0" err="1" smtClean="0"/>
              <a:t>гвоздички</a:t>
            </a:r>
            <a:r>
              <a:rPr lang="ru-RU" sz="4400" dirty="0" smtClean="0"/>
              <a:t>, да лиловые, фиолетовые, да бурые, да и ещё и просто белые цветы…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6072206"/>
            <a:ext cx="6421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Однородные члены предложения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071678"/>
            <a:ext cx="7772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		Весь лес был золотым.  Золотыми были берёзки. Золотыми были дорожки. Золотым был даже воздух… </a:t>
            </a:r>
            <a:endParaRPr lang="ru-RU" sz="4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№343.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Объясните, как построен текст, как связаны в нём предложения.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5715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http://www.best-animation.ru/lanim/ocen/ocen_7.gif</a:t>
            </a:r>
            <a:endParaRPr lang="ru-RU" dirty="0"/>
          </a:p>
        </p:txBody>
      </p:sp>
      <p:pic>
        <p:nvPicPr>
          <p:cNvPr id="1026" name="Picture 2" descr="http://www.best-animation.ru/lanim/ocen/ocen_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		В тексте повторяется  прилагательное </a:t>
            </a:r>
            <a:r>
              <a:rPr lang="ru-RU" sz="2800" b="1" i="1" dirty="0" smtClean="0">
                <a:solidFill>
                  <a:srgbClr val="FFC000"/>
                </a:solidFill>
              </a:rPr>
              <a:t>золотой</a:t>
            </a:r>
            <a:r>
              <a:rPr lang="ru-RU" sz="2800" dirty="0" smtClean="0">
                <a:solidFill>
                  <a:srgbClr val="FFC000"/>
                </a:solidFill>
              </a:rPr>
              <a:t>, </a:t>
            </a:r>
            <a:r>
              <a:rPr lang="ru-RU" sz="2800" dirty="0" smtClean="0"/>
              <a:t>употреблённое в </a:t>
            </a:r>
            <a:r>
              <a:rPr lang="ru-RU" sz="2800" b="1" dirty="0" smtClean="0"/>
              <a:t>переносном значении </a:t>
            </a:r>
            <a:r>
              <a:rPr lang="ru-RU" sz="2800" dirty="0" smtClean="0"/>
              <a:t>«</a:t>
            </a:r>
            <a:r>
              <a:rPr lang="ru-RU" sz="2800" b="1" dirty="0" smtClean="0">
                <a:solidFill>
                  <a:srgbClr val="FFC000"/>
                </a:solidFill>
              </a:rPr>
              <a:t>блестящё-жёлтый, цвета золота</a:t>
            </a:r>
            <a:r>
              <a:rPr lang="ru-RU" sz="2800" dirty="0" smtClean="0"/>
              <a:t>». Это лексический повтор, он используется </a:t>
            </a:r>
            <a:r>
              <a:rPr lang="ru-RU" sz="2800" b="1" dirty="0" smtClean="0"/>
              <a:t>для выражения главной мысли текста</a:t>
            </a:r>
            <a:r>
              <a:rPr lang="ru-RU" sz="2800" dirty="0" smtClean="0"/>
              <a:t>, которая заключена в первом предложении: «Весь лес был золотым». </a:t>
            </a:r>
          </a:p>
          <a:p>
            <a:pPr>
              <a:buNone/>
            </a:pPr>
            <a:r>
              <a:rPr lang="ru-RU" sz="2800" b="1" dirty="0" smtClean="0"/>
              <a:t>		Каждое последующее предложение текста</a:t>
            </a:r>
            <a:r>
              <a:rPr lang="ru-RU" sz="2800" dirty="0" smtClean="0"/>
              <a:t>, кроме последнего, </a:t>
            </a:r>
            <a:r>
              <a:rPr lang="ru-RU" sz="2800" b="1" dirty="0" smtClean="0"/>
              <a:t>раскрывает, иллюстрирует эту мысль, </a:t>
            </a:r>
            <a:r>
              <a:rPr lang="ru-RU" sz="2800" dirty="0" smtClean="0"/>
              <a:t>присоединяясь к первому</a:t>
            </a:r>
            <a:r>
              <a:rPr lang="ru-RU" sz="2800" b="1" dirty="0" smtClean="0"/>
              <a:t> параллельной связью с помощью лексического повтора. </a:t>
            </a:r>
            <a:r>
              <a:rPr lang="ru-RU" sz="2800" dirty="0" smtClean="0"/>
              <a:t>Последнее предложение связано с предыдущими с помощью союза </a:t>
            </a:r>
            <a:r>
              <a:rPr lang="ru-RU" sz="2800" i="1" dirty="0" smtClean="0"/>
              <a:t>и</a:t>
            </a:r>
            <a:r>
              <a:rPr lang="ru-RU" sz="2800" dirty="0" smtClean="0"/>
              <a:t>, а также ограничительной частицы </a:t>
            </a:r>
            <a:r>
              <a:rPr lang="ru-RU" sz="2800" i="1" dirty="0" smtClean="0"/>
              <a:t>только.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+mn-lt"/>
              </a:rPr>
              <a:t>Цели урока:</a:t>
            </a:r>
            <a:endParaRPr lang="ru-RU" sz="6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8001088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000" dirty="0" smtClean="0"/>
              <a:t>1) повторить, углубить и обобщить </a:t>
            </a:r>
            <a:r>
              <a:rPr lang="ru-RU" sz="4000" b="1" dirty="0" smtClean="0"/>
              <a:t>сведения о</a:t>
            </a:r>
            <a:r>
              <a:rPr lang="ru-RU" sz="4000" dirty="0" smtClean="0"/>
              <a:t> </a:t>
            </a:r>
            <a:r>
              <a:rPr lang="ru-RU" sz="4000" b="1" dirty="0" smtClean="0"/>
              <a:t>роли</a:t>
            </a:r>
            <a:r>
              <a:rPr lang="ru-RU" sz="4000" dirty="0" smtClean="0"/>
              <a:t> </a:t>
            </a:r>
            <a:r>
              <a:rPr lang="ru-RU" sz="4000" b="1" dirty="0" smtClean="0"/>
              <a:t>прилагательного</a:t>
            </a:r>
            <a:r>
              <a:rPr lang="ru-RU" sz="4000" dirty="0" smtClean="0"/>
              <a:t> </a:t>
            </a:r>
            <a:r>
              <a:rPr lang="ru-RU" sz="4000" b="1" dirty="0" smtClean="0"/>
              <a:t>в тексте</a:t>
            </a:r>
            <a:r>
              <a:rPr lang="ru-RU" sz="4000" dirty="0" smtClean="0"/>
              <a:t>;</a:t>
            </a:r>
          </a:p>
          <a:p>
            <a:pPr>
              <a:buNone/>
            </a:pPr>
            <a:r>
              <a:rPr lang="ru-RU" sz="4000" dirty="0" smtClean="0"/>
              <a:t>2) научиться </a:t>
            </a:r>
            <a:r>
              <a:rPr lang="ru-RU" sz="4000" b="1" dirty="0" smtClean="0"/>
              <a:t>выделять изобразительно-выразительные средства</a:t>
            </a:r>
            <a:r>
              <a:rPr lang="ru-RU" sz="4000" dirty="0" smtClean="0"/>
              <a:t>, которые выполняют эмоционально-оценочную роль в художественном описании, </a:t>
            </a:r>
            <a:r>
              <a:rPr lang="ru-RU" sz="4000" b="1" dirty="0" smtClean="0"/>
              <a:t>делать выводы о роли имени прилагательного в тексте.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+mn-lt"/>
              </a:rPr>
              <a:t>Цели урока:</a:t>
            </a:r>
            <a:endParaRPr lang="ru-RU" sz="6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8001088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000" dirty="0" smtClean="0"/>
              <a:t>1) повторить, углубить и обобщить </a:t>
            </a:r>
            <a:r>
              <a:rPr lang="ru-RU" sz="4000" b="1" dirty="0" smtClean="0"/>
              <a:t>сведения о</a:t>
            </a:r>
            <a:r>
              <a:rPr lang="ru-RU" sz="4000" dirty="0" smtClean="0"/>
              <a:t> </a:t>
            </a:r>
            <a:r>
              <a:rPr lang="ru-RU" sz="4000" b="1" dirty="0" smtClean="0"/>
              <a:t>роли</a:t>
            </a:r>
            <a:r>
              <a:rPr lang="ru-RU" sz="4000" dirty="0" smtClean="0"/>
              <a:t> </a:t>
            </a:r>
            <a:r>
              <a:rPr lang="ru-RU" sz="4000" b="1" dirty="0" smtClean="0"/>
              <a:t>прилагательного</a:t>
            </a:r>
            <a:r>
              <a:rPr lang="ru-RU" sz="4000" dirty="0" smtClean="0"/>
              <a:t> </a:t>
            </a:r>
            <a:r>
              <a:rPr lang="ru-RU" sz="4000" b="1" dirty="0" smtClean="0"/>
              <a:t>в тексте</a:t>
            </a:r>
            <a:r>
              <a:rPr lang="ru-RU" sz="4000" dirty="0" smtClean="0"/>
              <a:t>;</a:t>
            </a:r>
          </a:p>
          <a:p>
            <a:pPr>
              <a:buNone/>
            </a:pPr>
            <a:r>
              <a:rPr lang="ru-RU" sz="4000" dirty="0" smtClean="0"/>
              <a:t>2) научиться </a:t>
            </a:r>
            <a:r>
              <a:rPr lang="ru-RU" sz="4000" b="1" dirty="0" smtClean="0"/>
              <a:t>выделять изобразительно-выразительные средства</a:t>
            </a:r>
            <a:r>
              <a:rPr lang="ru-RU" sz="4000" dirty="0" smtClean="0"/>
              <a:t>, которые выполняют эмоционально-оценочную роль в художественном описании, </a:t>
            </a:r>
            <a:r>
              <a:rPr lang="ru-RU" sz="4000" b="1" dirty="0" smtClean="0"/>
              <a:t>делать выводы о роли имени прилагательного в тексте.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Домашнее задание: устно или письменно (по выбору)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85736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процитировать по памяти стихотворные строки, в которых прилагательные использованы в роли эпитетов.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+mn-lt"/>
              </a:rPr>
              <a:t>Самостоятельная работа </a:t>
            </a:r>
            <a:br>
              <a:rPr lang="ru-RU" sz="48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4800" b="1" dirty="0" smtClean="0">
                <a:solidFill>
                  <a:srgbClr val="C00000"/>
                </a:solidFill>
                <a:latin typeface="+mn-lt"/>
              </a:rPr>
              <a:t>по теме урока:</a:t>
            </a:r>
            <a:endParaRPr lang="ru-RU" sz="4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2571744"/>
            <a:ext cx="7772400" cy="4572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на «3» №339, </a:t>
            </a:r>
          </a:p>
          <a:p>
            <a:pPr algn="ctr"/>
            <a:r>
              <a:rPr lang="ru-RU" sz="5400" dirty="0" smtClean="0">
                <a:latin typeface="+mj-lt"/>
              </a:rPr>
              <a:t>на «4» №342 , </a:t>
            </a:r>
          </a:p>
          <a:p>
            <a:pPr algn="ctr"/>
            <a:r>
              <a:rPr lang="ru-RU" sz="5400" dirty="0" smtClean="0">
                <a:latin typeface="+mj-lt"/>
              </a:rPr>
              <a:t>на «5» №343.</a:t>
            </a:r>
            <a:endParaRPr lang="ru-RU" sz="5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14290"/>
            <a:ext cx="8858280" cy="66437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		Над самой </a:t>
            </a:r>
            <a:r>
              <a:rPr lang="ru-RU" sz="2800" dirty="0" err="1" smtClean="0"/>
              <a:t>кручью</a:t>
            </a:r>
            <a:r>
              <a:rPr lang="ru-RU" sz="2800" dirty="0" smtClean="0"/>
              <a:t> широкого оврага находился небольшой березовый «заказ». Молодые деревья росли очень тесно, ничей топор еще не коснулся до их стройных стволов; негустая, но почти сплошная тень ложилась от мелких листьев на мягкую и тонкую траву, всю испещрённую золотыми головками куриной слепоты, белыми точками лесных колокольчиков и малиновыми крестиками гвоздики…</a:t>
            </a:r>
          </a:p>
          <a:p>
            <a:pPr algn="just">
              <a:buNone/>
            </a:pPr>
            <a:r>
              <a:rPr lang="ru-RU" sz="2800" dirty="0" smtClean="0"/>
              <a:t>		От мокрой земли пахло здоровым, крепким запахом, чистый, лёгкий воздух переливался прохладными струями. Утром, славным летним утром веяло от всего, всё глядело и улыбалось утром, точно румяное, только что вымытое личико проснувшегося ребёнка.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14752"/>
            <a:ext cx="9144000" cy="342902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b="1" dirty="0" smtClean="0">
                <a:latin typeface="+mn-lt"/>
              </a:rPr>
              <a:t>Какая </a:t>
            </a:r>
            <a:r>
              <a:rPr lang="ru-RU" b="1" dirty="0" smtClean="0">
                <a:solidFill>
                  <a:srgbClr val="C00000"/>
                </a:solidFill>
                <a:latin typeface="+mn-lt"/>
              </a:rPr>
              <a:t>картина</a:t>
            </a:r>
            <a:r>
              <a:rPr lang="ru-RU" b="1" dirty="0" smtClean="0">
                <a:latin typeface="+mn-lt"/>
              </a:rPr>
              <a:t> возникает в вашем воображении?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Какое </a:t>
            </a:r>
            <a:r>
              <a:rPr lang="ru-RU" b="1" dirty="0" smtClean="0">
                <a:solidFill>
                  <a:srgbClr val="0070C0"/>
                </a:solidFill>
                <a:latin typeface="+mn-lt"/>
              </a:rPr>
              <a:t>настроение</a:t>
            </a:r>
            <a:r>
              <a:rPr lang="ru-RU" b="1" dirty="0" smtClean="0">
                <a:latin typeface="+mn-lt"/>
              </a:rPr>
              <a:t> передаёт текст?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К какому </a:t>
            </a:r>
            <a:r>
              <a:rPr lang="ru-RU" b="1" dirty="0" smtClean="0">
                <a:solidFill>
                  <a:srgbClr val="FFC000"/>
                </a:solidFill>
                <a:latin typeface="+mn-lt"/>
              </a:rPr>
              <a:t>типу речи </a:t>
            </a:r>
            <a:r>
              <a:rPr lang="ru-RU" b="1" dirty="0" smtClean="0">
                <a:latin typeface="+mn-lt"/>
              </a:rPr>
              <a:t>его 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можно отнести?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28860" y="285728"/>
            <a:ext cx="5223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1. Прочитайте текст.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14290"/>
            <a:ext cx="9001156" cy="66437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		Над </a:t>
            </a:r>
            <a:r>
              <a:rPr lang="ru-RU" sz="2800" u="sng" dirty="0" smtClean="0"/>
              <a:t>самой </a:t>
            </a:r>
            <a:r>
              <a:rPr lang="ru-RU" sz="2800" u="sng" dirty="0" err="1" smtClean="0"/>
              <a:t>кручью</a:t>
            </a:r>
            <a:r>
              <a:rPr lang="ru-RU" sz="2800" u="sng" dirty="0" smtClean="0"/>
              <a:t> </a:t>
            </a:r>
            <a:r>
              <a:rPr lang="ru-RU" sz="2800" b="1" u="sng" dirty="0" smtClean="0"/>
              <a:t>широкого</a:t>
            </a:r>
            <a:r>
              <a:rPr lang="ru-RU" sz="2800" u="sng" dirty="0" smtClean="0"/>
              <a:t> оврага</a:t>
            </a:r>
            <a:r>
              <a:rPr lang="ru-RU" sz="2800" dirty="0" smtClean="0"/>
              <a:t> находился небольшой </a:t>
            </a:r>
            <a:r>
              <a:rPr lang="ru-RU" sz="2800" b="1" dirty="0" smtClean="0"/>
              <a:t>березовый «заказ». </a:t>
            </a:r>
            <a:r>
              <a:rPr lang="ru-RU" sz="2800" b="1" dirty="0" smtClean="0">
                <a:solidFill>
                  <a:srgbClr val="00B050"/>
                </a:solidFill>
              </a:rPr>
              <a:t>Молодые</a:t>
            </a:r>
            <a:r>
              <a:rPr lang="ru-RU" sz="2800" u="sng" dirty="0" smtClean="0"/>
              <a:t> деревья </a:t>
            </a:r>
            <a:r>
              <a:rPr lang="ru-RU" sz="2800" dirty="0" smtClean="0"/>
              <a:t>росли очень тесно, ничей </a:t>
            </a:r>
            <a:r>
              <a:rPr lang="ru-RU" sz="2800" u="sng" dirty="0" smtClean="0"/>
              <a:t>топор еще не коснулся </a:t>
            </a:r>
            <a:r>
              <a:rPr lang="ru-RU" sz="2800" dirty="0" smtClean="0"/>
              <a:t>до их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стройных</a:t>
            </a:r>
            <a:r>
              <a:rPr lang="ru-RU" sz="2800" dirty="0" smtClean="0"/>
              <a:t> </a:t>
            </a:r>
            <a:r>
              <a:rPr lang="ru-RU" sz="2800" u="sng" dirty="0" smtClean="0"/>
              <a:t>стволов</a:t>
            </a:r>
            <a:r>
              <a:rPr lang="ru-RU" sz="2800" dirty="0" smtClean="0"/>
              <a:t>; </a:t>
            </a:r>
            <a:r>
              <a:rPr lang="ru-RU" sz="2800" b="1" dirty="0" smtClean="0">
                <a:solidFill>
                  <a:schemeClr val="accent1"/>
                </a:solidFill>
              </a:rPr>
              <a:t>негустая</a:t>
            </a:r>
            <a:r>
              <a:rPr lang="ru-RU" sz="2800" dirty="0" smtClean="0"/>
              <a:t>, но почти </a:t>
            </a:r>
            <a:r>
              <a:rPr lang="ru-RU" sz="2800" b="1" dirty="0" smtClean="0">
                <a:solidFill>
                  <a:schemeClr val="accent1"/>
                </a:solidFill>
              </a:rPr>
              <a:t>сплошная</a:t>
            </a:r>
            <a:r>
              <a:rPr lang="ru-RU" sz="2800" dirty="0" smtClean="0"/>
              <a:t> </a:t>
            </a:r>
            <a:r>
              <a:rPr lang="ru-RU" sz="2800" u="sng" dirty="0" smtClean="0"/>
              <a:t>тень</a:t>
            </a:r>
            <a:r>
              <a:rPr lang="ru-RU" sz="2800" dirty="0" smtClean="0"/>
              <a:t> ложилась от </a:t>
            </a:r>
            <a:r>
              <a:rPr lang="ru-RU" sz="2800" b="1" dirty="0" smtClean="0">
                <a:solidFill>
                  <a:srgbClr val="00B050"/>
                </a:solidFill>
              </a:rPr>
              <a:t>мелких</a:t>
            </a:r>
            <a:r>
              <a:rPr lang="ru-RU" sz="2800" dirty="0" smtClean="0"/>
              <a:t> </a:t>
            </a:r>
            <a:r>
              <a:rPr lang="ru-RU" sz="2800" u="sng" dirty="0" smtClean="0"/>
              <a:t>листьев</a:t>
            </a:r>
            <a:r>
              <a:rPr lang="ru-RU" sz="2800" dirty="0" smtClean="0"/>
              <a:t> на </a:t>
            </a:r>
            <a:r>
              <a:rPr lang="ru-RU" sz="2800" b="1" dirty="0" smtClean="0">
                <a:solidFill>
                  <a:srgbClr val="00B050"/>
                </a:solidFill>
              </a:rPr>
              <a:t>мягкую и тонкую</a:t>
            </a:r>
            <a:r>
              <a:rPr lang="ru-RU" sz="2800" dirty="0" smtClean="0"/>
              <a:t> </a:t>
            </a:r>
            <a:r>
              <a:rPr lang="ru-RU" sz="2800" u="sng" dirty="0" smtClean="0"/>
              <a:t>траву</a:t>
            </a:r>
            <a:r>
              <a:rPr lang="ru-RU" sz="2800" dirty="0" smtClean="0"/>
              <a:t>, всю испещрённую </a:t>
            </a:r>
            <a:r>
              <a:rPr lang="ru-RU" sz="2800" b="1" dirty="0" smtClean="0">
                <a:solidFill>
                  <a:schemeClr val="accent6"/>
                </a:solidFill>
              </a:rPr>
              <a:t>золотыми</a:t>
            </a:r>
            <a:r>
              <a:rPr lang="ru-RU" sz="2800" dirty="0" smtClean="0"/>
              <a:t> головками </a:t>
            </a:r>
            <a:r>
              <a:rPr lang="ru-RU" sz="2800" u="sng" dirty="0" smtClean="0"/>
              <a:t>куриной слепоты</a:t>
            </a:r>
            <a:r>
              <a:rPr lang="ru-RU" sz="2800" dirty="0" smtClean="0"/>
              <a:t>, </a:t>
            </a:r>
            <a:r>
              <a:rPr lang="ru-RU" sz="2800" b="1" dirty="0" smtClean="0"/>
              <a:t>белыми</a:t>
            </a:r>
            <a:r>
              <a:rPr lang="ru-RU" sz="2800" dirty="0" smtClean="0"/>
              <a:t> точками </a:t>
            </a:r>
            <a:r>
              <a:rPr lang="ru-RU" sz="2800" b="1" dirty="0" smtClean="0">
                <a:solidFill>
                  <a:srgbClr val="00B050"/>
                </a:solidFill>
              </a:rPr>
              <a:t>лесных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B0F0"/>
                </a:solidFill>
              </a:rPr>
              <a:t>колокольчиков</a:t>
            </a:r>
            <a:r>
              <a:rPr lang="ru-RU" sz="2800" dirty="0" smtClean="0"/>
              <a:t> и </a:t>
            </a:r>
            <a:r>
              <a:rPr lang="ru-RU" sz="2800" b="1" dirty="0" smtClean="0">
                <a:solidFill>
                  <a:srgbClr val="C00000"/>
                </a:solidFill>
              </a:rPr>
              <a:t>малиновыми</a:t>
            </a:r>
            <a:r>
              <a:rPr lang="ru-RU" sz="2800" dirty="0" smtClean="0"/>
              <a:t> </a:t>
            </a:r>
            <a:r>
              <a:rPr lang="ru-RU" sz="2800" u="sng" dirty="0" smtClean="0"/>
              <a:t>крестиками гвоздики</a:t>
            </a:r>
            <a:r>
              <a:rPr lang="ru-RU" sz="2800" dirty="0" smtClean="0"/>
              <a:t>…</a:t>
            </a:r>
          </a:p>
          <a:p>
            <a:pPr algn="just">
              <a:buNone/>
            </a:pPr>
            <a:r>
              <a:rPr lang="ru-RU" sz="2800" dirty="0" smtClean="0"/>
              <a:t>		От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мокрой</a:t>
            </a:r>
            <a:r>
              <a:rPr lang="ru-RU" sz="2800" dirty="0" smtClean="0"/>
              <a:t> </a:t>
            </a:r>
            <a:r>
              <a:rPr lang="ru-RU" sz="2800" u="sng" dirty="0" smtClean="0"/>
              <a:t>земли</a:t>
            </a:r>
            <a:r>
              <a:rPr lang="ru-RU" sz="2800" dirty="0" smtClean="0"/>
              <a:t> пахло </a:t>
            </a:r>
            <a:r>
              <a:rPr lang="ru-RU" sz="2800" b="1" dirty="0" smtClean="0"/>
              <a:t>здоровым</a:t>
            </a:r>
            <a:r>
              <a:rPr lang="ru-RU" sz="2800" dirty="0" smtClean="0"/>
              <a:t>, </a:t>
            </a:r>
            <a:r>
              <a:rPr lang="ru-RU" sz="2800" b="1" dirty="0" smtClean="0"/>
              <a:t>крепким</a:t>
            </a:r>
            <a:r>
              <a:rPr lang="ru-RU" sz="2800" dirty="0" smtClean="0"/>
              <a:t> запахом, </a:t>
            </a:r>
            <a:r>
              <a:rPr lang="ru-RU" sz="2800" b="1" dirty="0" smtClean="0">
                <a:solidFill>
                  <a:srgbClr val="00B0F0"/>
                </a:solidFill>
              </a:rPr>
              <a:t>чистый</a:t>
            </a:r>
            <a:r>
              <a:rPr lang="ru-RU" sz="2800" dirty="0" smtClean="0">
                <a:solidFill>
                  <a:srgbClr val="00B0F0"/>
                </a:solidFill>
              </a:rPr>
              <a:t>, </a:t>
            </a:r>
            <a:r>
              <a:rPr lang="ru-RU" sz="2800" b="1" dirty="0" smtClean="0">
                <a:solidFill>
                  <a:srgbClr val="00B0F0"/>
                </a:solidFill>
              </a:rPr>
              <a:t>лёгкий</a:t>
            </a:r>
            <a:r>
              <a:rPr lang="ru-RU" sz="2800" dirty="0" smtClean="0">
                <a:solidFill>
                  <a:srgbClr val="00B0F0"/>
                </a:solidFill>
              </a:rPr>
              <a:t> </a:t>
            </a:r>
            <a:r>
              <a:rPr lang="ru-RU" sz="2800" u="sng" dirty="0" smtClean="0"/>
              <a:t>воздух</a:t>
            </a:r>
            <a:r>
              <a:rPr lang="ru-RU" sz="2800" dirty="0" smtClean="0"/>
              <a:t> переливался </a:t>
            </a:r>
            <a:r>
              <a:rPr lang="ru-RU" sz="2800" b="1" dirty="0" smtClean="0">
                <a:solidFill>
                  <a:srgbClr val="00B0F0"/>
                </a:solidFill>
              </a:rPr>
              <a:t>прохладными</a:t>
            </a:r>
            <a:r>
              <a:rPr lang="ru-RU" sz="2800" dirty="0" smtClean="0"/>
              <a:t> струями. Утром, </a:t>
            </a:r>
            <a:r>
              <a:rPr lang="ru-RU" sz="2800" b="1" dirty="0" smtClean="0">
                <a:solidFill>
                  <a:schemeClr val="accent6"/>
                </a:solidFill>
              </a:rPr>
              <a:t>славным летним </a:t>
            </a:r>
            <a:r>
              <a:rPr lang="ru-RU" sz="2800" dirty="0" smtClean="0"/>
              <a:t>утром веяло от всего, </a:t>
            </a:r>
            <a:r>
              <a:rPr lang="ru-RU" sz="2800" u="sng" dirty="0" smtClean="0"/>
              <a:t>всё глядело и улыбалось </a:t>
            </a:r>
            <a:r>
              <a:rPr lang="ru-RU" sz="2800" dirty="0" smtClean="0"/>
              <a:t>утром, </a:t>
            </a:r>
            <a:r>
              <a:rPr lang="ru-RU" sz="2800" b="1" dirty="0" smtClean="0">
                <a:solidFill>
                  <a:srgbClr val="FF0000"/>
                </a:solidFill>
              </a:rPr>
              <a:t>точно румяное</a:t>
            </a:r>
            <a:r>
              <a:rPr lang="ru-RU" sz="2800" dirty="0" smtClean="0"/>
              <a:t>, только что </a:t>
            </a:r>
            <a:r>
              <a:rPr lang="ru-RU" sz="2800" b="1" dirty="0" smtClean="0">
                <a:solidFill>
                  <a:srgbClr val="FF0000"/>
                </a:solidFill>
              </a:rPr>
              <a:t>вымытое</a:t>
            </a:r>
            <a:r>
              <a:rPr lang="ru-RU" sz="2800" dirty="0" smtClean="0"/>
              <a:t> </a:t>
            </a:r>
            <a:r>
              <a:rPr lang="ru-RU" sz="2800" u="sng" dirty="0" smtClean="0"/>
              <a:t>личико</a:t>
            </a:r>
            <a:r>
              <a:rPr lang="ru-RU" sz="2800" dirty="0" smtClean="0"/>
              <a:t> </a:t>
            </a:r>
            <a:r>
              <a:rPr lang="ru-RU" sz="2800" u="sng" dirty="0" smtClean="0"/>
              <a:t>проснувшегося ребёнка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ruslandscape.ru/gal14/67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14290"/>
            <a:ext cx="8572560" cy="664371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dirty="0" smtClean="0"/>
              <a:t>		</a:t>
            </a:r>
            <a:r>
              <a:rPr lang="ru-RU" sz="2800" b="1" dirty="0" smtClean="0"/>
              <a:t>Возможный вариант ответа:</a:t>
            </a:r>
          </a:p>
          <a:p>
            <a:pPr algn="just">
              <a:buNone/>
            </a:pPr>
            <a:r>
              <a:rPr lang="ru-RU" sz="2800" dirty="0" smtClean="0"/>
              <a:t>  		</a:t>
            </a:r>
            <a:endParaRPr lang="ru-RU" sz="3000" dirty="0" smtClean="0"/>
          </a:p>
          <a:p>
            <a:pPr algn="just">
              <a:buNone/>
            </a:pPr>
            <a:r>
              <a:rPr lang="ru-RU" sz="3000" dirty="0" smtClean="0"/>
              <a:t>		Перед нами открылся красивый пейзаж: </a:t>
            </a:r>
            <a:r>
              <a:rPr lang="ru-RU" sz="3000" b="1" dirty="0" smtClean="0">
                <a:solidFill>
                  <a:srgbClr val="00B050"/>
                </a:solidFill>
              </a:rPr>
              <a:t>молодые</a:t>
            </a:r>
            <a:r>
              <a:rPr lang="ru-RU" sz="3000" dirty="0" smtClean="0"/>
              <a:t> </a:t>
            </a:r>
            <a:r>
              <a:rPr lang="ru-RU" sz="3000" u="sng" dirty="0" smtClean="0"/>
              <a:t>деревья,</a:t>
            </a:r>
            <a:r>
              <a:rPr lang="ru-RU" sz="3000" dirty="0" smtClean="0"/>
              <a:t>  </a:t>
            </a:r>
            <a:r>
              <a:rPr lang="ru-RU" sz="3000" b="1" dirty="0" smtClean="0">
                <a:solidFill>
                  <a:srgbClr val="00B050"/>
                </a:solidFill>
              </a:rPr>
              <a:t>мягкая и тонкая</a:t>
            </a:r>
            <a:r>
              <a:rPr lang="ru-RU" sz="3000" dirty="0" smtClean="0"/>
              <a:t> </a:t>
            </a:r>
            <a:r>
              <a:rPr lang="ru-RU" sz="3000" u="sng" dirty="0" smtClean="0"/>
              <a:t>трава</a:t>
            </a:r>
            <a:r>
              <a:rPr lang="ru-RU" sz="3000" dirty="0" smtClean="0"/>
              <a:t>, </a:t>
            </a:r>
            <a:r>
              <a:rPr lang="ru-RU" sz="3000" b="1" dirty="0" smtClean="0">
                <a:solidFill>
                  <a:srgbClr val="FFC000"/>
                </a:solidFill>
              </a:rPr>
              <a:t>золотые</a:t>
            </a:r>
            <a:r>
              <a:rPr lang="ru-RU" sz="3000" dirty="0" smtClean="0"/>
              <a:t> головки </a:t>
            </a:r>
            <a:r>
              <a:rPr lang="ru-RU" sz="3000" u="sng" dirty="0" smtClean="0"/>
              <a:t>куриной слепоты</a:t>
            </a:r>
            <a:r>
              <a:rPr lang="ru-RU" sz="3000" dirty="0" smtClean="0"/>
              <a:t>, </a:t>
            </a:r>
            <a:r>
              <a:rPr lang="ru-RU" sz="3000" b="1" dirty="0" smtClean="0">
                <a:solidFill>
                  <a:srgbClr val="00B050"/>
                </a:solidFill>
              </a:rPr>
              <a:t>лесные</a:t>
            </a:r>
            <a:r>
              <a:rPr lang="ru-RU" sz="3000" dirty="0" smtClean="0"/>
              <a:t> </a:t>
            </a:r>
            <a:r>
              <a:rPr lang="ru-RU" sz="3000" b="1" dirty="0" smtClean="0">
                <a:solidFill>
                  <a:srgbClr val="00B0F0"/>
                </a:solidFill>
              </a:rPr>
              <a:t>колокольчики</a:t>
            </a:r>
            <a:r>
              <a:rPr lang="ru-RU" sz="3000" dirty="0" smtClean="0"/>
              <a:t> и </a:t>
            </a:r>
            <a:r>
              <a:rPr lang="ru-RU" sz="3000" b="1" dirty="0" smtClean="0">
                <a:solidFill>
                  <a:srgbClr val="C00000"/>
                </a:solidFill>
              </a:rPr>
              <a:t>малиновые </a:t>
            </a:r>
            <a:r>
              <a:rPr lang="ru-RU" sz="3000" u="sng" dirty="0" smtClean="0"/>
              <a:t>гвоздики, </a:t>
            </a:r>
            <a:r>
              <a:rPr lang="ru-RU" sz="3000" b="1" dirty="0" smtClean="0">
                <a:solidFill>
                  <a:srgbClr val="00B0F0"/>
                </a:solidFill>
              </a:rPr>
              <a:t>чистый</a:t>
            </a:r>
            <a:r>
              <a:rPr lang="ru-RU" sz="3000" dirty="0" smtClean="0">
                <a:solidFill>
                  <a:srgbClr val="00B0F0"/>
                </a:solidFill>
              </a:rPr>
              <a:t>, </a:t>
            </a:r>
            <a:r>
              <a:rPr lang="ru-RU" sz="3000" b="1" dirty="0" smtClean="0">
                <a:solidFill>
                  <a:srgbClr val="00B0F0"/>
                </a:solidFill>
              </a:rPr>
              <a:t>лёгкий</a:t>
            </a:r>
            <a:r>
              <a:rPr lang="ru-RU" sz="3000" dirty="0" smtClean="0">
                <a:solidFill>
                  <a:srgbClr val="00B0F0"/>
                </a:solidFill>
              </a:rPr>
              <a:t> </a:t>
            </a:r>
            <a:r>
              <a:rPr lang="ru-RU" sz="3000" u="sng" dirty="0" smtClean="0"/>
              <a:t>воздух</a:t>
            </a:r>
            <a:r>
              <a:rPr lang="ru-RU" sz="3000" dirty="0" smtClean="0"/>
              <a:t> …</a:t>
            </a:r>
          </a:p>
          <a:p>
            <a:pPr algn="just">
              <a:buNone/>
            </a:pPr>
            <a:endParaRPr lang="ru-RU" sz="3000" dirty="0" smtClean="0"/>
          </a:p>
          <a:p>
            <a:pPr algn="just">
              <a:buNone/>
            </a:pPr>
            <a:r>
              <a:rPr lang="ru-RU" sz="3000" dirty="0" smtClean="0"/>
              <a:t>		 Текст передаёт настроение тихой радости: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chemeClr val="accent6"/>
                </a:solidFill>
              </a:rPr>
              <a:t>    </a:t>
            </a:r>
            <a:r>
              <a:rPr lang="ru-RU" sz="3000" dirty="0" smtClean="0"/>
              <a:t>«</a:t>
            </a:r>
            <a:r>
              <a:rPr lang="ru-RU" sz="3000" b="1" dirty="0" smtClean="0">
                <a:solidFill>
                  <a:srgbClr val="FFC000"/>
                </a:solidFill>
              </a:rPr>
              <a:t>славным летним </a:t>
            </a:r>
            <a:r>
              <a:rPr lang="ru-RU" sz="3000" dirty="0" smtClean="0"/>
              <a:t>утром веет от всего, </a:t>
            </a:r>
            <a:r>
              <a:rPr lang="ru-RU" sz="3000" b="1" dirty="0" smtClean="0">
                <a:solidFill>
                  <a:srgbClr val="FF0000"/>
                </a:solidFill>
              </a:rPr>
              <a:t>точно румяное</a:t>
            </a:r>
            <a:r>
              <a:rPr lang="ru-RU" sz="3000" dirty="0" smtClean="0"/>
              <a:t>, только что</a:t>
            </a:r>
            <a:r>
              <a:rPr lang="ru-RU" sz="3000" dirty="0" smtClean="0">
                <a:solidFill>
                  <a:srgbClr val="00B0F0"/>
                </a:solidFill>
              </a:rPr>
              <a:t> </a:t>
            </a:r>
            <a:r>
              <a:rPr lang="ru-RU" sz="3000" b="1" dirty="0" smtClean="0">
                <a:solidFill>
                  <a:srgbClr val="00B0F0"/>
                </a:solidFill>
              </a:rPr>
              <a:t>вымытое</a:t>
            </a:r>
            <a:r>
              <a:rPr lang="ru-RU" sz="3000" dirty="0" smtClean="0">
                <a:solidFill>
                  <a:srgbClr val="00B0F0"/>
                </a:solidFill>
              </a:rPr>
              <a:t> </a:t>
            </a:r>
            <a:r>
              <a:rPr lang="ru-RU" sz="3000" u="sng" dirty="0" smtClean="0"/>
              <a:t>личико</a:t>
            </a:r>
            <a:r>
              <a:rPr lang="ru-RU" sz="3000" dirty="0" smtClean="0"/>
              <a:t> </a:t>
            </a:r>
            <a:r>
              <a:rPr lang="ru-RU" sz="3000" u="sng" dirty="0" smtClean="0"/>
              <a:t>проснувшегося ребёнка»</a:t>
            </a:r>
            <a:r>
              <a:rPr lang="ru-RU" sz="3000" dirty="0" smtClean="0"/>
              <a:t>.</a:t>
            </a:r>
          </a:p>
          <a:p>
            <a:pPr algn="just">
              <a:buNone/>
            </a:pPr>
            <a:endParaRPr lang="ru-RU" sz="3000" dirty="0" smtClean="0"/>
          </a:p>
          <a:p>
            <a:pPr algn="just">
              <a:buNone/>
            </a:pPr>
            <a:r>
              <a:rPr lang="ru-RU" sz="3000" dirty="0" smtClean="0"/>
              <a:t>		 Этот текст представляет собой описание, так как в нём изображена статичная картина природы.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5721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2. </a:t>
            </a:r>
            <a:r>
              <a:rPr lang="ru-RU" sz="4400" dirty="0" smtClean="0"/>
              <a:t>В каком значении, </a:t>
            </a:r>
          </a:p>
          <a:p>
            <a:pPr algn="ctr">
              <a:buNone/>
            </a:pPr>
            <a:r>
              <a:rPr lang="ru-RU" sz="4400" dirty="0" smtClean="0"/>
              <a:t>по-вашему, употреблено диалектное слово </a:t>
            </a:r>
            <a:r>
              <a:rPr lang="ru-RU" sz="4400" b="1" dirty="0" smtClean="0">
                <a:solidFill>
                  <a:srgbClr val="C00000"/>
                </a:solidFill>
              </a:rPr>
              <a:t>«заказ»</a:t>
            </a:r>
            <a:r>
              <a:rPr lang="ru-RU" sz="4400" dirty="0" smtClean="0"/>
              <a:t>? 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		</a:t>
            </a:r>
          </a:p>
          <a:p>
            <a:pPr algn="ctr">
              <a:buNone/>
            </a:pPr>
            <a:r>
              <a:rPr lang="ru-RU" sz="4000" dirty="0" smtClean="0"/>
              <a:t>		</a:t>
            </a:r>
          </a:p>
          <a:p>
            <a:pPr algn="ctr">
              <a:buNone/>
            </a:pPr>
            <a:r>
              <a:rPr lang="ru-RU" sz="4000" dirty="0" smtClean="0"/>
              <a:t>		</a:t>
            </a:r>
          </a:p>
          <a:p>
            <a:pPr algn="ctr">
              <a:buNone/>
            </a:pPr>
            <a:r>
              <a:rPr lang="ru-RU" sz="4000" dirty="0" smtClean="0"/>
              <a:t>   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4071942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Заказ – лесной участок,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 котором запрещена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вырубка леса, охота.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257</TotalTime>
  <Words>350</Words>
  <PresentationFormat>Экран (4:3)</PresentationFormat>
  <Paragraphs>93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Справедливость</vt:lpstr>
      <vt:lpstr>Имя прилагательное в тексте</vt:lpstr>
      <vt:lpstr>Цели урока:</vt:lpstr>
      <vt:lpstr>Самостоятельная работа  по теме урока:</vt:lpstr>
      <vt:lpstr>Слайд 4</vt:lpstr>
      <vt:lpstr>  Какая картина возникает в вашем воображении?  Какое настроение передаёт текст?  К какому типу речи его  можно отнести?  </vt:lpstr>
      <vt:lpstr>Слайд 6</vt:lpstr>
      <vt:lpstr>Слайд 7</vt:lpstr>
      <vt:lpstr>Слайд 8</vt:lpstr>
      <vt:lpstr>Слайд 9</vt:lpstr>
      <vt:lpstr>Слайд 10</vt:lpstr>
      <vt:lpstr>Объясните, какова роль прилагательных в этих фрагментах.    </vt:lpstr>
      <vt:lpstr>На «4» №342</vt:lpstr>
      <vt:lpstr>Слайд 13</vt:lpstr>
      <vt:lpstr>Сделайте вывод об изобразительной функции прилагательных в данном тексте.</vt:lpstr>
      <vt:lpstr>Слайд 15</vt:lpstr>
      <vt:lpstr>Слайд 16</vt:lpstr>
      <vt:lpstr>Слайд 17</vt:lpstr>
      <vt:lpstr>Слайд 18</vt:lpstr>
      <vt:lpstr>Слайд 19</vt:lpstr>
      <vt:lpstr>Цели урока:</vt:lpstr>
      <vt:lpstr>Домашнее задание: устно или письменно (по выбору)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 в тексте</dc:title>
  <cp:lastModifiedBy>Попков С.И.</cp:lastModifiedBy>
  <cp:revision>29</cp:revision>
  <dcterms:modified xsi:type="dcterms:W3CDTF">2013-02-10T08:23:59Z</dcterms:modified>
</cp:coreProperties>
</file>