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8743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104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428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05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868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475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0984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041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366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9720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1550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5C728-5EA2-4121-B4DE-3D4EBC1DE9A2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940EA-FD81-4BA4-A999-EE17C84C9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114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ba-RU" sz="6000" b="1" dirty="0" smtClean="0">
                <a:solidFill>
                  <a:srgbClr val="FF0000"/>
                </a:solidFill>
              </a:rPr>
              <a:t>Ун һигеҙенсе октябрь.</a:t>
            </a:r>
            <a:br>
              <a:rPr lang="ba-RU" sz="6000" b="1" dirty="0" smtClean="0">
                <a:solidFill>
                  <a:srgbClr val="FF0000"/>
                </a:solidFill>
              </a:rPr>
            </a:br>
            <a:r>
              <a:rPr lang="ba-RU" sz="6000" b="1" dirty="0" smtClean="0">
                <a:solidFill>
                  <a:srgbClr val="002060"/>
                </a:solidFill>
              </a:rPr>
              <a:t>Класс эше.</a:t>
            </a:r>
            <a:br>
              <a:rPr lang="ba-RU" sz="6000" b="1" dirty="0" smtClean="0">
                <a:solidFill>
                  <a:srgbClr val="002060"/>
                </a:solidFill>
              </a:rPr>
            </a:br>
            <a:r>
              <a:rPr lang="ba-RU" sz="6000" b="1" dirty="0" smtClean="0">
                <a:solidFill>
                  <a:srgbClr val="002060"/>
                </a:solidFill>
              </a:rPr>
              <a:t>Тема:</a:t>
            </a:r>
            <a:r>
              <a:rPr lang="ba-RU" sz="6000" b="1" dirty="0" smtClean="0"/>
              <a:t> </a:t>
            </a:r>
            <a:r>
              <a:rPr lang="ba-RU" sz="6000" b="1" dirty="0" smtClean="0">
                <a:solidFill>
                  <a:srgbClr val="C00000"/>
                </a:solidFill>
              </a:rPr>
              <a:t>Рәүеш. Рәүеш дәрәжәләре.</a:t>
            </a:r>
            <a:br>
              <a:rPr lang="ba-RU" sz="6000" b="1" dirty="0" smtClean="0">
                <a:solidFill>
                  <a:srgbClr val="C00000"/>
                </a:solidFill>
              </a:rPr>
            </a:br>
            <a:r>
              <a:rPr lang="ba-RU" sz="6000" b="1" dirty="0" smtClean="0">
                <a:solidFill>
                  <a:schemeClr val="accent6">
                    <a:lumMod val="50000"/>
                  </a:schemeClr>
                </a:solidFill>
              </a:rPr>
              <a:t>Наречие. Степени сравнения наречий.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02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800" b="1" u="sng" dirty="0" smtClean="0"/>
              <a:t>Карточка 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Образуйте сравнительную степень наречий.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Образец: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/>
              <a:t>ҡупшы</a:t>
            </a:r>
            <a:r>
              <a:rPr lang="ru-RU" sz="2400" dirty="0" smtClean="0">
                <a:solidFill>
                  <a:srgbClr val="C00000"/>
                </a:solidFill>
              </a:rPr>
              <a:t>…</a:t>
            </a:r>
            <a:r>
              <a:rPr lang="ru-RU" sz="2400" dirty="0" smtClean="0"/>
              <a:t> </a:t>
            </a:r>
            <a:r>
              <a:rPr lang="ru-RU" sz="2400" dirty="0" err="1" smtClean="0"/>
              <a:t>кейен</a:t>
            </a:r>
            <a:r>
              <a:rPr lang="ru-RU" sz="2400" dirty="0" smtClean="0"/>
              <a:t>, </a:t>
            </a:r>
            <a:r>
              <a:rPr lang="ru-RU" sz="2400" dirty="0" err="1" smtClean="0"/>
              <a:t>ҡупшы</a:t>
            </a:r>
            <a:r>
              <a:rPr lang="ru-RU" sz="2400" dirty="0" err="1" smtClean="0">
                <a:solidFill>
                  <a:srgbClr val="C00000"/>
                </a:solidFill>
              </a:rPr>
              <a:t>раҡ</a:t>
            </a:r>
            <a:r>
              <a:rPr lang="ru-RU" sz="2400" dirty="0" smtClean="0"/>
              <a:t> </a:t>
            </a:r>
            <a:r>
              <a:rPr lang="ru-RU" sz="2400" dirty="0" err="1" smtClean="0"/>
              <a:t>кейен</a:t>
            </a:r>
            <a:r>
              <a:rPr lang="ru-RU" sz="2400" dirty="0" smtClean="0"/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800" b="1" i="1" dirty="0" err="1" smtClean="0">
                <a:solidFill>
                  <a:srgbClr val="7030A0"/>
                </a:solidFill>
              </a:rPr>
              <a:t>Шәп</a:t>
            </a:r>
            <a:r>
              <a:rPr lang="ru-RU" sz="2800" b="1" i="1" dirty="0" smtClean="0">
                <a:solidFill>
                  <a:srgbClr val="C00000"/>
                </a:solidFill>
              </a:rPr>
              <a:t>…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атла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яй</a:t>
            </a:r>
            <a:r>
              <a:rPr lang="ru-RU" sz="2800" b="1" i="1" dirty="0" smtClean="0">
                <a:solidFill>
                  <a:srgbClr val="C00000"/>
                </a:solidFill>
              </a:rPr>
              <a:t>…</a:t>
            </a: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һөйлә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таҙа</a:t>
            </a:r>
            <a:r>
              <a:rPr lang="ru-RU" sz="2800" b="1" i="1" dirty="0" smtClean="0">
                <a:solidFill>
                  <a:srgbClr val="C00000"/>
                </a:solidFill>
              </a:rPr>
              <a:t>…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яҙ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иртә</a:t>
            </a:r>
            <a:r>
              <a:rPr lang="ru-RU" sz="2800" b="1" i="1" dirty="0" smtClean="0">
                <a:solidFill>
                  <a:srgbClr val="C00000"/>
                </a:solidFill>
              </a:rPr>
              <a:t>…</a:t>
            </a:r>
            <a:r>
              <a:rPr lang="ru-RU" sz="2800" b="1" i="1" dirty="0" smtClean="0">
                <a:solidFill>
                  <a:srgbClr val="7030A0"/>
                </a:solidFill>
              </a:rPr>
              <a:t> тор,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ҡысҡырып</a:t>
            </a:r>
            <a:r>
              <a:rPr lang="ru-RU" sz="2800" b="1" i="1" dirty="0" smtClean="0">
                <a:solidFill>
                  <a:srgbClr val="C00000"/>
                </a:solidFill>
              </a:rPr>
              <a:t>…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әйт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яҡшы</a:t>
            </a:r>
            <a:r>
              <a:rPr lang="ru-RU" sz="2800" b="1" i="1" dirty="0" smtClean="0">
                <a:solidFill>
                  <a:srgbClr val="C00000"/>
                </a:solidFill>
              </a:rPr>
              <a:t>…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уҡы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матур</a:t>
            </a:r>
            <a:r>
              <a:rPr lang="ru-RU" sz="2800" b="1" i="1" dirty="0" smtClean="0">
                <a:solidFill>
                  <a:srgbClr val="C00000"/>
                </a:solidFill>
              </a:rPr>
              <a:t>…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кейен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тиҙ</a:t>
            </a:r>
            <a:r>
              <a:rPr lang="ru-RU" sz="2800" b="1" i="1" dirty="0" smtClean="0">
                <a:solidFill>
                  <a:srgbClr val="C00000"/>
                </a:solidFill>
              </a:rPr>
              <a:t>…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эшлә</a:t>
            </a:r>
            <a:r>
              <a:rPr lang="ru-RU" sz="2800" b="1" i="1" dirty="0" smtClean="0">
                <a:solidFill>
                  <a:srgbClr val="7030A0"/>
                </a:solidFill>
              </a:rPr>
              <a:t>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яҡын</a:t>
            </a:r>
            <a:r>
              <a:rPr lang="ru-RU" sz="2800" b="1" i="1" dirty="0" smtClean="0">
                <a:solidFill>
                  <a:srgbClr val="C00000"/>
                </a:solidFill>
              </a:rPr>
              <a:t>… </a:t>
            </a:r>
            <a:r>
              <a:rPr lang="ru-RU" sz="2800" b="1" i="1" dirty="0" smtClean="0">
                <a:solidFill>
                  <a:srgbClr val="7030A0"/>
                </a:solidFill>
              </a:rPr>
              <a:t>кил,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асыҡ</a:t>
            </a:r>
            <a:r>
              <a:rPr lang="ru-RU" sz="2800" b="1" i="1" dirty="0" smtClean="0">
                <a:solidFill>
                  <a:srgbClr val="C00000"/>
                </a:solidFill>
              </a:rPr>
              <a:t>…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һөйлә</a:t>
            </a:r>
            <a:r>
              <a:rPr lang="ru-RU" sz="2800" b="1" i="1" dirty="0" smtClean="0">
                <a:solidFill>
                  <a:srgbClr val="7030A0"/>
                </a:solidFill>
              </a:rPr>
              <a:t>. </a:t>
            </a:r>
            <a:r>
              <a:rPr lang="ru-RU" sz="2800" b="1" i="1" dirty="0">
                <a:solidFill>
                  <a:srgbClr val="7030A0"/>
                </a:solidFill>
              </a:rPr>
              <a:t/>
            </a:r>
            <a:br>
              <a:rPr lang="ru-RU" sz="2800" b="1" i="1" dirty="0">
                <a:solidFill>
                  <a:srgbClr val="7030A0"/>
                </a:solidFill>
              </a:rPr>
            </a:br>
            <a:r>
              <a:rPr lang="ru-RU" sz="2800" b="1" u="sng" dirty="0" smtClean="0"/>
              <a:t>Карточка Б</a:t>
            </a:r>
            <a:r>
              <a:rPr lang="ru-RU" sz="2800" b="1" i="1" u="sng" dirty="0" smtClean="0"/>
              <a:t/>
            </a:r>
            <a:br>
              <a:rPr lang="ru-RU" sz="2800" b="1" i="1" u="sng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К данным глаголам подберите наречия в превосходной степени и запишите с переводом.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… 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йүгерергә</a:t>
            </a:r>
            <a:r>
              <a:rPr lang="ru-RU" sz="2800" b="1" i="1" dirty="0" smtClean="0">
                <a:solidFill>
                  <a:srgbClr val="7030A0"/>
                </a:solidFill>
              </a:rPr>
              <a:t>,  </a:t>
            </a:r>
            <a:r>
              <a:rPr lang="ru-RU" sz="2800" b="1" i="1" dirty="0" smtClean="0">
                <a:solidFill>
                  <a:srgbClr val="C00000"/>
                </a:solidFill>
              </a:rPr>
              <a:t>… 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йырлар</a:t>
            </a:r>
            <a:r>
              <a:rPr lang="ba-RU" sz="2800" b="1" i="1" dirty="0" smtClean="0">
                <a:solidFill>
                  <a:srgbClr val="7030A0"/>
                </a:solidFill>
              </a:rPr>
              <a:t>ғ</a:t>
            </a:r>
            <a:r>
              <a:rPr lang="ru-RU" sz="2800" b="1" i="1" dirty="0" smtClean="0">
                <a:solidFill>
                  <a:srgbClr val="7030A0"/>
                </a:solidFill>
              </a:rPr>
              <a:t>а,</a:t>
            </a:r>
            <a:r>
              <a:rPr lang="ru-RU" sz="2800" b="1" i="1" dirty="0" smtClean="0">
                <a:solidFill>
                  <a:srgbClr val="C00000"/>
                </a:solidFill>
              </a:rPr>
              <a:t>  … 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уҡыр</a:t>
            </a:r>
            <a:r>
              <a:rPr lang="ba-RU" sz="2800" b="1" i="1" dirty="0" smtClean="0">
                <a:solidFill>
                  <a:srgbClr val="7030A0"/>
                </a:solidFill>
              </a:rPr>
              <a:t>ға</a:t>
            </a:r>
            <a:r>
              <a:rPr lang="ru-RU" sz="2800" b="1" i="1" dirty="0" smtClean="0">
                <a:solidFill>
                  <a:srgbClr val="7030A0"/>
                </a:solidFill>
              </a:rPr>
              <a:t>,  </a:t>
            </a:r>
            <a:r>
              <a:rPr lang="ru-RU" sz="2800" b="1" i="1" dirty="0" smtClean="0">
                <a:solidFill>
                  <a:srgbClr val="C00000"/>
                </a:solidFill>
              </a:rPr>
              <a:t>… 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яҙырға</a:t>
            </a:r>
            <a:r>
              <a:rPr lang="ru-RU" sz="2800" b="1" i="1" dirty="0" smtClean="0">
                <a:solidFill>
                  <a:srgbClr val="7030A0"/>
                </a:solidFill>
              </a:rPr>
              <a:t>.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Образец:  … </a:t>
            </a:r>
            <a:r>
              <a:rPr lang="ru-RU" sz="2400" dirty="0" err="1" smtClean="0"/>
              <a:t>атларға</a:t>
            </a:r>
            <a:r>
              <a:rPr lang="ru-RU" sz="2400" dirty="0" smtClean="0"/>
              <a:t>; </a:t>
            </a:r>
            <a:r>
              <a:rPr lang="ru-RU" sz="2400" dirty="0" err="1" smtClean="0">
                <a:solidFill>
                  <a:srgbClr val="C00000"/>
                </a:solidFill>
              </a:rPr>
              <a:t>бик</a:t>
            </a:r>
            <a:r>
              <a:rPr lang="ru-RU" sz="2400" dirty="0" smtClean="0"/>
              <a:t> </a:t>
            </a:r>
            <a:r>
              <a:rPr lang="ru-RU" sz="2400" dirty="0" err="1" smtClean="0">
                <a:solidFill>
                  <a:srgbClr val="C00000"/>
                </a:solidFill>
              </a:rPr>
              <a:t>шәп</a:t>
            </a:r>
            <a:r>
              <a:rPr lang="ru-RU" sz="2400" dirty="0" smtClean="0"/>
              <a:t> </a:t>
            </a:r>
            <a:r>
              <a:rPr lang="ru-RU" sz="2400" dirty="0" err="1" smtClean="0"/>
              <a:t>атларға</a:t>
            </a:r>
            <a:r>
              <a:rPr lang="ru-RU" sz="2400" dirty="0" smtClean="0"/>
              <a:t> – очень </a:t>
            </a:r>
            <a:r>
              <a:rPr lang="ru-RU" sz="2400" smtClean="0"/>
              <a:t>быстро шагать.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u="sng" dirty="0" smtClean="0"/>
              <a:t>Карточка В</a:t>
            </a:r>
            <a:br>
              <a:rPr lang="ru-RU" sz="2800" b="1" u="sng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Образуйте словосочетания таким образом, чтобы данные слова в первом случае являлись наречием, во втором случае - прилагательным.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①</a:t>
            </a:r>
            <a:r>
              <a:rPr lang="ru-RU" sz="2800" b="1" dirty="0" err="1" smtClean="0">
                <a:solidFill>
                  <a:srgbClr val="7030A0"/>
                </a:solidFill>
              </a:rPr>
              <a:t>Матур</a:t>
            </a:r>
            <a:r>
              <a:rPr lang="ru-RU" sz="2400" b="1" dirty="0" smtClean="0"/>
              <a:t> </a:t>
            </a:r>
            <a:r>
              <a:rPr lang="ru-RU" sz="2800" dirty="0" smtClean="0"/>
              <a:t>а)</a:t>
            </a:r>
            <a:r>
              <a:rPr lang="ru-RU" sz="2800" b="1" dirty="0" smtClean="0">
                <a:solidFill>
                  <a:srgbClr val="C00000"/>
                </a:solidFill>
              </a:rPr>
              <a:t> …</a:t>
            </a:r>
            <a:r>
              <a:rPr lang="ru-RU" sz="2400" b="1" dirty="0" smtClean="0"/>
              <a:t>; </a:t>
            </a:r>
            <a:r>
              <a:rPr lang="ru-RU" sz="2800" dirty="0" smtClean="0"/>
              <a:t>б)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…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/>
              <a:t>. </a:t>
            </a:r>
            <a:r>
              <a:rPr lang="ru-RU" sz="2800" b="1" dirty="0" smtClean="0">
                <a:solidFill>
                  <a:srgbClr val="00B0F0"/>
                </a:solidFill>
              </a:rPr>
              <a:t>②</a:t>
            </a:r>
            <a:r>
              <a:rPr lang="ru-RU" sz="2000" b="1" dirty="0" smtClean="0"/>
              <a:t> </a:t>
            </a:r>
            <a:r>
              <a:rPr lang="ru-RU" sz="2800" b="1" dirty="0" err="1" smtClean="0">
                <a:solidFill>
                  <a:srgbClr val="7030A0"/>
                </a:solidFill>
              </a:rPr>
              <a:t>Яҡшы</a:t>
            </a:r>
            <a:r>
              <a:rPr lang="ru-RU" sz="3100" b="1" dirty="0" smtClean="0"/>
              <a:t> </a:t>
            </a:r>
            <a:r>
              <a:rPr lang="ru-RU" sz="2800" dirty="0" smtClean="0"/>
              <a:t>а)</a:t>
            </a:r>
            <a:r>
              <a:rPr lang="ru-RU" sz="2000" b="1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…</a:t>
            </a:r>
            <a:r>
              <a:rPr lang="ru-RU" sz="2000" b="1" dirty="0" smtClean="0"/>
              <a:t>; </a:t>
            </a:r>
            <a:r>
              <a:rPr lang="ru-RU" sz="2800" dirty="0" smtClean="0"/>
              <a:t>б)</a:t>
            </a:r>
            <a:r>
              <a:rPr lang="ru-RU" sz="2000" b="1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…</a:t>
            </a:r>
            <a:r>
              <a:rPr lang="ru-RU" sz="2000" b="1" dirty="0"/>
              <a:t> </a:t>
            </a:r>
            <a:r>
              <a:rPr lang="ru-RU" sz="2000" b="1" dirty="0" smtClean="0"/>
              <a:t>.</a:t>
            </a:r>
            <a:r>
              <a:rPr lang="ru-RU" sz="2800" b="1" dirty="0" smtClean="0">
                <a:solidFill>
                  <a:srgbClr val="00B0F0"/>
                </a:solidFill>
              </a:rPr>
              <a:t>③</a:t>
            </a:r>
            <a:r>
              <a:rPr lang="ru-RU" sz="2000" b="1" dirty="0" smtClean="0"/>
              <a:t> </a:t>
            </a:r>
            <a:r>
              <a:rPr lang="ru-RU" sz="2800" b="1" dirty="0" err="1" smtClean="0">
                <a:solidFill>
                  <a:srgbClr val="7030A0"/>
                </a:solidFill>
              </a:rPr>
              <a:t>Тырыш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800" dirty="0" smtClean="0"/>
              <a:t>а)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…</a:t>
            </a:r>
            <a:r>
              <a:rPr lang="ru-RU" sz="2000" b="1" dirty="0" smtClean="0"/>
              <a:t>; </a:t>
            </a:r>
            <a:r>
              <a:rPr lang="ru-RU" sz="2800" dirty="0" smtClean="0"/>
              <a:t>б)</a:t>
            </a:r>
            <a:r>
              <a:rPr lang="ru-RU" sz="2000" b="1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…</a:t>
            </a:r>
            <a:r>
              <a:rPr lang="ru-RU" sz="2000" b="1" dirty="0" smtClean="0"/>
              <a:t> 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Образец</a:t>
            </a:r>
            <a:r>
              <a:rPr lang="ba-RU" sz="2400" dirty="0" smtClean="0">
                <a:solidFill>
                  <a:srgbClr val="C00000"/>
                </a:solidFill>
              </a:rPr>
              <a:t>:</a:t>
            </a:r>
            <a:r>
              <a:rPr lang="ba-RU" sz="2400" b="1" dirty="0" smtClean="0"/>
              <a:t> </a:t>
            </a:r>
            <a:r>
              <a:rPr lang="ba-RU" sz="2400" dirty="0" smtClean="0"/>
              <a:t>а)</a:t>
            </a:r>
            <a:r>
              <a:rPr lang="ba-RU" sz="2400" b="1" dirty="0" smtClean="0"/>
              <a:t> </a:t>
            </a:r>
            <a:r>
              <a:rPr lang="ba-RU" sz="2400" dirty="0" smtClean="0"/>
              <a:t>таҙа йыуа – чисто моет, б) таҙа кеше – чистый человек.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xmlns="" val="261197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Ун һигеҙенсе октябрь. Класс эше. Тема: Рәүеш. Рәүеш дәрәжәләре. Наречие. Степени сравнения наречий.</vt:lpstr>
      <vt:lpstr> Карточка А Образуйте сравнительную степень наречий. Образец: ҡупшы… кейен, ҡупшыраҡ кейен.  Шәп… атла, яй… һөйлә, таҙа… яҙ, иртә… тор, ҡысҡырып… әйт, яҡшы… уҡы, матур… кейен, тиҙ… эшлә, яҡын… кил, асыҡ… һөйлә.  Карточка Б К данным глаголам подберите наречия в превосходной степени и запишите с переводом.  …  йүгерергә,  …  йырларға,  …  уҡырға,  …  яҙырға. Образец:  … атларға; бик шәп атларға – очень быстро шагать. Карточка В Образуйте словосочетания таким образом, чтобы данные слова в первом случае являлись наречием, во втором случае - прилагательным.  ①Матур а) …; б) … . ② Яҡшы а) …; б) … .③ Тырыш а) …; б) … .  Образец: а) таҙа йыуа – чисто моет, б) таҙа кеше – чистый человек.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Rinat</dc:creator>
  <cp:lastModifiedBy>Макаров</cp:lastModifiedBy>
  <cp:revision>35</cp:revision>
  <dcterms:created xsi:type="dcterms:W3CDTF">2012-10-16T13:21:48Z</dcterms:created>
  <dcterms:modified xsi:type="dcterms:W3CDTF">2012-10-18T08:43:53Z</dcterms:modified>
</cp:coreProperties>
</file>