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4" r:id="rId2"/>
    <p:sldId id="258" r:id="rId3"/>
    <p:sldId id="275" r:id="rId4"/>
    <p:sldId id="276" r:id="rId5"/>
    <p:sldId id="261" r:id="rId6"/>
    <p:sldId id="263" r:id="rId7"/>
    <p:sldId id="277" r:id="rId8"/>
    <p:sldId id="257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FF"/>
    <a:srgbClr val="CCECFF"/>
    <a:srgbClr val="FFFF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7" d="100"/>
          <a:sy n="57" d="100"/>
        </p:scale>
        <p:origin x="-87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media/image2.pn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C17700-4FA5-4836-8048-B37AFC4BC4C3}" type="datetimeFigureOut">
              <a:rPr lang="ru-RU" smtClean="0"/>
              <a:pPr/>
              <a:t>23.11.2012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2599C6-78AE-4962-9210-4BEE49D43F0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Содержимое 3" descr="904160_screenshot_big_03.jp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 flipV="1">
            <a:off x="6500826" y="1417638"/>
            <a:ext cx="857256" cy="3225808"/>
          </a:xfrm>
          <a:solidFill>
            <a:srgbClr val="FFFFCC"/>
          </a:solidFill>
        </p:spPr>
        <p:txBody>
          <a:bodyPr/>
          <a:lstStyle/>
          <a:p>
            <a:endParaRPr lang="ru-RU" dirty="0"/>
          </a:p>
        </p:txBody>
      </p:sp>
      <p:sp>
        <p:nvSpPr>
          <p:cNvPr id="10" name="Содержимое 9"/>
          <p:cNvSpPr>
            <a:spLocks noGrp="1"/>
          </p:cNvSpPr>
          <p:nvPr>
            <p:ph idx="1"/>
          </p:nvPr>
        </p:nvSpPr>
        <p:spPr>
          <a:xfrm>
            <a:off x="2000232" y="714356"/>
            <a:ext cx="4929222" cy="4429155"/>
          </a:xfrm>
          <a:solidFill>
            <a:srgbClr val="FFFFCC"/>
          </a:solidFill>
        </p:spPr>
        <p:txBody>
          <a:bodyPr>
            <a:normAutofit fontScale="92500"/>
          </a:bodyPr>
          <a:lstStyle/>
          <a:p>
            <a:pPr algn="ctr">
              <a:buNone/>
            </a:pPr>
            <a:r>
              <a:rPr lang="ru-RU" sz="80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  </a:t>
            </a:r>
            <a:r>
              <a:rPr lang="ru-RU" sz="115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bg1">
                    <a:lumMod val="75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Устный</a:t>
            </a:r>
            <a:endParaRPr lang="ru-RU" sz="8000" b="1" dirty="0" smtClean="0">
              <a:solidFill>
                <a:schemeClr val="bg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>
              <a:buNone/>
            </a:pPr>
            <a:r>
              <a:rPr lang="ru-RU" sz="115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bg1">
                    <a:lumMod val="75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счёт</a:t>
            </a:r>
            <a:endParaRPr lang="ru-RU" sz="11500" b="1" dirty="0">
              <a:ln w="900" cmpd="sng">
                <a:solidFill>
                  <a:schemeClr val="accent1">
                    <a:satMod val="190000"/>
                    <a:alpha val="55000"/>
                  </a:schemeClr>
                </a:solidFill>
                <a:prstDash val="solid"/>
              </a:ln>
              <a:solidFill>
                <a:schemeClr val="bg1">
                  <a:lumMod val="75000"/>
                </a:schemeClr>
              </a:solidFill>
              <a:effectLst>
                <a:innerShdw blurRad="101600" dist="76200" dir="5400000">
                  <a:schemeClr val="accent1">
                    <a:satMod val="190000"/>
                    <a:tint val="100000"/>
                    <a:alpha val="74000"/>
                  </a:scheme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9" name="Содержимое 38" descr="Безымянный.bmp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3999" cy="6858000"/>
          </a:xfrm>
        </p:spPr>
      </p:pic>
      <p:sp>
        <p:nvSpPr>
          <p:cNvPr id="3077" name="Заголовок 4"/>
          <p:cNvSpPr>
            <a:spLocks noGrp="1"/>
          </p:cNvSpPr>
          <p:nvPr>
            <p:ph type="title"/>
          </p:nvPr>
        </p:nvSpPr>
        <p:spPr>
          <a:xfrm>
            <a:off x="457200" y="870037"/>
            <a:ext cx="8229600" cy="857271"/>
          </a:xfrm>
        </p:spPr>
        <p:txBody>
          <a:bodyPr/>
          <a:lstStyle/>
          <a:p>
            <a:r>
              <a:rPr lang="ru-RU" b="1" i="1" dirty="0" smtClean="0">
                <a:solidFill>
                  <a:srgbClr val="00A400"/>
                </a:solidFill>
              </a:rPr>
              <a:t>Запиши «соседей» числа: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571604" y="2000240"/>
            <a:ext cx="2428892" cy="646331"/>
          </a:xfrm>
          <a:prstGeom prst="rect">
            <a:avLst/>
          </a:prstGeom>
          <a:solidFill>
            <a:srgbClr val="FFC000"/>
          </a:solidFill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0000FF"/>
                </a:solidFill>
                <a:latin typeface="+mn-lt"/>
              </a:rPr>
              <a:t> </a:t>
            </a: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…,  509</a:t>
            </a:r>
            <a:r>
              <a:rPr lang="ru-RU" sz="3600" b="1" dirty="0">
                <a:solidFill>
                  <a:srgbClr val="0000FF"/>
                </a:solidFill>
                <a:latin typeface="+mn-lt"/>
              </a:rPr>
              <a:t>, …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571604" y="3071810"/>
            <a:ext cx="2500330" cy="646331"/>
          </a:xfrm>
          <a:prstGeom prst="rect">
            <a:avLst/>
          </a:prstGeom>
          <a:solidFill>
            <a:srgbClr val="FFC000"/>
          </a:solidFill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   …, 119, </a:t>
            </a:r>
            <a:r>
              <a:rPr lang="ru-RU" sz="3600" b="1" dirty="0">
                <a:solidFill>
                  <a:srgbClr val="0000FF"/>
                </a:solidFill>
                <a:latin typeface="+mn-lt"/>
              </a:rPr>
              <a:t>…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143504" y="2000240"/>
            <a:ext cx="2286018" cy="646331"/>
          </a:xfrm>
          <a:prstGeom prst="rect">
            <a:avLst/>
          </a:prstGeom>
          <a:solidFill>
            <a:srgbClr val="FFC000"/>
          </a:solidFill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0000FF"/>
                </a:solidFill>
                <a:latin typeface="+mn-lt"/>
              </a:rPr>
              <a:t>  </a:t>
            </a: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…, 725</a:t>
            </a:r>
            <a:r>
              <a:rPr lang="ru-RU" sz="3600" b="1" dirty="0">
                <a:solidFill>
                  <a:srgbClr val="0000FF"/>
                </a:solidFill>
                <a:latin typeface="+mn-lt"/>
              </a:rPr>
              <a:t>, …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143504" y="3071810"/>
            <a:ext cx="2286016" cy="646331"/>
          </a:xfrm>
          <a:prstGeom prst="rect">
            <a:avLst/>
          </a:prstGeom>
          <a:solidFill>
            <a:srgbClr val="FFC000"/>
          </a:solidFill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0000FF"/>
                </a:solidFill>
                <a:latin typeface="+mn-lt"/>
              </a:rPr>
              <a:t>  </a:t>
            </a: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…, 380</a:t>
            </a:r>
            <a:r>
              <a:rPr lang="ru-RU" sz="3600" b="1" dirty="0">
                <a:solidFill>
                  <a:srgbClr val="0000FF"/>
                </a:solidFill>
                <a:latin typeface="+mn-lt"/>
              </a:rPr>
              <a:t>, …</a:t>
            </a:r>
            <a:endParaRPr lang="ru-RU" sz="3200" b="1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26" name="TextBox 25"/>
          <p:cNvSpPr txBox="1">
            <a:spLocks noChangeArrowheads="1"/>
          </p:cNvSpPr>
          <p:nvPr/>
        </p:nvSpPr>
        <p:spPr bwMode="auto">
          <a:xfrm>
            <a:off x="5786438" y="2714625"/>
            <a:ext cx="928687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ru-RU" sz="3600" b="1" dirty="0">
              <a:solidFill>
                <a:schemeClr val="bg1"/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9" name="Содержимое 38" descr="Безымянный.bmp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3999" cy="6858000"/>
          </a:xfrm>
        </p:spPr>
      </p:pic>
      <p:sp>
        <p:nvSpPr>
          <p:cNvPr id="3077" name="Заголовок 4"/>
          <p:cNvSpPr>
            <a:spLocks noGrp="1"/>
          </p:cNvSpPr>
          <p:nvPr>
            <p:ph type="title"/>
          </p:nvPr>
        </p:nvSpPr>
        <p:spPr>
          <a:xfrm>
            <a:off x="457200" y="870037"/>
            <a:ext cx="8229600" cy="857271"/>
          </a:xfrm>
        </p:spPr>
        <p:txBody>
          <a:bodyPr/>
          <a:lstStyle/>
          <a:p>
            <a:r>
              <a:rPr lang="ru-RU" b="1" i="1" dirty="0" smtClean="0">
                <a:solidFill>
                  <a:srgbClr val="00A400"/>
                </a:solidFill>
              </a:rPr>
              <a:t>Запиши «соседей» числа: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357290" y="2000240"/>
            <a:ext cx="3071834" cy="646331"/>
          </a:xfrm>
          <a:prstGeom prst="rect">
            <a:avLst/>
          </a:prstGeom>
          <a:solidFill>
            <a:srgbClr val="FFC000"/>
          </a:solidFill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0000FF"/>
                </a:solidFill>
                <a:latin typeface="+mn-lt"/>
              </a:rPr>
              <a:t> </a:t>
            </a:r>
            <a:r>
              <a:rPr lang="ru-RU" sz="3600" b="1" dirty="0" smtClean="0">
                <a:solidFill>
                  <a:srgbClr val="0000FF"/>
                </a:solidFill>
              </a:rPr>
              <a:t>508</a:t>
            </a: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,  509</a:t>
            </a:r>
            <a:r>
              <a:rPr lang="ru-RU" sz="3600" b="1" dirty="0" smtClean="0">
                <a:solidFill>
                  <a:srgbClr val="0000FF"/>
                </a:solidFill>
              </a:rPr>
              <a:t>, 510</a:t>
            </a:r>
            <a:endParaRPr lang="ru-RU" sz="3600" b="1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357290" y="3000372"/>
            <a:ext cx="3071834" cy="646331"/>
          </a:xfrm>
          <a:prstGeom prst="rect">
            <a:avLst/>
          </a:prstGeom>
          <a:solidFill>
            <a:srgbClr val="FFC000"/>
          </a:solidFill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  118, 119, </a:t>
            </a:r>
            <a:r>
              <a:rPr lang="ru-RU" sz="3600" b="1" dirty="0" smtClean="0">
                <a:solidFill>
                  <a:srgbClr val="0000FF"/>
                </a:solidFill>
              </a:rPr>
              <a:t>120</a:t>
            </a:r>
            <a:endParaRPr lang="ru-RU" sz="3600" b="1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214942" y="2000240"/>
            <a:ext cx="2928958" cy="646331"/>
          </a:xfrm>
          <a:prstGeom prst="rect">
            <a:avLst/>
          </a:prstGeom>
          <a:solidFill>
            <a:srgbClr val="FFC000"/>
          </a:solidFill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0000FF"/>
                </a:solidFill>
                <a:latin typeface="+mn-lt"/>
              </a:rPr>
              <a:t>  </a:t>
            </a:r>
            <a:r>
              <a:rPr lang="ru-RU" sz="3600" b="1" dirty="0" smtClean="0">
                <a:solidFill>
                  <a:srgbClr val="0000FF"/>
                </a:solidFill>
              </a:rPr>
              <a:t>724</a:t>
            </a: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, 725</a:t>
            </a:r>
            <a:r>
              <a:rPr lang="ru-RU" sz="3600" b="1" dirty="0">
                <a:solidFill>
                  <a:srgbClr val="0000FF"/>
                </a:solidFill>
                <a:latin typeface="+mn-lt"/>
              </a:rPr>
              <a:t>, </a:t>
            </a: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726</a:t>
            </a:r>
            <a:endParaRPr lang="ru-RU" sz="3600" b="1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143504" y="3000373"/>
            <a:ext cx="3000396" cy="646331"/>
          </a:xfrm>
          <a:prstGeom prst="rect">
            <a:avLst/>
          </a:prstGeom>
          <a:solidFill>
            <a:srgbClr val="FFC000"/>
          </a:solidFill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0000FF"/>
                </a:solidFill>
                <a:latin typeface="+mn-lt"/>
              </a:rPr>
              <a:t>  </a:t>
            </a:r>
            <a:r>
              <a:rPr lang="ru-RU" sz="3600" b="1" dirty="0" smtClean="0">
                <a:solidFill>
                  <a:srgbClr val="0000FF"/>
                </a:solidFill>
              </a:rPr>
              <a:t>379</a:t>
            </a: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, 380</a:t>
            </a:r>
            <a:r>
              <a:rPr lang="ru-RU" sz="3600" b="1" dirty="0">
                <a:solidFill>
                  <a:srgbClr val="0000FF"/>
                </a:solidFill>
                <a:latin typeface="+mn-lt"/>
              </a:rPr>
              <a:t>, </a:t>
            </a:r>
            <a:r>
              <a:rPr lang="ru-RU" sz="3600" b="1" dirty="0" smtClean="0">
                <a:solidFill>
                  <a:srgbClr val="0000FF"/>
                </a:solidFill>
                <a:latin typeface="+mn-lt"/>
              </a:rPr>
              <a:t>381</a:t>
            </a:r>
            <a:endParaRPr lang="ru-RU" sz="3200" b="1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26" name="TextBox 25"/>
          <p:cNvSpPr txBox="1">
            <a:spLocks noChangeArrowheads="1"/>
          </p:cNvSpPr>
          <p:nvPr/>
        </p:nvSpPr>
        <p:spPr bwMode="auto">
          <a:xfrm>
            <a:off x="5786438" y="2714625"/>
            <a:ext cx="928687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ru-RU" sz="3600" b="1" dirty="0">
              <a:solidFill>
                <a:schemeClr val="bg1"/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Содержимое 3" descr="904160_screenshot_big_03.jp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 flipV="1">
            <a:off x="6500826" y="1417638"/>
            <a:ext cx="857256" cy="3225808"/>
          </a:xfrm>
          <a:solidFill>
            <a:srgbClr val="FFFFCC"/>
          </a:solidFill>
        </p:spPr>
        <p:txBody>
          <a:bodyPr/>
          <a:lstStyle/>
          <a:p>
            <a:endParaRPr lang="ru-RU" dirty="0"/>
          </a:p>
        </p:txBody>
      </p:sp>
      <p:sp>
        <p:nvSpPr>
          <p:cNvPr id="10" name="Содержимое 9"/>
          <p:cNvSpPr>
            <a:spLocks noGrp="1"/>
          </p:cNvSpPr>
          <p:nvPr>
            <p:ph idx="1"/>
          </p:nvPr>
        </p:nvSpPr>
        <p:spPr>
          <a:xfrm>
            <a:off x="2000232" y="714356"/>
            <a:ext cx="4929222" cy="4429155"/>
          </a:xfrm>
          <a:solidFill>
            <a:srgbClr val="FFFFCC"/>
          </a:solidFill>
        </p:spPr>
        <p:txBody>
          <a:bodyPr/>
          <a:lstStyle/>
          <a:p>
            <a:pPr>
              <a:buNone/>
            </a:pPr>
            <a:r>
              <a:rPr lang="ru-RU" sz="2800" b="1" dirty="0" smtClean="0">
                <a:solidFill>
                  <a:srgbClr val="800000"/>
                </a:solidFill>
              </a:rPr>
              <a:t> </a:t>
            </a:r>
          </a:p>
          <a:p>
            <a:pPr>
              <a:buNone/>
            </a:pPr>
            <a:r>
              <a:rPr lang="ru-RU" sz="2800" b="1" i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Вставь число в «окошко»:</a:t>
            </a:r>
          </a:p>
          <a:p>
            <a:endParaRPr lang="ru-RU" b="1" dirty="0">
              <a:solidFill>
                <a:srgbClr val="800000"/>
              </a:solidFill>
            </a:endParaRPr>
          </a:p>
          <a:p>
            <a:endParaRPr lang="ru-RU" dirty="0"/>
          </a:p>
        </p:txBody>
      </p:sp>
      <p:sp>
        <p:nvSpPr>
          <p:cNvPr id="12" name="TextBox 6"/>
          <p:cNvSpPr txBox="1">
            <a:spLocks noChangeArrowheads="1"/>
          </p:cNvSpPr>
          <p:nvPr/>
        </p:nvSpPr>
        <p:spPr bwMode="auto">
          <a:xfrm>
            <a:off x="2357422" y="2857496"/>
            <a:ext cx="1714512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4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 pitchFamily="34" charset="0"/>
              </a:rPr>
              <a:t>345  +</a:t>
            </a:r>
            <a:r>
              <a:rPr lang="en-US" sz="3200" b="1" dirty="0" smtClean="0">
                <a:latin typeface="Calibri" pitchFamily="34" charset="0"/>
              </a:rPr>
              <a:t> </a:t>
            </a:r>
            <a:endParaRPr lang="ru-RU" sz="3200" b="1" dirty="0">
              <a:latin typeface="Calibri" pitchFamily="34" charset="0"/>
            </a:endParaRPr>
          </a:p>
        </p:txBody>
      </p:sp>
      <p:sp>
        <p:nvSpPr>
          <p:cNvPr id="13" name="TextBox 9"/>
          <p:cNvSpPr txBox="1">
            <a:spLocks noChangeArrowheads="1"/>
          </p:cNvSpPr>
          <p:nvPr/>
        </p:nvSpPr>
        <p:spPr bwMode="auto">
          <a:xfrm>
            <a:off x="4143372" y="2500306"/>
            <a:ext cx="1571636" cy="23698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ru-RU" sz="4000" b="1" dirty="0" smtClean="0">
                <a:latin typeface="Calibri" pitchFamily="34" charset="0"/>
              </a:rPr>
              <a:t>2 =</a:t>
            </a:r>
          </a:p>
          <a:p>
            <a:pPr algn="r"/>
            <a:r>
              <a:rPr lang="ru-RU" sz="4000" b="1" dirty="0" smtClean="0">
                <a:latin typeface="Calibri" pitchFamily="34" charset="0"/>
              </a:rPr>
              <a:t>20 =</a:t>
            </a:r>
          </a:p>
          <a:p>
            <a:pPr algn="r"/>
            <a:r>
              <a:rPr lang="ru-RU" sz="4000" b="1" dirty="0" smtClean="0">
                <a:latin typeface="Calibri" pitchFamily="34" charset="0"/>
              </a:rPr>
              <a:t>200 =</a:t>
            </a:r>
            <a:endParaRPr lang="en-US" sz="3200" b="1" dirty="0">
              <a:latin typeface="Calibri" pitchFamily="34" charset="0"/>
            </a:endParaRPr>
          </a:p>
          <a:p>
            <a:r>
              <a:rPr lang="en-US" sz="2800" b="1" dirty="0">
                <a:latin typeface="Calibri" pitchFamily="34" charset="0"/>
              </a:rPr>
              <a:t> </a:t>
            </a:r>
            <a:endParaRPr lang="ru-RU" sz="2800" b="1" dirty="0">
              <a:latin typeface="Calibri" pitchFamily="34" charset="0"/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5786446" y="2571744"/>
            <a:ext cx="571504" cy="50006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5" name="Прямоугольник 14"/>
          <p:cNvSpPr/>
          <p:nvPr/>
        </p:nvSpPr>
        <p:spPr>
          <a:xfrm>
            <a:off x="5786446" y="3214686"/>
            <a:ext cx="571504" cy="50006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Прямоугольник 15"/>
          <p:cNvSpPr/>
          <p:nvPr/>
        </p:nvSpPr>
        <p:spPr>
          <a:xfrm>
            <a:off x="5786446" y="3857628"/>
            <a:ext cx="571504" cy="50006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Содержимое 3" descr="904160_screenshot_big_03.jp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 flipV="1">
            <a:off x="6500826" y="1417638"/>
            <a:ext cx="857256" cy="3225808"/>
          </a:xfrm>
          <a:solidFill>
            <a:srgbClr val="FFFFCC"/>
          </a:solidFill>
        </p:spPr>
        <p:txBody>
          <a:bodyPr/>
          <a:lstStyle/>
          <a:p>
            <a:endParaRPr lang="ru-RU" dirty="0"/>
          </a:p>
        </p:txBody>
      </p:sp>
      <p:sp>
        <p:nvSpPr>
          <p:cNvPr id="10" name="Содержимое 9"/>
          <p:cNvSpPr>
            <a:spLocks noGrp="1"/>
          </p:cNvSpPr>
          <p:nvPr>
            <p:ph idx="1"/>
          </p:nvPr>
        </p:nvSpPr>
        <p:spPr>
          <a:xfrm>
            <a:off x="2000232" y="714356"/>
            <a:ext cx="4929222" cy="4429155"/>
          </a:xfrm>
          <a:solidFill>
            <a:srgbClr val="FFFFCC"/>
          </a:solidFill>
        </p:spPr>
        <p:txBody>
          <a:bodyPr/>
          <a:lstStyle/>
          <a:p>
            <a:pPr>
              <a:buNone/>
            </a:pPr>
            <a:endParaRPr lang="ru-RU" b="1" i="1" dirty="0" smtClean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r>
              <a:rPr lang="ru-RU" b="1" i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Вставь число в «окошко»:</a:t>
            </a:r>
            <a:endParaRPr lang="ru-RU" dirty="0"/>
          </a:p>
        </p:txBody>
      </p:sp>
      <p:sp>
        <p:nvSpPr>
          <p:cNvPr id="12" name="TextBox 6"/>
          <p:cNvSpPr txBox="1">
            <a:spLocks noChangeArrowheads="1"/>
          </p:cNvSpPr>
          <p:nvPr/>
        </p:nvSpPr>
        <p:spPr bwMode="auto">
          <a:xfrm>
            <a:off x="2357422" y="2857496"/>
            <a:ext cx="1714512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4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 pitchFamily="34" charset="0"/>
              </a:rPr>
              <a:t>345  +</a:t>
            </a:r>
            <a:r>
              <a:rPr lang="en-US" sz="3200" b="1" dirty="0" smtClean="0">
                <a:latin typeface="Calibri" pitchFamily="34" charset="0"/>
              </a:rPr>
              <a:t> </a:t>
            </a:r>
            <a:endParaRPr lang="ru-RU" sz="3200" b="1" dirty="0">
              <a:latin typeface="Calibri" pitchFamily="34" charset="0"/>
            </a:endParaRPr>
          </a:p>
        </p:txBody>
      </p:sp>
      <p:sp>
        <p:nvSpPr>
          <p:cNvPr id="13" name="TextBox 9"/>
          <p:cNvSpPr txBox="1">
            <a:spLocks noChangeArrowheads="1"/>
          </p:cNvSpPr>
          <p:nvPr/>
        </p:nvSpPr>
        <p:spPr bwMode="auto">
          <a:xfrm>
            <a:off x="4143372" y="2500306"/>
            <a:ext cx="1571636" cy="23698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ru-RU" sz="4000" b="1" dirty="0" smtClean="0">
                <a:latin typeface="Calibri" pitchFamily="34" charset="0"/>
              </a:rPr>
              <a:t>2 =</a:t>
            </a:r>
          </a:p>
          <a:p>
            <a:pPr algn="r"/>
            <a:r>
              <a:rPr lang="ru-RU" sz="4000" b="1" dirty="0" smtClean="0">
                <a:latin typeface="Calibri" pitchFamily="34" charset="0"/>
              </a:rPr>
              <a:t>20 =</a:t>
            </a:r>
          </a:p>
          <a:p>
            <a:pPr algn="r"/>
            <a:r>
              <a:rPr lang="ru-RU" sz="4000" b="1" dirty="0" smtClean="0">
                <a:latin typeface="Calibri" pitchFamily="34" charset="0"/>
              </a:rPr>
              <a:t>200 =</a:t>
            </a:r>
            <a:endParaRPr lang="en-US" sz="3200" b="1" dirty="0">
              <a:latin typeface="Calibri" pitchFamily="34" charset="0"/>
            </a:endParaRPr>
          </a:p>
          <a:p>
            <a:r>
              <a:rPr lang="en-US" sz="2800" b="1" dirty="0">
                <a:latin typeface="Calibri" pitchFamily="34" charset="0"/>
              </a:rPr>
              <a:t> </a:t>
            </a:r>
            <a:endParaRPr lang="ru-RU" sz="2800" b="1" dirty="0">
              <a:latin typeface="Calibri" pitchFamily="34" charset="0"/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5786446" y="2571744"/>
            <a:ext cx="928694" cy="50006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>
                <a:solidFill>
                  <a:schemeClr val="tx1"/>
                </a:solidFill>
              </a:rPr>
              <a:t>347</a:t>
            </a:r>
            <a:endParaRPr lang="ru-RU" sz="3200" b="1" dirty="0">
              <a:solidFill>
                <a:schemeClr val="tx1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5786446" y="3214686"/>
            <a:ext cx="928694" cy="50006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>
                <a:solidFill>
                  <a:schemeClr val="tx1"/>
                </a:solidFill>
              </a:rPr>
              <a:t>365</a:t>
            </a:r>
            <a:endParaRPr lang="ru-RU" sz="3200" b="1" dirty="0">
              <a:solidFill>
                <a:schemeClr val="tx1"/>
              </a:solidFill>
            </a:endParaRPr>
          </a:p>
        </p:txBody>
      </p:sp>
      <p:sp>
        <p:nvSpPr>
          <p:cNvPr id="16" name="Прямоугольник 15"/>
          <p:cNvSpPr/>
          <p:nvPr/>
        </p:nvSpPr>
        <p:spPr>
          <a:xfrm>
            <a:off x="5786446" y="3857628"/>
            <a:ext cx="928694" cy="50006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>
                <a:solidFill>
                  <a:schemeClr val="tx1"/>
                </a:solidFill>
              </a:rPr>
              <a:t>545</a:t>
            </a:r>
            <a:endParaRPr lang="ru-RU" sz="32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Содержимое 3" descr="904160_screenshot_big_03.jp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 flipV="1">
            <a:off x="6500826" y="1417638"/>
            <a:ext cx="857256" cy="3225808"/>
          </a:xfrm>
          <a:solidFill>
            <a:srgbClr val="FFFFCC"/>
          </a:solidFill>
        </p:spPr>
        <p:txBody>
          <a:bodyPr/>
          <a:lstStyle/>
          <a:p>
            <a:endParaRPr lang="ru-RU" dirty="0"/>
          </a:p>
        </p:txBody>
      </p:sp>
      <p:sp>
        <p:nvSpPr>
          <p:cNvPr id="10" name="Содержимое 9"/>
          <p:cNvSpPr>
            <a:spLocks noGrp="1"/>
          </p:cNvSpPr>
          <p:nvPr>
            <p:ph idx="1"/>
          </p:nvPr>
        </p:nvSpPr>
        <p:spPr>
          <a:xfrm>
            <a:off x="2000232" y="714356"/>
            <a:ext cx="4929222" cy="4429155"/>
          </a:xfrm>
          <a:solidFill>
            <a:srgbClr val="FFFFCC"/>
          </a:solidFill>
        </p:spPr>
        <p:txBody>
          <a:bodyPr/>
          <a:lstStyle/>
          <a:p>
            <a:pPr>
              <a:buNone/>
            </a:pPr>
            <a:r>
              <a:rPr lang="ru-RU" sz="2800" b="1" dirty="0" smtClean="0">
                <a:solidFill>
                  <a:srgbClr val="800000"/>
                </a:solidFill>
              </a:rPr>
              <a:t>  Продолжи ряд на три числа, сохраняя закономерность:</a:t>
            </a:r>
          </a:p>
          <a:p>
            <a:endParaRPr lang="ru-RU" b="1" dirty="0">
              <a:solidFill>
                <a:srgbClr val="800000"/>
              </a:solidFill>
            </a:endParaRPr>
          </a:p>
          <a:p>
            <a:pPr>
              <a:buNone/>
            </a:pPr>
            <a:r>
              <a:rPr lang="ru-RU" sz="4000" dirty="0" smtClean="0"/>
              <a:t>  </a:t>
            </a:r>
            <a:r>
              <a:rPr lang="ru-RU" sz="4000" b="1" dirty="0" smtClean="0"/>
              <a:t>308, 312, 316</a:t>
            </a:r>
            <a:r>
              <a:rPr lang="ru-RU" sz="4000" dirty="0" smtClean="0"/>
              <a:t>, _____</a:t>
            </a:r>
            <a:endParaRPr lang="ru-RU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Содержимое 3" descr="904160_screenshot_big_03.jp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 flipV="1">
            <a:off x="6500826" y="1417638"/>
            <a:ext cx="857256" cy="3225808"/>
          </a:xfrm>
          <a:solidFill>
            <a:srgbClr val="FFFFCC"/>
          </a:solidFill>
        </p:spPr>
        <p:txBody>
          <a:bodyPr/>
          <a:lstStyle/>
          <a:p>
            <a:endParaRPr lang="ru-RU" dirty="0"/>
          </a:p>
        </p:txBody>
      </p:sp>
      <p:sp>
        <p:nvSpPr>
          <p:cNvPr id="10" name="Содержимое 9"/>
          <p:cNvSpPr>
            <a:spLocks noGrp="1"/>
          </p:cNvSpPr>
          <p:nvPr>
            <p:ph idx="1"/>
          </p:nvPr>
        </p:nvSpPr>
        <p:spPr>
          <a:xfrm>
            <a:off x="2000232" y="714356"/>
            <a:ext cx="4929222" cy="4429155"/>
          </a:xfrm>
          <a:solidFill>
            <a:srgbClr val="FFFFCC"/>
          </a:solidFill>
        </p:spPr>
        <p:txBody>
          <a:bodyPr/>
          <a:lstStyle/>
          <a:p>
            <a:pPr>
              <a:buNone/>
            </a:pPr>
            <a:r>
              <a:rPr lang="ru-RU" sz="2800" b="1" dirty="0" smtClean="0">
                <a:solidFill>
                  <a:srgbClr val="800000"/>
                </a:solidFill>
              </a:rPr>
              <a:t>  Продолжи ряд на три числа, сохраняя закономерность:</a:t>
            </a:r>
          </a:p>
          <a:p>
            <a:endParaRPr lang="ru-RU" b="1" dirty="0">
              <a:solidFill>
                <a:srgbClr val="800000"/>
              </a:solidFill>
            </a:endParaRPr>
          </a:p>
          <a:p>
            <a:pPr>
              <a:buNone/>
            </a:pPr>
            <a:r>
              <a:rPr lang="ru-RU" sz="4000" dirty="0" smtClean="0"/>
              <a:t>  </a:t>
            </a:r>
            <a:r>
              <a:rPr lang="ru-RU" sz="4000" b="1" dirty="0" smtClean="0"/>
              <a:t>308, 312, 316</a:t>
            </a:r>
            <a:r>
              <a:rPr lang="ru-RU" sz="4000" dirty="0" smtClean="0"/>
              <a:t>, </a:t>
            </a:r>
            <a:r>
              <a:rPr lang="ru-RU" sz="4000" b="1" u="sng" dirty="0" smtClean="0"/>
              <a:t>320, 324,  328</a:t>
            </a:r>
            <a:endParaRPr lang="ru-RU" sz="4000" u="sng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Содержимое 6" descr="266373_screenshot_big_06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rcRect l="3906" t="3125" r="3906" b="3125"/>
          <a:stretch>
            <a:fillRect/>
          </a:stretch>
        </p:blipFill>
        <p:spPr>
          <a:xfrm>
            <a:off x="0" y="12700"/>
            <a:ext cx="9144000" cy="6845300"/>
          </a:xfrm>
        </p:spPr>
      </p:pic>
      <p:sp>
        <p:nvSpPr>
          <p:cNvPr id="3075" name="TextBox 7"/>
          <p:cNvSpPr txBox="1">
            <a:spLocks noChangeArrowheads="1"/>
          </p:cNvSpPr>
          <p:nvPr/>
        </p:nvSpPr>
        <p:spPr bwMode="auto">
          <a:xfrm>
            <a:off x="1571604" y="1000108"/>
            <a:ext cx="5857875" cy="2862262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r>
              <a:rPr lang="ru-RU">
                <a:solidFill>
                  <a:schemeClr val="bg1"/>
                </a:solidFill>
                <a:latin typeface="Calibri" pitchFamily="34" charset="0"/>
              </a:rPr>
              <a:t>3</a:t>
            </a:r>
          </a:p>
        </p:txBody>
      </p:sp>
      <p:sp>
        <p:nvSpPr>
          <p:cNvPr id="3076" name="TextBox 8"/>
          <p:cNvSpPr txBox="1">
            <a:spLocks noChangeArrowheads="1"/>
          </p:cNvSpPr>
          <p:nvPr/>
        </p:nvSpPr>
        <p:spPr bwMode="auto">
          <a:xfrm>
            <a:off x="2286000" y="3786188"/>
            <a:ext cx="4643438" cy="120015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  <a:p>
            <a:endParaRPr lang="ru-RU">
              <a:latin typeface="Calibri" pitchFamily="34" charset="0"/>
            </a:endParaRPr>
          </a:p>
        </p:txBody>
      </p:sp>
      <p:sp>
        <p:nvSpPr>
          <p:cNvPr id="3082" name="TextBox 13"/>
          <p:cNvSpPr txBox="1">
            <a:spLocks noChangeArrowheads="1"/>
          </p:cNvSpPr>
          <p:nvPr/>
        </p:nvSpPr>
        <p:spPr bwMode="auto">
          <a:xfrm>
            <a:off x="1071538" y="785794"/>
            <a:ext cx="7215238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ru-RU" sz="4000" b="1" i="1" dirty="0" smtClean="0">
                <a:solidFill>
                  <a:srgbClr val="00A400"/>
                </a:solidFill>
                <a:latin typeface="Calibri" pitchFamily="34" charset="0"/>
              </a:rPr>
              <a:t>Найди и запиши </a:t>
            </a:r>
            <a:r>
              <a:rPr lang="ru-RU" sz="4000" b="1" i="1" dirty="0">
                <a:solidFill>
                  <a:srgbClr val="00A400"/>
                </a:solidFill>
                <a:latin typeface="Calibri" pitchFamily="34" charset="0"/>
              </a:rPr>
              <a:t>лишнее число: </a:t>
            </a:r>
          </a:p>
        </p:txBody>
      </p:sp>
      <p:sp>
        <p:nvSpPr>
          <p:cNvPr id="15" name="Облако 14"/>
          <p:cNvSpPr/>
          <p:nvPr/>
        </p:nvSpPr>
        <p:spPr>
          <a:xfrm>
            <a:off x="1071538" y="1857364"/>
            <a:ext cx="1071570" cy="642938"/>
          </a:xfrm>
          <a:prstGeom prst="clou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4000" b="1" dirty="0"/>
          </a:p>
        </p:txBody>
      </p:sp>
      <p:sp>
        <p:nvSpPr>
          <p:cNvPr id="16" name="Облако 15"/>
          <p:cNvSpPr/>
          <p:nvPr/>
        </p:nvSpPr>
        <p:spPr>
          <a:xfrm>
            <a:off x="2428860" y="1857364"/>
            <a:ext cx="1143001" cy="642938"/>
          </a:xfrm>
          <a:prstGeom prst="clou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17" name="Облако 16"/>
          <p:cNvSpPr/>
          <p:nvPr/>
        </p:nvSpPr>
        <p:spPr>
          <a:xfrm>
            <a:off x="4000496" y="1857364"/>
            <a:ext cx="1143008" cy="714376"/>
          </a:xfrm>
          <a:prstGeom prst="clou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18" name="Облако 17"/>
          <p:cNvSpPr/>
          <p:nvPr/>
        </p:nvSpPr>
        <p:spPr>
          <a:xfrm>
            <a:off x="5429256" y="1857364"/>
            <a:ext cx="1143008" cy="642938"/>
          </a:xfrm>
          <a:prstGeom prst="clou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19" name="Облако 18"/>
          <p:cNvSpPr/>
          <p:nvPr/>
        </p:nvSpPr>
        <p:spPr>
          <a:xfrm>
            <a:off x="6858016" y="1857364"/>
            <a:ext cx="1357322" cy="642938"/>
          </a:xfrm>
          <a:prstGeom prst="clou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600" b="1" dirty="0"/>
          </a:p>
        </p:txBody>
      </p:sp>
      <p:sp>
        <p:nvSpPr>
          <p:cNvPr id="20" name="TextBox 19"/>
          <p:cNvSpPr txBox="1">
            <a:spLocks noChangeArrowheads="1"/>
          </p:cNvSpPr>
          <p:nvPr/>
        </p:nvSpPr>
        <p:spPr bwMode="auto">
          <a:xfrm>
            <a:off x="1071538" y="1857364"/>
            <a:ext cx="1000132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4000" b="1" dirty="0" smtClean="0">
                <a:solidFill>
                  <a:schemeClr val="bg1"/>
                </a:solidFill>
                <a:latin typeface="Calibri" pitchFamily="34" charset="0"/>
              </a:rPr>
              <a:t>  42</a:t>
            </a:r>
            <a:endParaRPr lang="ru-RU" sz="4000" b="1" dirty="0">
              <a:solidFill>
                <a:schemeClr val="bg1"/>
              </a:solidFill>
              <a:latin typeface="Calibri" pitchFamily="34" charset="0"/>
            </a:endParaRPr>
          </a:p>
        </p:txBody>
      </p:sp>
      <p:sp>
        <p:nvSpPr>
          <p:cNvPr id="21" name="TextBox 20"/>
          <p:cNvSpPr txBox="1">
            <a:spLocks noChangeArrowheads="1"/>
          </p:cNvSpPr>
          <p:nvPr/>
        </p:nvSpPr>
        <p:spPr bwMode="auto">
          <a:xfrm>
            <a:off x="2500313" y="3643313"/>
            <a:ext cx="4071937" cy="1384995"/>
          </a:xfrm>
          <a:prstGeom prst="rect">
            <a:avLst/>
          </a:prstGeom>
          <a:noFill/>
          <a:ln w="9525">
            <a:solidFill>
              <a:srgbClr val="7030A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2800" b="1" dirty="0">
                <a:solidFill>
                  <a:srgbClr val="7030A0"/>
                </a:solidFill>
                <a:latin typeface="Calibri" pitchFamily="34" charset="0"/>
              </a:rPr>
              <a:t>Оно </a:t>
            </a:r>
            <a:r>
              <a:rPr lang="ru-RU" sz="2800" b="1" dirty="0" smtClean="0">
                <a:solidFill>
                  <a:srgbClr val="7030A0"/>
                </a:solidFill>
                <a:latin typeface="Calibri" pitchFamily="34" charset="0"/>
              </a:rPr>
              <a:t>двузначное</a:t>
            </a:r>
            <a:r>
              <a:rPr lang="ru-RU" sz="2800" b="1" dirty="0">
                <a:solidFill>
                  <a:srgbClr val="7030A0"/>
                </a:solidFill>
                <a:latin typeface="Calibri" pitchFamily="34" charset="0"/>
              </a:rPr>
              <a:t>, </a:t>
            </a:r>
          </a:p>
          <a:p>
            <a:pPr algn="ctr"/>
            <a:r>
              <a:rPr lang="ru-RU" sz="2800" b="1" dirty="0">
                <a:solidFill>
                  <a:srgbClr val="7030A0"/>
                </a:solidFill>
                <a:latin typeface="Calibri" pitchFamily="34" charset="0"/>
              </a:rPr>
              <a:t>а остальные </a:t>
            </a:r>
            <a:r>
              <a:rPr lang="ru-RU" sz="2800" b="1" dirty="0" smtClean="0">
                <a:solidFill>
                  <a:srgbClr val="7030A0"/>
                </a:solidFill>
                <a:latin typeface="Calibri" pitchFamily="34" charset="0"/>
              </a:rPr>
              <a:t>трехзначные</a:t>
            </a:r>
            <a:endParaRPr lang="ru-RU" sz="2800" b="1" dirty="0">
              <a:solidFill>
                <a:srgbClr val="7030A0"/>
              </a:solidFill>
              <a:latin typeface="Calibri" pitchFamily="34" charset="0"/>
            </a:endParaRPr>
          </a:p>
        </p:txBody>
      </p:sp>
      <p:sp>
        <p:nvSpPr>
          <p:cNvPr id="22" name="TextBox 21"/>
          <p:cNvSpPr txBox="1">
            <a:spLocks noChangeArrowheads="1"/>
          </p:cNvSpPr>
          <p:nvPr/>
        </p:nvSpPr>
        <p:spPr bwMode="auto">
          <a:xfrm>
            <a:off x="2428860" y="1857364"/>
            <a:ext cx="1428760" cy="6463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3600" b="1" dirty="0" smtClean="0">
                <a:solidFill>
                  <a:schemeClr val="bg1"/>
                </a:solidFill>
                <a:latin typeface="Calibri" pitchFamily="34" charset="0"/>
              </a:rPr>
              <a:t> 123</a:t>
            </a:r>
            <a:endParaRPr lang="ru-RU" sz="3600" b="1" dirty="0">
              <a:solidFill>
                <a:schemeClr val="bg1"/>
              </a:solidFill>
              <a:latin typeface="Calibri" pitchFamily="34" charset="0"/>
            </a:endParaRPr>
          </a:p>
        </p:txBody>
      </p:sp>
      <p:sp>
        <p:nvSpPr>
          <p:cNvPr id="24" name="TextBox 23"/>
          <p:cNvSpPr txBox="1">
            <a:spLocks noChangeArrowheads="1"/>
          </p:cNvSpPr>
          <p:nvPr/>
        </p:nvSpPr>
        <p:spPr bwMode="auto">
          <a:xfrm>
            <a:off x="4071934" y="1857364"/>
            <a:ext cx="1000132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3600" b="1" dirty="0" smtClean="0">
                <a:solidFill>
                  <a:schemeClr val="bg1"/>
                </a:solidFill>
                <a:latin typeface="Calibri" pitchFamily="34" charset="0"/>
              </a:rPr>
              <a:t> 222</a:t>
            </a:r>
            <a:endParaRPr lang="ru-RU" sz="3600" b="1" dirty="0">
              <a:solidFill>
                <a:schemeClr val="bg1"/>
              </a:solidFill>
              <a:latin typeface="Calibri" pitchFamily="34" charset="0"/>
            </a:endParaRPr>
          </a:p>
        </p:txBody>
      </p:sp>
      <p:sp>
        <p:nvSpPr>
          <p:cNvPr id="25" name="TextBox 24"/>
          <p:cNvSpPr txBox="1">
            <a:spLocks noChangeArrowheads="1"/>
          </p:cNvSpPr>
          <p:nvPr/>
        </p:nvSpPr>
        <p:spPr bwMode="auto">
          <a:xfrm>
            <a:off x="2500298" y="3714752"/>
            <a:ext cx="4071937" cy="1384300"/>
          </a:xfrm>
          <a:prstGeom prst="rect">
            <a:avLst/>
          </a:prstGeom>
          <a:noFill/>
          <a:ln w="9525">
            <a:solidFill>
              <a:srgbClr val="7030A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2800" b="1" dirty="0">
                <a:solidFill>
                  <a:srgbClr val="7030A0"/>
                </a:solidFill>
                <a:latin typeface="Calibri" pitchFamily="34" charset="0"/>
              </a:rPr>
              <a:t>У других чисел цифры в записи разные, у </a:t>
            </a:r>
            <a:r>
              <a:rPr lang="ru-RU" sz="2800" b="1" dirty="0" smtClean="0">
                <a:solidFill>
                  <a:srgbClr val="7030A0"/>
                </a:solidFill>
                <a:latin typeface="Calibri" pitchFamily="34" charset="0"/>
              </a:rPr>
              <a:t>222 </a:t>
            </a:r>
            <a:r>
              <a:rPr lang="ru-RU" sz="2800" b="1" dirty="0">
                <a:solidFill>
                  <a:srgbClr val="7030A0"/>
                </a:solidFill>
                <a:latin typeface="Calibri" pitchFamily="34" charset="0"/>
              </a:rPr>
              <a:t>- одинаковые</a:t>
            </a:r>
          </a:p>
        </p:txBody>
      </p:sp>
      <p:sp>
        <p:nvSpPr>
          <p:cNvPr id="26" name="TextBox 25"/>
          <p:cNvSpPr txBox="1">
            <a:spLocks noChangeArrowheads="1"/>
          </p:cNvSpPr>
          <p:nvPr/>
        </p:nvSpPr>
        <p:spPr bwMode="auto">
          <a:xfrm>
            <a:off x="5500694" y="1857364"/>
            <a:ext cx="1143008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3600" b="1" dirty="0" smtClean="0">
                <a:solidFill>
                  <a:schemeClr val="bg1"/>
                </a:solidFill>
                <a:latin typeface="Calibri" pitchFamily="34" charset="0"/>
              </a:rPr>
              <a:t>354</a:t>
            </a:r>
            <a:endParaRPr lang="ru-RU" sz="3600" b="1" dirty="0">
              <a:solidFill>
                <a:schemeClr val="bg1"/>
              </a:solidFill>
              <a:latin typeface="Calibri" pitchFamily="34" charset="0"/>
            </a:endParaRPr>
          </a:p>
        </p:txBody>
      </p:sp>
      <p:sp>
        <p:nvSpPr>
          <p:cNvPr id="27" name="TextBox 26"/>
          <p:cNvSpPr txBox="1">
            <a:spLocks noChangeArrowheads="1"/>
          </p:cNvSpPr>
          <p:nvPr/>
        </p:nvSpPr>
        <p:spPr bwMode="auto">
          <a:xfrm>
            <a:off x="2500298" y="3786190"/>
            <a:ext cx="3857625" cy="954088"/>
          </a:xfrm>
          <a:prstGeom prst="rect">
            <a:avLst/>
          </a:prstGeom>
          <a:noFill/>
          <a:ln w="9525">
            <a:solidFill>
              <a:srgbClr val="7030A0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ru-RU" sz="2800" b="1" dirty="0">
                <a:solidFill>
                  <a:srgbClr val="7030A0"/>
                </a:solidFill>
                <a:latin typeface="Calibri" pitchFamily="34" charset="0"/>
              </a:rPr>
              <a:t>Сумма его цифр </a:t>
            </a:r>
            <a:r>
              <a:rPr lang="ru-RU" sz="2800" b="1" dirty="0" smtClean="0">
                <a:solidFill>
                  <a:srgbClr val="7030A0"/>
                </a:solidFill>
                <a:latin typeface="Calibri" pitchFamily="34" charset="0"/>
              </a:rPr>
              <a:t>12, </a:t>
            </a:r>
            <a:r>
              <a:rPr lang="ru-RU" sz="2800" b="1" dirty="0">
                <a:solidFill>
                  <a:srgbClr val="7030A0"/>
                </a:solidFill>
                <a:latin typeface="Calibri" pitchFamily="34" charset="0"/>
              </a:rPr>
              <a:t>а у остальных чисел – </a:t>
            </a:r>
            <a:r>
              <a:rPr lang="ru-RU" sz="2800" b="1" dirty="0" smtClean="0">
                <a:solidFill>
                  <a:srgbClr val="7030A0"/>
                </a:solidFill>
                <a:latin typeface="Calibri" pitchFamily="34" charset="0"/>
              </a:rPr>
              <a:t>6.</a:t>
            </a:r>
            <a:endParaRPr lang="ru-RU" sz="2800" b="1" dirty="0">
              <a:solidFill>
                <a:srgbClr val="7030A0"/>
              </a:solidFill>
              <a:latin typeface="Calibri" pitchFamily="34" charset="0"/>
            </a:endParaRPr>
          </a:p>
        </p:txBody>
      </p:sp>
      <p:sp>
        <p:nvSpPr>
          <p:cNvPr id="28" name="TextBox 27"/>
          <p:cNvSpPr txBox="1">
            <a:spLocks noChangeArrowheads="1"/>
          </p:cNvSpPr>
          <p:nvPr/>
        </p:nvSpPr>
        <p:spPr bwMode="auto">
          <a:xfrm>
            <a:off x="7072330" y="1857364"/>
            <a:ext cx="1071564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3600" b="1" dirty="0" smtClean="0">
                <a:solidFill>
                  <a:schemeClr val="bg1"/>
                </a:solidFill>
                <a:latin typeface="Calibri" pitchFamily="34" charset="0"/>
              </a:rPr>
              <a:t>510</a:t>
            </a:r>
            <a:endParaRPr lang="ru-RU" sz="3600" b="1" dirty="0">
              <a:solidFill>
                <a:schemeClr val="bg1"/>
              </a:solidFill>
              <a:latin typeface="Calibri" pitchFamily="34" charset="0"/>
            </a:endParaRPr>
          </a:p>
        </p:txBody>
      </p:sp>
      <p:sp>
        <p:nvSpPr>
          <p:cNvPr id="29" name="TextBox 28"/>
          <p:cNvSpPr txBox="1">
            <a:spLocks noChangeArrowheads="1"/>
          </p:cNvSpPr>
          <p:nvPr/>
        </p:nvSpPr>
        <p:spPr bwMode="auto">
          <a:xfrm>
            <a:off x="2571736" y="3857628"/>
            <a:ext cx="3429000" cy="954088"/>
          </a:xfrm>
          <a:prstGeom prst="rect">
            <a:avLst/>
          </a:prstGeom>
          <a:noFill/>
          <a:ln w="9525">
            <a:solidFill>
              <a:srgbClr val="7030A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2800" b="1" dirty="0">
                <a:solidFill>
                  <a:srgbClr val="7030A0"/>
                </a:solidFill>
                <a:latin typeface="Calibri" pitchFamily="34" charset="0"/>
              </a:rPr>
              <a:t>Оно круглое,</a:t>
            </a:r>
          </a:p>
          <a:p>
            <a:pPr algn="ctr"/>
            <a:r>
              <a:rPr lang="ru-RU" sz="2800" b="1" dirty="0">
                <a:solidFill>
                  <a:srgbClr val="7030A0"/>
                </a:solidFill>
                <a:latin typeface="Calibri" pitchFamily="34" charset="0"/>
              </a:rPr>
              <a:t>а остальные – нет.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2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 tmFilter="0, 0; .2, .5; .8, .5; 1, 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" dur="250" autoRev="1" fill="hold"/>
                                        <p:tgtEl>
                                          <p:spTgt spid="2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1"/>
                  </p:tgtEl>
                </p:cond>
              </p:nextCondLst>
            </p:seq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2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0"/>
                  </p:tgtEl>
                </p:cond>
              </p:nextCondLst>
            </p:seq>
            <p:seq concurrent="1" nextAc="seek">
              <p:cTn id="14" restart="whenNotActive" fill="hold" evtFilter="cancelBubble" nodeType="interactiveSeq">
                <p:stCondLst>
                  <p:cond evt="onClick" delay="0">
                    <p:tgtEl>
                      <p:spTgt spid="2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" fill="hold">
                      <p:stCondLst>
                        <p:cond delay="0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" dur="500" tmFilter="0, 0; .2, .5; .8, .5; 1, 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9" dur="250" autoRev="1" fill="hold"/>
                                        <p:tgtEl>
                                          <p:spTgt spid="2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5"/>
                  </p:tgtEl>
                </p:cond>
              </p:nextCondLst>
            </p:seq>
            <p:seq concurrent="1" nextAc="seek">
              <p:cTn id="20" restart="whenNotActive" fill="hold" evtFilter="cancelBubble" nodeType="interactiveSeq">
                <p:stCondLst>
                  <p:cond evt="onClick" delay="0">
                    <p:tgtEl>
                      <p:spTgt spid="2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" fill="hold">
                      <p:stCondLst>
                        <p:cond delay="0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4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2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4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30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animClr clrSpc="hsl" dir="cw">
                                      <p:cBhvr>
                                        <p:cTn id="3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animClr clrSpc="hsl" dir="cw">
                                      <p:cBhvr>
                                        <p:cTn id="3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set>
                                      <p:cBhvr>
                                        <p:cTn id="33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2"/>
                  </p:tgtEl>
                </p:cond>
              </p:nextCondLst>
            </p:seq>
            <p:seq concurrent="1" nextAc="seek">
              <p:cTn id="34" restart="whenNotActive" fill="hold" evtFilter="cancelBubble" nodeType="interactiveSeq">
                <p:stCondLst>
                  <p:cond evt="onClick" delay="0">
                    <p:tgtEl>
                      <p:spTgt spid="2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5" fill="hold">
                      <p:stCondLst>
                        <p:cond delay="0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"/>
                  </p:tgtEl>
                </p:cond>
              </p:nextCondLst>
            </p:seq>
            <p:seq concurrent="1" nextAc="seek">
              <p:cTn id="40" restart="whenNotActive" fill="hold" evtFilter="cancelBubble" nodeType="interactiveSeq">
                <p:stCondLst>
                  <p:cond evt="onClick" delay="0">
                    <p:tgtEl>
                      <p:spTgt spid="2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1" fill="hold">
                      <p:stCondLst>
                        <p:cond delay="0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4" dur="500" tmFilter="0, 0; .2, .5; .8, .5; 1, 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5" dur="250" autoRev="1" fill="hold"/>
                                        <p:tgtEl>
                                          <p:spTgt spid="2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7"/>
                  </p:tgtEl>
                </p:cond>
              </p:nextCondLst>
            </p:seq>
            <p:seq concurrent="1" nextAc="seek">
              <p:cTn id="46" restart="whenNotActive" fill="hold" evtFilter="cancelBubble" nodeType="interactiveSeq">
                <p:stCondLst>
                  <p:cond evt="onClick" delay="0">
                    <p:tgtEl>
                      <p:spTgt spid="2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7" fill="hold">
                      <p:stCondLst>
                        <p:cond delay="0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0" dur="500" tmFilter="0, 0; .2, .5; .8, .5; 1, 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1" dur="250" autoRev="1" fill="hold"/>
                                        <p:tgtEl>
                                          <p:spTgt spid="2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9"/>
                  </p:tgtEl>
                </p:cond>
              </p:nextCondLst>
            </p:seq>
            <p:seq concurrent="1" nextAc="seek">
              <p:cTn id="52" restart="whenNotActive" fill="hold" evtFilter="cancelBubble" nodeType="interactiveSeq">
                <p:stCondLst>
                  <p:cond evt="onClick" delay="0">
                    <p:tgtEl>
                      <p:spTgt spid="2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3" fill="hold">
                      <p:stCondLst>
                        <p:cond delay="0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8"/>
                  </p:tgtEl>
                </p:cond>
              </p:nextCondLst>
            </p:seq>
          </p:childTnLst>
        </p:cTn>
      </p:par>
    </p:tnLst>
    <p:bldLst>
      <p:bldP spid="20" grpId="0"/>
      <p:bldP spid="21" grpId="0" animBg="1"/>
      <p:bldP spid="22" grpId="0"/>
      <p:bldP spid="24" grpId="0"/>
      <p:bldP spid="25" grpId="0" animBg="1"/>
      <p:bldP spid="26" grpId="0"/>
      <p:bldP spid="27" grpId="0" animBg="1"/>
      <p:bldP spid="28" grpId="0"/>
      <p:bldP spid="29" grpId="0" animBg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203</TotalTime>
  <Words>187</Words>
  <Application>Microsoft Office PowerPoint</Application>
  <PresentationFormat>Экран (4:3)</PresentationFormat>
  <Paragraphs>59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Тема Office</vt:lpstr>
      <vt:lpstr>Слайд 1</vt:lpstr>
      <vt:lpstr>Запиши «соседей» числа:</vt:lpstr>
      <vt:lpstr>Запиши «соседей» числа:</vt:lpstr>
      <vt:lpstr>Слайд 4</vt:lpstr>
      <vt:lpstr>Слайд 5</vt:lpstr>
      <vt:lpstr>Слайд 6</vt:lpstr>
      <vt:lpstr>Слайд 7</vt:lpstr>
      <vt:lpstr>Слайд 8</vt:lpstr>
    </vt:vector>
  </TitlesOfParts>
  <Company>HOMA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1</dc:creator>
  <cp:lastModifiedBy>Макаров</cp:lastModifiedBy>
  <cp:revision>22</cp:revision>
  <dcterms:created xsi:type="dcterms:W3CDTF">2012-11-17T13:43:25Z</dcterms:created>
  <dcterms:modified xsi:type="dcterms:W3CDTF">2012-11-23T04:29:15Z</dcterms:modified>
</cp:coreProperties>
</file>

<file path=docProps/thumbnail.jpeg>
</file>