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70" r:id="rId5"/>
    <p:sldId id="272" r:id="rId6"/>
    <p:sldId id="274" r:id="rId7"/>
    <p:sldId id="275" r:id="rId8"/>
    <p:sldId id="279" r:id="rId9"/>
    <p:sldId id="280" r:id="rId10"/>
    <p:sldId id="282" r:id="rId11"/>
    <p:sldId id="268" r:id="rId12"/>
    <p:sldId id="267" r:id="rId13"/>
    <p:sldId id="269" r:id="rId14"/>
    <p:sldId id="273" r:id="rId15"/>
    <p:sldId id="276" r:id="rId16"/>
    <p:sldId id="258" r:id="rId17"/>
    <p:sldId id="260" r:id="rId18"/>
    <p:sldId id="261" r:id="rId19"/>
    <p:sldId id="262" r:id="rId20"/>
    <p:sldId id="283" r:id="rId21"/>
    <p:sldId id="278" r:id="rId22"/>
    <p:sldId id="284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61728" autoAdjust="0"/>
  </p:normalViewPr>
  <p:slideViewPr>
    <p:cSldViewPr>
      <p:cViewPr varScale="1">
        <p:scale>
          <a:sx n="38" d="100"/>
          <a:sy n="3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B0B9F-5912-4774-9716-9A9A34F4C6F7}" type="datetimeFigureOut">
              <a:rPr lang="ru-RU" smtClean="0"/>
              <a:pPr/>
              <a:t>17.01.2013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4E0C0-AB87-4441-8A17-F833DD062B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Имя прилагательное.</a:t>
            </a: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Морфологические признаки.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8. Запишите правило правописания суффиксов прилагательных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пишем суффикс </a:t>
            </a:r>
            <a:r>
              <a:rPr lang="ru-RU" b="1" i="1" dirty="0" smtClean="0"/>
              <a:t>–к-,</a:t>
            </a:r>
            <a:r>
              <a:rPr lang="ru-RU" b="1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пишем суффикс </a:t>
            </a:r>
            <a:r>
              <a:rPr lang="ru-RU" b="1" i="1" dirty="0" smtClean="0"/>
              <a:t>–</a:t>
            </a:r>
            <a:r>
              <a:rPr lang="ru-RU" b="1" i="1" dirty="0" err="1" smtClean="0"/>
              <a:t>ск</a:t>
            </a:r>
            <a:r>
              <a:rPr lang="ru-RU" b="1" i="1" dirty="0" smtClean="0"/>
              <a:t>-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500034" y="1714488"/>
            <a:ext cx="214314" cy="285752"/>
          </a:xfrm>
          <a:prstGeom prst="star4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4714876" y="1714488"/>
            <a:ext cx="214314" cy="285752"/>
          </a:xfrm>
          <a:prstGeom prst="star4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8000" dirty="0" smtClean="0"/>
              <a:t>     </a:t>
            </a:r>
            <a:r>
              <a:rPr lang="ru-RU" sz="8000" b="1" u="sng" dirty="0" smtClean="0">
                <a:solidFill>
                  <a:srgbClr val="C00000"/>
                </a:solidFill>
              </a:rPr>
              <a:t>Проверьте:</a:t>
            </a:r>
          </a:p>
          <a:p>
            <a:pPr marL="514350" indent="-514350" algn="ctr"/>
            <a:r>
              <a:rPr lang="ru-RU" sz="8000" dirty="0" smtClean="0"/>
              <a:t> 1. Имя</a:t>
            </a:r>
          </a:p>
          <a:p>
            <a:pPr marL="514350" indent="-514350" algn="ctr"/>
            <a:r>
              <a:rPr lang="ru-RU" sz="8000" dirty="0" smtClean="0"/>
              <a:t>	прилагательное обозначает </a:t>
            </a:r>
          </a:p>
          <a:p>
            <a:pPr marL="514350" indent="-514350" algn="ctr"/>
            <a:r>
              <a:rPr lang="ru-RU" sz="8000" dirty="0" smtClean="0"/>
              <a:t>	</a:t>
            </a:r>
            <a:r>
              <a:rPr lang="ru-RU" sz="8000" b="1" u="sng" dirty="0" smtClean="0">
                <a:solidFill>
                  <a:srgbClr val="C00000"/>
                </a:solidFill>
              </a:rPr>
              <a:t>признак предмета</a:t>
            </a:r>
          </a:p>
          <a:p>
            <a:pPr marL="514350" indent="-514350" algn="ctr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57256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6600" dirty="0" smtClean="0"/>
              <a:t>            2. Имя</a:t>
            </a:r>
          </a:p>
          <a:p>
            <a:pPr marL="514350" indent="-514350"/>
            <a:r>
              <a:rPr lang="ru-RU" sz="6600" dirty="0" smtClean="0"/>
              <a:t>	прилагательное  отвечает на вопросы </a:t>
            </a:r>
          </a:p>
          <a:p>
            <a:pPr marL="514350" indent="-514350"/>
            <a:r>
              <a:rPr lang="ru-RU" sz="6600" b="1" dirty="0" smtClean="0">
                <a:solidFill>
                  <a:srgbClr val="C00000"/>
                </a:solidFill>
              </a:rPr>
              <a:t>			</a:t>
            </a:r>
            <a:r>
              <a:rPr lang="ru-RU" sz="6600" b="1" u="sng" dirty="0" smtClean="0">
                <a:solidFill>
                  <a:srgbClr val="C00000"/>
                </a:solidFill>
              </a:rPr>
              <a:t>какой? чей?</a:t>
            </a:r>
          </a:p>
          <a:p>
            <a:pPr marL="514350" indent="-514350"/>
            <a:endParaRPr lang="ru-RU" sz="6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2736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8000" dirty="0" smtClean="0"/>
              <a:t>3.Начальная форма-</a:t>
            </a:r>
          </a:p>
          <a:p>
            <a:pPr marL="514350" indent="-514350" algn="ctr"/>
            <a:r>
              <a:rPr lang="ru-RU" sz="8000" b="1" u="sng" dirty="0" smtClean="0">
                <a:solidFill>
                  <a:srgbClr val="C00000"/>
                </a:solidFill>
              </a:rPr>
              <a:t>м. р., </a:t>
            </a:r>
          </a:p>
          <a:p>
            <a:pPr marL="514350" indent="-514350" algn="ctr"/>
            <a:r>
              <a:rPr lang="ru-RU" sz="8000" b="1" u="sng" dirty="0" smtClean="0">
                <a:solidFill>
                  <a:srgbClr val="C00000"/>
                </a:solidFill>
              </a:rPr>
              <a:t>ед. ч., </a:t>
            </a:r>
          </a:p>
          <a:p>
            <a:pPr marL="514350" indent="-514350" algn="ctr"/>
            <a:r>
              <a:rPr lang="ru-RU" sz="8000" b="1" u="sng" dirty="0" smtClean="0">
                <a:solidFill>
                  <a:srgbClr val="C00000"/>
                </a:solidFill>
              </a:rPr>
              <a:t>И. п.</a:t>
            </a:r>
          </a:p>
          <a:p>
            <a:pPr marL="514350" indent="-514350" algn="ctr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buAutoNum type="arabicPeriod" startAt="4"/>
            </a:pPr>
            <a:r>
              <a:rPr lang="ru-RU" sz="5400" dirty="0" smtClean="0"/>
              <a:t>Постоянные морфологические признаки: </a:t>
            </a:r>
          </a:p>
          <a:p>
            <a:pPr marL="914400" indent="-914400" algn="ctr"/>
            <a:r>
              <a:rPr lang="ru-RU" sz="5400" b="1" u="sng" dirty="0" smtClean="0">
                <a:solidFill>
                  <a:srgbClr val="C00000"/>
                </a:solidFill>
              </a:rPr>
              <a:t>разряд</a:t>
            </a:r>
          </a:p>
          <a:p>
            <a:pPr marL="514350" indent="-514350" algn="ctr"/>
            <a:r>
              <a:rPr lang="ru-RU" sz="5400" b="1" u="sng" dirty="0" smtClean="0">
                <a:solidFill>
                  <a:srgbClr val="C00000"/>
                </a:solidFill>
              </a:rPr>
              <a:t>(качественное, относительное, притяжательное)</a:t>
            </a:r>
          </a:p>
          <a:p>
            <a:pPr marL="514350" indent="-514350" algn="ctr"/>
            <a:r>
              <a:rPr lang="ru-RU" sz="5400" dirty="0">
                <a:solidFill>
                  <a:srgbClr val="C00000"/>
                </a:solidFill>
              </a:rPr>
              <a:t> </a:t>
            </a:r>
            <a:r>
              <a:rPr lang="ru-RU" sz="5400" dirty="0" smtClean="0">
                <a:solidFill>
                  <a:srgbClr val="C00000"/>
                </a:solidFill>
              </a:rPr>
              <a:t>  </a:t>
            </a: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3200" dirty="0" smtClean="0">
                <a:solidFill>
                  <a:srgbClr val="C00000"/>
                </a:solidFill>
              </a:rPr>
              <a:t>5.Непостоянные морфологические признаки:</a:t>
            </a:r>
          </a:p>
          <a:p>
            <a:pPr marL="514350" indent="-514350"/>
            <a:r>
              <a:rPr lang="ru-RU" sz="3200" dirty="0"/>
              <a:t> </a:t>
            </a:r>
            <a:r>
              <a:rPr lang="ru-RU" sz="3200" dirty="0" smtClean="0"/>
              <a:t>    а) полное или краткое      </a:t>
            </a:r>
            <a:r>
              <a:rPr lang="ru-RU" sz="3200" dirty="0" smtClean="0">
                <a:solidFill>
                  <a:srgbClr val="FF0000"/>
                </a:solidFill>
              </a:rPr>
              <a:t>только у </a:t>
            </a:r>
          </a:p>
          <a:p>
            <a:pPr marL="514350" indent="-514350"/>
            <a:r>
              <a:rPr lang="ru-RU" sz="3200" dirty="0"/>
              <a:t> </a:t>
            </a:r>
            <a:r>
              <a:rPr lang="ru-RU" sz="3200" dirty="0" smtClean="0"/>
              <a:t>    б) степень сравнения        </a:t>
            </a:r>
            <a:r>
              <a:rPr lang="ru-RU" sz="3200" dirty="0" smtClean="0">
                <a:solidFill>
                  <a:srgbClr val="FF0000"/>
                </a:solidFill>
              </a:rPr>
              <a:t>качественных</a:t>
            </a:r>
          </a:p>
          <a:p>
            <a:pPr marL="514350" indent="-514350"/>
            <a:r>
              <a:rPr lang="ru-RU" sz="3200" dirty="0"/>
              <a:t> </a:t>
            </a:r>
            <a:r>
              <a:rPr lang="ru-RU" sz="3200" dirty="0" smtClean="0"/>
              <a:t>    в) род (в ед. ч.)</a:t>
            </a:r>
          </a:p>
          <a:p>
            <a:pPr marL="514350" indent="-514350"/>
            <a:r>
              <a:rPr lang="ru-RU" sz="3200" dirty="0"/>
              <a:t> </a:t>
            </a:r>
            <a:r>
              <a:rPr lang="ru-RU" sz="3200" dirty="0" smtClean="0"/>
              <a:t>    г) число</a:t>
            </a:r>
          </a:p>
          <a:p>
            <a:pPr marL="514350" indent="-514350"/>
            <a:r>
              <a:rPr lang="ru-RU" sz="3200" dirty="0"/>
              <a:t> </a:t>
            </a:r>
            <a:r>
              <a:rPr lang="ru-RU" sz="3200" dirty="0" smtClean="0"/>
              <a:t>    д) падеж</a:t>
            </a:r>
          </a:p>
          <a:p>
            <a:pPr marL="514350" indent="-514350"/>
            <a:endParaRPr lang="ru-RU" sz="3200" dirty="0" smtClean="0"/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5004048" y="908720"/>
            <a:ext cx="155448" cy="914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1" y="160994"/>
          <a:ext cx="8643997" cy="633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957"/>
                <a:gridCol w="2928958"/>
                <a:gridCol w="2786082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качественные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признак предмета проявляется в большей или меньшей степени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относительные</a:t>
                      </a:r>
                    </a:p>
                    <a:p>
                      <a:r>
                        <a:rPr lang="ru-RU" sz="2800" dirty="0" smtClean="0">
                          <a:solidFill>
                            <a:srgbClr val="7030A0"/>
                          </a:solidFill>
                        </a:rPr>
                        <a:t>обозначают материал, указывают на время, место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притяжательные</a:t>
                      </a:r>
                    </a:p>
                    <a:p>
                      <a:r>
                        <a:rPr lang="ru-RU" sz="2800" dirty="0" smtClean="0"/>
                        <a:t>Указывают на принадлежность (чей?)</a:t>
                      </a:r>
                      <a:endParaRPr lang="ru-RU" sz="2800" dirty="0"/>
                    </a:p>
                  </a:txBody>
                  <a:tcPr/>
                </a:tc>
              </a:tr>
              <a:tr h="91823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имеют степени сравнения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  </a:t>
                      </a:r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__________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____________</a:t>
                      </a:r>
                      <a:endParaRPr lang="ru-RU" sz="2800" dirty="0"/>
                    </a:p>
                  </a:txBody>
                  <a:tcPr/>
                </a:tc>
              </a:tr>
              <a:tr h="97348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можно образовать краткую форму (каков?)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  ___________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____________</a:t>
                      </a:r>
                      <a:endParaRPr lang="ru-RU" sz="2800" dirty="0"/>
                    </a:p>
                  </a:txBody>
                  <a:tcPr/>
                </a:tc>
              </a:tr>
              <a:tr h="174502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высокий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– выше,         самый высокий, высочайший; высок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7030A0"/>
                          </a:solidFill>
                        </a:rPr>
                        <a:t>кожаный </a:t>
                      </a:r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</a:rPr>
                        <a:t>(матер.)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</a:rPr>
                        <a:t>летний (время)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</a:rPr>
                        <a:t>городской (место) </a:t>
                      </a:r>
                      <a:r>
                        <a:rPr lang="ru-RU" sz="280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</a:p>
                    <a:p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лисий </a:t>
                      </a:r>
                      <a:r>
                        <a:rPr lang="ru-RU" sz="2800" dirty="0" smtClean="0"/>
                        <a:t>(суф. -ий)</a:t>
                      </a:r>
                    </a:p>
                    <a:p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отцов</a:t>
                      </a:r>
                      <a:r>
                        <a:rPr lang="ru-RU" sz="2800" dirty="0" smtClean="0"/>
                        <a:t> (суф. -ов)</a:t>
                      </a:r>
                    </a:p>
                    <a:p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мамин</a:t>
                      </a:r>
                      <a:r>
                        <a:rPr lang="ru-RU" sz="2800" dirty="0" smtClean="0"/>
                        <a:t> (суф.- ин)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Степени сравнения прилагательных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071546"/>
            <a:ext cx="4040188" cy="42544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сравнительная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643050"/>
            <a:ext cx="4254502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  </a:t>
            </a:r>
            <a:r>
              <a:rPr lang="ru-RU" sz="3200" u="sng" dirty="0" smtClean="0"/>
              <a:t>простая</a:t>
            </a:r>
          </a:p>
          <a:p>
            <a:pPr>
              <a:buNone/>
            </a:pPr>
            <a:r>
              <a:rPr lang="ru-RU" sz="3200" dirty="0"/>
              <a:t>с</a:t>
            </a:r>
            <a:r>
              <a:rPr lang="ru-RU" sz="3200" dirty="0" smtClean="0"/>
              <a:t>уф.  </a:t>
            </a:r>
            <a:r>
              <a:rPr lang="ru-RU" sz="3200" dirty="0" smtClean="0">
                <a:solidFill>
                  <a:srgbClr val="C00000"/>
                </a:solidFill>
              </a:rPr>
              <a:t>-е, -ее, (-ей)</a:t>
            </a:r>
          </a:p>
          <a:p>
            <a:pPr>
              <a:buNone/>
            </a:pPr>
            <a:r>
              <a:rPr lang="ru-RU" sz="3200" dirty="0" smtClean="0"/>
              <a:t>(ниж</a:t>
            </a:r>
            <a:r>
              <a:rPr lang="ru-RU" sz="3200" dirty="0" smtClean="0">
                <a:solidFill>
                  <a:srgbClr val="C00000"/>
                </a:solidFill>
              </a:rPr>
              <a:t>е</a:t>
            </a:r>
            <a:r>
              <a:rPr lang="ru-RU" sz="3200" dirty="0" smtClean="0"/>
              <a:t>, сильн</a:t>
            </a:r>
            <a:r>
              <a:rPr lang="ru-RU" sz="3200" dirty="0" smtClean="0">
                <a:solidFill>
                  <a:srgbClr val="C00000"/>
                </a:solidFill>
              </a:rPr>
              <a:t>ее</a:t>
            </a:r>
            <a:r>
              <a:rPr lang="ru-RU" sz="3200" dirty="0" smtClean="0"/>
              <a:t>)</a:t>
            </a:r>
          </a:p>
          <a:p>
            <a:pPr>
              <a:buNone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sz="3200" u="sng" dirty="0" smtClean="0"/>
              <a:t>составная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более       + начальная      </a:t>
            </a:r>
          </a:p>
          <a:p>
            <a:pPr>
              <a:buNone/>
            </a:pPr>
            <a:r>
              <a:rPr lang="ru-RU" sz="3200" dirty="0">
                <a:solidFill>
                  <a:srgbClr val="C00000"/>
                </a:solidFill>
              </a:rPr>
              <a:t>м</a:t>
            </a:r>
            <a:r>
              <a:rPr lang="ru-RU" sz="3200" dirty="0" smtClean="0">
                <a:solidFill>
                  <a:srgbClr val="C00000"/>
                </a:solidFill>
              </a:rPr>
              <a:t>енее         форма</a:t>
            </a:r>
          </a:p>
          <a:p>
            <a:pPr>
              <a:buNone/>
            </a:pPr>
            <a:r>
              <a:rPr lang="ru-RU" sz="3200" dirty="0" smtClean="0"/>
              <a:t>(более сильный</a:t>
            </a:r>
          </a:p>
          <a:p>
            <a:pPr>
              <a:buNone/>
            </a:pPr>
            <a:r>
              <a:rPr lang="ru-RU" sz="3200" dirty="0"/>
              <a:t> </a:t>
            </a:r>
            <a:r>
              <a:rPr lang="ru-RU" sz="3200" dirty="0" smtClean="0"/>
              <a:t>менее тяжёлый)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4876" y="1071546"/>
            <a:ext cx="4041775" cy="42544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превосходная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00562" y="1643050"/>
            <a:ext cx="4357718" cy="48577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</a:t>
            </a:r>
            <a:r>
              <a:rPr lang="ru-RU" sz="3200" u="sng" dirty="0" smtClean="0"/>
              <a:t>простая</a:t>
            </a:r>
          </a:p>
          <a:p>
            <a:pPr>
              <a:buNone/>
            </a:pPr>
            <a:r>
              <a:rPr lang="ru-RU" sz="3200" dirty="0" smtClean="0"/>
              <a:t>суффиксы –</a:t>
            </a:r>
            <a:r>
              <a:rPr lang="ru-RU" sz="3200" dirty="0" smtClean="0">
                <a:solidFill>
                  <a:srgbClr val="C00000"/>
                </a:solidFill>
              </a:rPr>
              <a:t>айш, -ейш</a:t>
            </a:r>
          </a:p>
          <a:p>
            <a:pPr>
              <a:buNone/>
            </a:pPr>
            <a:r>
              <a:rPr lang="ru-RU" sz="3200" dirty="0"/>
              <a:t>п</a:t>
            </a:r>
            <a:r>
              <a:rPr lang="ru-RU" sz="3200" dirty="0" smtClean="0"/>
              <a:t>риставка – </a:t>
            </a:r>
            <a:r>
              <a:rPr lang="ru-RU" sz="3200" dirty="0" smtClean="0">
                <a:solidFill>
                  <a:srgbClr val="C00000"/>
                </a:solidFill>
              </a:rPr>
              <a:t>наи-</a:t>
            </a:r>
          </a:p>
          <a:p>
            <a:pPr>
              <a:buNone/>
            </a:pPr>
            <a:r>
              <a:rPr lang="ru-RU" sz="3200" dirty="0"/>
              <a:t> </a:t>
            </a:r>
            <a:r>
              <a:rPr lang="ru-RU" sz="3200" dirty="0" smtClean="0"/>
              <a:t>(сильн</a:t>
            </a:r>
            <a:r>
              <a:rPr lang="ru-RU" sz="3200" dirty="0" smtClean="0">
                <a:solidFill>
                  <a:srgbClr val="C00000"/>
                </a:solidFill>
              </a:rPr>
              <a:t>ейш</a:t>
            </a:r>
            <a:r>
              <a:rPr lang="ru-RU" sz="3200" dirty="0" smtClean="0"/>
              <a:t>ий, </a:t>
            </a:r>
            <a:r>
              <a:rPr lang="ru-RU" sz="3200" dirty="0" smtClean="0">
                <a:solidFill>
                  <a:srgbClr val="C00000"/>
                </a:solidFill>
              </a:rPr>
              <a:t>наи</a:t>
            </a:r>
            <a:r>
              <a:rPr lang="ru-RU" sz="3200" dirty="0" smtClean="0"/>
              <a:t>сильн</a:t>
            </a:r>
            <a:r>
              <a:rPr lang="ru-RU" sz="3200" dirty="0" smtClean="0">
                <a:solidFill>
                  <a:srgbClr val="C00000"/>
                </a:solidFill>
              </a:rPr>
              <a:t>ейш</a:t>
            </a:r>
            <a:r>
              <a:rPr lang="ru-RU" sz="3200" dirty="0" smtClean="0"/>
              <a:t>ий)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          </a:t>
            </a:r>
            <a:r>
              <a:rPr lang="ru-RU" sz="3200" u="sng" dirty="0" smtClean="0"/>
              <a:t>составная</a:t>
            </a:r>
          </a:p>
          <a:p>
            <a:pPr>
              <a:buNone/>
            </a:pPr>
            <a:r>
              <a:rPr lang="ru-RU" sz="3200" dirty="0">
                <a:solidFill>
                  <a:srgbClr val="C00000"/>
                </a:solidFill>
              </a:rPr>
              <a:t>с</a:t>
            </a:r>
            <a:r>
              <a:rPr lang="ru-RU" sz="3200" dirty="0" smtClean="0">
                <a:solidFill>
                  <a:srgbClr val="C00000"/>
                </a:solidFill>
              </a:rPr>
              <a:t>амый + нач. форма</a:t>
            </a:r>
          </a:p>
          <a:p>
            <a:pPr>
              <a:buNone/>
            </a:pPr>
            <a:r>
              <a:rPr lang="ru-RU" sz="3200" dirty="0" smtClean="0"/>
              <a:t>(самый сильный)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643042" y="4143380"/>
            <a:ext cx="155448" cy="914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8001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Найдите ошибки в образовании степени сравнения прилагательных.</a:t>
            </a:r>
          </a:p>
          <a:p>
            <a:endParaRPr lang="ru-RU" sz="3600" dirty="0"/>
          </a:p>
          <a:p>
            <a:r>
              <a:rPr lang="ru-RU" sz="3600" dirty="0" smtClean="0"/>
              <a:t>    1.наиболее дорогой костюм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2.чай горячее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3.самая высочайшая гора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4.задача более проще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5.озеро чище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6.самая длинная река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7.почерк красивее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8.сумка менее тяжёлая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8001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Найдите ошибки в образовании степени сравнения прилагательных.</a:t>
            </a:r>
          </a:p>
          <a:p>
            <a:endParaRPr lang="ru-RU" sz="3600" dirty="0"/>
          </a:p>
          <a:p>
            <a:r>
              <a:rPr lang="ru-RU" sz="3600" dirty="0" smtClean="0"/>
              <a:t>    1.наиболее дорогой костюм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2.чай горячее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C00000"/>
                </a:solidFill>
              </a:rPr>
              <a:t>3. высочайшая гора = самая высокая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C00000"/>
                </a:solidFill>
              </a:rPr>
              <a:t>4.задача проще = более простая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5.озеро чище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6.самая длинная река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7.почерк красивее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8.сумка менее тяжёлая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 урока: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43998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arenR"/>
            </a:pPr>
            <a:r>
              <a:rPr lang="ru-RU" sz="3600" dirty="0" smtClean="0"/>
              <a:t>Проверить знания - повторить грамматические признаки имени прилагательного и составить письменное  высказывание об имени прилагательном по вопросам;</a:t>
            </a:r>
          </a:p>
          <a:p>
            <a:pPr marL="514350" indent="-514350">
              <a:buAutoNum type="arabicParenR"/>
            </a:pPr>
            <a:r>
              <a:rPr lang="ru-RU" sz="3600" dirty="0" smtClean="0"/>
              <a:t>повторить правило правописания суффиксов </a:t>
            </a:r>
            <a:r>
              <a:rPr lang="ru-RU" sz="3600" i="1" dirty="0" smtClean="0"/>
              <a:t>-к</a:t>
            </a:r>
            <a:r>
              <a:rPr lang="ru-RU" sz="3600" dirty="0" smtClean="0"/>
              <a:t>- и -</a:t>
            </a:r>
            <a:r>
              <a:rPr lang="ru-RU" sz="3600" i="1" dirty="0" err="1" smtClean="0"/>
              <a:t>ск</a:t>
            </a:r>
            <a:r>
              <a:rPr lang="ru-RU" sz="3600" dirty="0" smtClean="0"/>
              <a:t>- в прилагательных, образованных от существительных; </a:t>
            </a:r>
          </a:p>
          <a:p>
            <a:pPr marL="514350" indent="-514350"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		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Правописание суффиксов прилагательных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в качественных прилагательных пишем суффикс </a:t>
            </a:r>
            <a:r>
              <a:rPr lang="ru-RU" b="1" i="1" dirty="0" smtClean="0"/>
              <a:t>–к-,</a:t>
            </a:r>
            <a:r>
              <a:rPr lang="ru-RU" b="1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См. стр. 28-29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в относительных – как суффикс </a:t>
            </a:r>
            <a:r>
              <a:rPr lang="ru-RU" b="1" i="1" dirty="0" smtClean="0"/>
              <a:t>–к-</a:t>
            </a:r>
            <a:r>
              <a:rPr lang="ru-RU" b="1" dirty="0" smtClean="0"/>
              <a:t>, так и </a:t>
            </a:r>
            <a:r>
              <a:rPr lang="ru-RU" b="1" i="1" dirty="0" smtClean="0"/>
              <a:t>–</a:t>
            </a:r>
            <a:r>
              <a:rPr lang="ru-RU" b="1" i="1" dirty="0" err="1" smtClean="0"/>
              <a:t>ск</a:t>
            </a:r>
            <a:r>
              <a:rPr lang="ru-RU" b="1" i="1" dirty="0" smtClean="0"/>
              <a:t>-</a:t>
            </a:r>
            <a:r>
              <a:rPr lang="ru-RU" b="1" dirty="0" smtClean="0"/>
              <a:t> в зависимости от согласного на конце производящей основы.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500034" y="1714488"/>
            <a:ext cx="214314" cy="285752"/>
          </a:xfrm>
          <a:prstGeom prst="star4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>
            <a:off x="4714876" y="1714488"/>
            <a:ext cx="214314" cy="285752"/>
          </a:xfrm>
          <a:prstGeom prst="star4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8582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Самостоятельная работа по теме урока: выберите задание на ту оценку, которую хотите получить: на «3» №373 , на «4» №376 , на «5» №379</a:t>
            </a:r>
            <a:endParaRPr lang="ru-RU" sz="6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00034" y="500042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Рефлексия: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Я дал обоснованные ответы на все поставленные вопросы, смог повторить и систематизировать правила.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смог потренироваться в применении правила.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Достигли мы поставленной цели? Оцените свою работу. Какие оценки вы получили?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64305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урок!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85725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8000" dirty="0" smtClean="0"/>
              <a:t>     1.Что    обозначает имя</a:t>
            </a:r>
          </a:p>
          <a:p>
            <a:pPr marL="514350" indent="-514350"/>
            <a:r>
              <a:rPr lang="ru-RU" sz="8000" dirty="0" smtClean="0"/>
              <a:t>	прилагательное?</a:t>
            </a:r>
          </a:p>
          <a:p>
            <a:pPr marL="514350" indent="-514350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10136"/>
            <a:ext cx="85725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8000" dirty="0" smtClean="0"/>
              <a:t> 2. На какие вопросы отвечает имя</a:t>
            </a:r>
          </a:p>
          <a:p>
            <a:pPr marL="514350" indent="-514350" algn="ctr"/>
            <a:r>
              <a:rPr lang="ru-RU" sz="8000" dirty="0" smtClean="0"/>
              <a:t>	прилагательное?</a:t>
            </a:r>
          </a:p>
          <a:p>
            <a:pPr marL="514350" indent="-514350" algn="ctr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57256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8000" dirty="0" smtClean="0"/>
              <a:t>3. Назовите признаки  начальной формы имени 	прилагательного.</a:t>
            </a:r>
          </a:p>
          <a:p>
            <a:pPr marL="514350" indent="-514350" algn="ctr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10136"/>
            <a:ext cx="85725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8000" dirty="0" smtClean="0"/>
              <a:t>      4. Назовите постоянные признаки  имени прилагательного.</a:t>
            </a:r>
          </a:p>
          <a:p>
            <a:pPr marL="514350" indent="-514350" algn="ctr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10136"/>
            <a:ext cx="85725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8000" dirty="0" smtClean="0"/>
              <a:t>      5. Назовите непостоянные признаки  имени прилагательного.</a:t>
            </a:r>
          </a:p>
          <a:p>
            <a:pPr marL="514350" indent="-514350" algn="ctr"/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0136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ru-RU" sz="6000" dirty="0" smtClean="0"/>
              <a:t>      6. Приведите примеры прилагательных разных лексико-грамматических разрядов. </a:t>
            </a:r>
          </a:p>
          <a:p>
            <a:pPr marL="514350" indent="-514350"/>
            <a:endParaRPr lang="ru-RU" sz="6000" dirty="0" smtClean="0"/>
          </a:p>
          <a:p>
            <a:pPr marL="514350" indent="-514350" algn="ctr"/>
            <a:endParaRPr lang="ru-RU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0136"/>
            <a:ext cx="9144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ru-RU" sz="6000" dirty="0" smtClean="0"/>
              <a:t> 7. Прилагательные какого разряда могут иметь формы степеней сравнения и краткую форму? Покажите это на примерах.</a:t>
            </a:r>
          </a:p>
          <a:p>
            <a:pPr marL="514350" indent="-514350"/>
            <a:endParaRPr lang="ru-RU" sz="6000" dirty="0" smtClean="0"/>
          </a:p>
          <a:p>
            <a:pPr marL="514350" indent="-514350" algn="ctr"/>
            <a:endParaRPr lang="ru-RU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546</Words>
  <Application>Microsoft Office PowerPoint</Application>
  <PresentationFormat>Экран (4:3)</PresentationFormat>
  <Paragraphs>113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Имя прилагательное.</vt:lpstr>
      <vt:lpstr>Цель урока: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8. Запишите правило правописания суффиксов прилагательных</vt:lpstr>
      <vt:lpstr>Слайд 11</vt:lpstr>
      <vt:lpstr>Слайд 12</vt:lpstr>
      <vt:lpstr>Слайд 13</vt:lpstr>
      <vt:lpstr>Слайд 14</vt:lpstr>
      <vt:lpstr>Слайд 15</vt:lpstr>
      <vt:lpstr>Слайд 16</vt:lpstr>
      <vt:lpstr>Степени сравнения прилагательных</vt:lpstr>
      <vt:lpstr>Слайд 18</vt:lpstr>
      <vt:lpstr>Слайд 19</vt:lpstr>
      <vt:lpstr>Правописание суффиксов прилагательных</vt:lpstr>
      <vt:lpstr>Слайд 21</vt:lpstr>
      <vt:lpstr>Слайд 22</vt:lpstr>
      <vt:lpstr>Спасибо за урок!</vt:lpstr>
    </vt:vector>
  </TitlesOfParts>
  <Company>Pre-installed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прилагательное.</dc:title>
  <dc:creator>Анюта</dc:creator>
  <cp:lastModifiedBy>Макаров</cp:lastModifiedBy>
  <cp:revision>51</cp:revision>
  <dcterms:created xsi:type="dcterms:W3CDTF">2009-11-16T15:31:07Z</dcterms:created>
  <dcterms:modified xsi:type="dcterms:W3CDTF">2013-01-17T01:18:00Z</dcterms:modified>
</cp:coreProperties>
</file>