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70" r:id="rId2"/>
    <p:sldId id="272" r:id="rId3"/>
    <p:sldId id="273" r:id="rId4"/>
    <p:sldId id="274" r:id="rId5"/>
    <p:sldId id="267" r:id="rId6"/>
    <p:sldId id="268" r:id="rId7"/>
    <p:sldId id="269" r:id="rId8"/>
    <p:sldId id="259" r:id="rId9"/>
    <p:sldId id="258" r:id="rId10"/>
    <p:sldId id="263" r:id="rId11"/>
    <p:sldId id="264" r:id="rId12"/>
    <p:sldId id="260" r:id="rId13"/>
    <p:sldId id="262"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959" autoAdjust="0"/>
  </p:normalViewPr>
  <p:slideViewPr>
    <p:cSldViewPr>
      <p:cViewPr varScale="1">
        <p:scale>
          <a:sx n="57" d="100"/>
          <a:sy n="57" d="100"/>
        </p:scale>
        <p:origin x="-87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05687C3-27E6-48A0-91F2-4B2DB5056D39}"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05687C3-27E6-48A0-91F2-4B2DB5056D39}"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AD22A99-38D8-41AB-BD7B-3B309BFDA1BE}" type="datetimeFigureOut">
              <a:rPr lang="ru-RU" smtClean="0"/>
              <a:pPr/>
              <a:t>10.11.2012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05687C3-27E6-48A0-91F2-4B2DB5056D3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4AD22A99-38D8-41AB-BD7B-3B309BFDA1BE}" type="datetimeFigureOut">
              <a:rPr lang="ru-RU" smtClean="0"/>
              <a:pPr/>
              <a:t>10.11.2012</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05687C3-27E6-48A0-91F2-4B2DB5056D39}"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1.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54.jpeg"/><Relationship Id="rId2" Type="http://schemas.openxmlformats.org/officeDocument/2006/relationships/image" Target="../media/image50.jpeg"/><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6.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jpeg"/><Relationship Id="rId18" Type="http://schemas.openxmlformats.org/officeDocument/2006/relationships/image" Target="../media/image23.jpe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17" Type="http://schemas.openxmlformats.org/officeDocument/2006/relationships/image" Target="../media/image22.jpeg"/><Relationship Id="rId2" Type="http://schemas.openxmlformats.org/officeDocument/2006/relationships/image" Target="../media/image7.jpeg"/><Relationship Id="rId16"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5" Type="http://schemas.openxmlformats.org/officeDocument/2006/relationships/image" Target="../media/image2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 Id="rId1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5" Type="http://schemas.openxmlformats.org/officeDocument/2006/relationships/image" Target="../media/image32.jpe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2030" y="0"/>
            <a:ext cx="8229600" cy="836712"/>
          </a:xfrm>
          <a:effectLst>
            <a:innerShdw blurRad="63500" dist="50800" dir="8100000">
              <a:prstClr val="black">
                <a:alpha val="50000"/>
              </a:prstClr>
            </a:innerShdw>
          </a:effectLst>
        </p:spPr>
        <p:txBody>
          <a:bodyPr>
            <a:normAutofit/>
          </a:bodyPr>
          <a:lstStyle/>
          <a:p>
            <a:r>
              <a:rPr lang="ru-RU" sz="2400" dirty="0" smtClean="0">
                <a:solidFill>
                  <a:schemeClr val="bg1"/>
                </a:solidFill>
                <a:latin typeface="+mn-lt"/>
              </a:rPr>
              <a:t>Презентация</a:t>
            </a:r>
            <a:endParaRPr lang="ru-RU" sz="2400" dirty="0">
              <a:solidFill>
                <a:schemeClr val="bg1"/>
              </a:solidFill>
              <a:latin typeface="+mn-lt"/>
            </a:endParaRPr>
          </a:p>
        </p:txBody>
      </p:sp>
      <p:sp>
        <p:nvSpPr>
          <p:cNvPr id="3" name="Подзаголовок 2"/>
          <p:cNvSpPr>
            <a:spLocks noGrp="1"/>
          </p:cNvSpPr>
          <p:nvPr>
            <p:ph type="subTitle" idx="1"/>
          </p:nvPr>
        </p:nvSpPr>
        <p:spPr>
          <a:xfrm>
            <a:off x="899592" y="1700808"/>
            <a:ext cx="7056784" cy="3024336"/>
          </a:xfrm>
          <a:effectLst>
            <a:innerShdw blurRad="63500" dist="50800" dir="18900000">
              <a:prstClr val="black">
                <a:alpha val="50000"/>
              </a:prstClr>
            </a:innerShdw>
          </a:effectLst>
        </p:spPr>
        <p:txBody>
          <a:bodyPr>
            <a:normAutofit/>
          </a:bodyPr>
          <a:lstStyle/>
          <a:p>
            <a:r>
              <a:rPr lang="ru-RU" sz="4800" b="1" i="1" dirty="0" smtClean="0">
                <a:solidFill>
                  <a:schemeClr val="accent5">
                    <a:lumMod val="50000"/>
                  </a:schemeClr>
                </a:solidFill>
              </a:rPr>
              <a:t>Тематическая (сюжетная) картина</a:t>
            </a:r>
            <a:r>
              <a:rPr lang="ru-RU" sz="4800" b="1" i="1" dirty="0" smtClean="0">
                <a:solidFill>
                  <a:schemeClr val="bg1"/>
                </a:solidFill>
              </a:rPr>
              <a:t> </a:t>
            </a:r>
            <a:r>
              <a:rPr lang="ru-RU" sz="3600" b="1" i="1" dirty="0" smtClean="0">
                <a:solidFill>
                  <a:schemeClr val="bg1"/>
                </a:solidFill>
              </a:rPr>
              <a:t>  </a:t>
            </a:r>
            <a:r>
              <a:rPr lang="ru-RU" sz="3600" b="1" dirty="0" smtClean="0">
                <a:solidFill>
                  <a:schemeClr val="bg1"/>
                </a:solidFill>
              </a:rPr>
              <a:t>                                                              </a:t>
            </a:r>
          </a:p>
          <a:p>
            <a:endParaRPr lang="ru-RU" b="1" dirty="0" smtClean="0">
              <a:solidFill>
                <a:schemeClr val="bg1"/>
              </a:solidFill>
            </a:endParaRPr>
          </a:p>
          <a:p>
            <a:r>
              <a:rPr lang="ru-RU" b="1" dirty="0" smtClean="0">
                <a:solidFill>
                  <a:schemeClr val="bg1"/>
                </a:solidFill>
              </a:rPr>
              <a:t>7 класс                                                                          </a:t>
            </a:r>
            <a:r>
              <a:rPr lang="ru-RU" sz="2400" b="1" dirty="0" smtClean="0">
                <a:solidFill>
                  <a:schemeClr val="bg1"/>
                </a:solidFill>
              </a:rPr>
              <a:t>учитель ИЗО: </a:t>
            </a:r>
            <a:r>
              <a:rPr lang="ru-RU" sz="2400" b="1" dirty="0" err="1" smtClean="0">
                <a:solidFill>
                  <a:schemeClr val="bg1"/>
                </a:solidFill>
              </a:rPr>
              <a:t>Гималова</a:t>
            </a:r>
            <a:r>
              <a:rPr lang="ru-RU" sz="2400" b="1" dirty="0" smtClean="0">
                <a:solidFill>
                  <a:schemeClr val="bg1"/>
                </a:solidFill>
              </a:rPr>
              <a:t> В.А.</a:t>
            </a:r>
            <a:endParaRPr lang="ru-RU" sz="2400" b="1"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04664"/>
          </a:xfrm>
        </p:spPr>
        <p:txBody>
          <a:bodyPr>
            <a:normAutofit fontScale="90000"/>
          </a:bodyPr>
          <a:lstStyle/>
          <a:p>
            <a:r>
              <a:rPr lang="ru-RU" sz="2800" b="1" dirty="0" smtClean="0">
                <a:solidFill>
                  <a:schemeClr val="bg1"/>
                </a:solidFill>
                <a:latin typeface="Times New Roman" pitchFamily="18" charset="0"/>
                <a:cs typeface="Times New Roman" pitchFamily="18" charset="0"/>
              </a:rPr>
              <a:t>Бытовой жанр</a:t>
            </a:r>
            <a:endParaRPr lang="ru-RU" sz="2800" b="1" dirty="0">
              <a:solidFill>
                <a:schemeClr val="bg1"/>
              </a:solidFill>
              <a:latin typeface="Times New Roman" pitchFamily="18" charset="0"/>
              <a:cs typeface="Times New Roman" pitchFamily="18" charset="0"/>
            </a:endParaRPr>
          </a:p>
        </p:txBody>
      </p:sp>
      <p:pic>
        <p:nvPicPr>
          <p:cNvPr id="20482" name="Picture 2" descr="http://lubelia.users.photofile.ru/photo/lubelia/115782355/xlarge/206462678.jpg"/>
          <p:cNvPicPr>
            <a:picLocks noChangeAspect="1" noChangeArrowheads="1"/>
          </p:cNvPicPr>
          <p:nvPr/>
        </p:nvPicPr>
        <p:blipFill>
          <a:blip r:embed="rId2" cstate="print"/>
          <a:srcRect/>
          <a:stretch>
            <a:fillRect/>
          </a:stretch>
        </p:blipFill>
        <p:spPr bwMode="auto">
          <a:xfrm>
            <a:off x="-31802" y="476672"/>
            <a:ext cx="3169697" cy="2808312"/>
          </a:xfrm>
          <a:prstGeom prst="rect">
            <a:avLst/>
          </a:prstGeom>
          <a:noFill/>
        </p:spPr>
      </p:pic>
      <p:sp>
        <p:nvSpPr>
          <p:cNvPr id="4" name="Прямоугольник 3"/>
          <p:cNvSpPr/>
          <p:nvPr/>
        </p:nvSpPr>
        <p:spPr>
          <a:xfrm>
            <a:off x="395536" y="0"/>
            <a:ext cx="1836144" cy="461665"/>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В.Е.Маковский</a:t>
            </a:r>
          </a:p>
          <a:p>
            <a:r>
              <a:rPr lang="ru-RU" sz="1200" b="1" dirty="0" smtClean="0">
                <a:solidFill>
                  <a:schemeClr val="bg1"/>
                </a:solidFill>
                <a:latin typeface="Times New Roman" pitchFamily="18" charset="0"/>
                <a:cs typeface="Times New Roman" pitchFamily="18" charset="0"/>
              </a:rPr>
              <a:t>«Литературное чтение»</a:t>
            </a:r>
            <a:endParaRPr lang="ru-RU" sz="1200" b="1" dirty="0">
              <a:solidFill>
                <a:schemeClr val="bg1"/>
              </a:solidFill>
              <a:latin typeface="Times New Roman" pitchFamily="18" charset="0"/>
              <a:cs typeface="Times New Roman" pitchFamily="18" charset="0"/>
            </a:endParaRPr>
          </a:p>
        </p:txBody>
      </p:sp>
      <p:pic>
        <p:nvPicPr>
          <p:cNvPr id="20484" name="Picture 4" descr="Не пущу!. 1892 - Маковский Владимир Егорович"/>
          <p:cNvPicPr>
            <a:picLocks noChangeAspect="1" noChangeArrowheads="1"/>
          </p:cNvPicPr>
          <p:nvPr/>
        </p:nvPicPr>
        <p:blipFill>
          <a:blip r:embed="rId3" cstate="print"/>
          <a:srcRect/>
          <a:stretch>
            <a:fillRect/>
          </a:stretch>
        </p:blipFill>
        <p:spPr bwMode="auto">
          <a:xfrm>
            <a:off x="3203848" y="548680"/>
            <a:ext cx="3096344" cy="2304256"/>
          </a:xfrm>
          <a:prstGeom prst="rect">
            <a:avLst/>
          </a:prstGeom>
          <a:noFill/>
        </p:spPr>
      </p:pic>
      <p:sp>
        <p:nvSpPr>
          <p:cNvPr id="7" name="Прямоугольник 6"/>
          <p:cNvSpPr/>
          <p:nvPr/>
        </p:nvSpPr>
        <p:spPr>
          <a:xfrm>
            <a:off x="3419872" y="2780928"/>
            <a:ext cx="2664296" cy="276999"/>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В.Е.Маковский«Не </a:t>
            </a:r>
            <a:r>
              <a:rPr lang="ru-RU" sz="1200" b="1" dirty="0">
                <a:solidFill>
                  <a:schemeClr val="bg1"/>
                </a:solidFill>
                <a:latin typeface="Times New Roman" pitchFamily="18" charset="0"/>
                <a:cs typeface="Times New Roman" pitchFamily="18" charset="0"/>
              </a:rPr>
              <a:t>пущу</a:t>
            </a:r>
            <a:r>
              <a:rPr lang="ru-RU" sz="1200" b="1" dirty="0" smtClean="0">
                <a:solidFill>
                  <a:schemeClr val="bg1"/>
                </a:solidFill>
                <a:latin typeface="Times New Roman" pitchFamily="18" charset="0"/>
                <a:cs typeface="Times New Roman" pitchFamily="18" charset="0"/>
              </a:rPr>
              <a:t>!»</a:t>
            </a:r>
            <a:endParaRPr lang="ru-RU" sz="1200" b="1" dirty="0">
              <a:solidFill>
                <a:schemeClr val="bg1"/>
              </a:solidFill>
              <a:latin typeface="Times New Roman" pitchFamily="18" charset="0"/>
              <a:cs typeface="Times New Roman" pitchFamily="18" charset="0"/>
            </a:endParaRPr>
          </a:p>
        </p:txBody>
      </p:sp>
      <p:pic>
        <p:nvPicPr>
          <p:cNvPr id="20488" name="Picture 8" descr="http://i076.radikal.ru/1006/55/d0cd6162a09b.jpg"/>
          <p:cNvPicPr>
            <a:picLocks noChangeAspect="1" noChangeArrowheads="1"/>
          </p:cNvPicPr>
          <p:nvPr/>
        </p:nvPicPr>
        <p:blipFill>
          <a:blip r:embed="rId4" cstate="print"/>
          <a:srcRect/>
          <a:stretch>
            <a:fillRect/>
          </a:stretch>
        </p:blipFill>
        <p:spPr bwMode="auto">
          <a:xfrm>
            <a:off x="3059832" y="3140968"/>
            <a:ext cx="3257520" cy="3456384"/>
          </a:xfrm>
          <a:prstGeom prst="rect">
            <a:avLst/>
          </a:prstGeom>
          <a:noFill/>
        </p:spPr>
      </p:pic>
      <p:pic>
        <p:nvPicPr>
          <p:cNvPr id="20490" name="Picture 10" descr="http://i072.radikal.ru/1006/5e/f2c3374c6d0f.jpg"/>
          <p:cNvPicPr>
            <a:picLocks noChangeAspect="1" noChangeArrowheads="1"/>
          </p:cNvPicPr>
          <p:nvPr/>
        </p:nvPicPr>
        <p:blipFill>
          <a:blip r:embed="rId5" cstate="print"/>
          <a:srcRect/>
          <a:stretch>
            <a:fillRect/>
          </a:stretch>
        </p:blipFill>
        <p:spPr bwMode="auto">
          <a:xfrm>
            <a:off x="6372200" y="404664"/>
            <a:ext cx="2598388" cy="2977945"/>
          </a:xfrm>
          <a:prstGeom prst="rect">
            <a:avLst/>
          </a:prstGeom>
          <a:noFill/>
        </p:spPr>
      </p:pic>
      <p:pic>
        <p:nvPicPr>
          <p:cNvPr id="20492" name="Picture 12" descr="http://i052.radikal.ru/1006/07/dad5cd521b3e.jpg"/>
          <p:cNvPicPr>
            <a:picLocks noChangeAspect="1" noChangeArrowheads="1"/>
          </p:cNvPicPr>
          <p:nvPr/>
        </p:nvPicPr>
        <p:blipFill>
          <a:blip r:embed="rId6" cstate="print"/>
          <a:srcRect/>
          <a:stretch>
            <a:fillRect/>
          </a:stretch>
        </p:blipFill>
        <p:spPr bwMode="auto">
          <a:xfrm>
            <a:off x="179512" y="3429000"/>
            <a:ext cx="2586526" cy="3168352"/>
          </a:xfrm>
          <a:prstGeom prst="rect">
            <a:avLst/>
          </a:prstGeom>
          <a:noFill/>
        </p:spPr>
      </p:pic>
      <p:pic>
        <p:nvPicPr>
          <p:cNvPr id="20494" name="Picture 14" descr="http://s43.radikal.ru/i100/1006/9e/09c362eaff6a.jpg"/>
          <p:cNvPicPr>
            <a:picLocks noChangeAspect="1" noChangeArrowheads="1"/>
          </p:cNvPicPr>
          <p:nvPr/>
        </p:nvPicPr>
        <p:blipFill>
          <a:blip r:embed="rId7" cstate="print"/>
          <a:srcRect/>
          <a:stretch>
            <a:fillRect/>
          </a:stretch>
        </p:blipFill>
        <p:spPr bwMode="auto">
          <a:xfrm>
            <a:off x="6649154" y="3501008"/>
            <a:ext cx="2171318" cy="3136348"/>
          </a:xfrm>
          <a:prstGeom prst="rect">
            <a:avLst/>
          </a:prstGeom>
          <a:noFill/>
        </p:spPr>
      </p:pic>
      <p:sp>
        <p:nvSpPr>
          <p:cNvPr id="14" name="Прямоугольник 13"/>
          <p:cNvSpPr/>
          <p:nvPr/>
        </p:nvSpPr>
        <p:spPr>
          <a:xfrm>
            <a:off x="3419872" y="6581001"/>
            <a:ext cx="2676054" cy="276999"/>
          </a:xfrm>
          <a:prstGeom prst="rect">
            <a:avLst/>
          </a:prstGeom>
        </p:spPr>
        <p:txBody>
          <a:bodyPr wrap="none">
            <a:spAutoFit/>
          </a:bodyPr>
          <a:lstStyle/>
          <a:p>
            <a:r>
              <a:rPr lang="ru-RU" sz="1200" b="1" dirty="0" smtClean="0">
                <a:solidFill>
                  <a:schemeClr val="bg1"/>
                </a:solidFill>
              </a:rPr>
              <a:t>И.Д.Архипов «Посещение больной»</a:t>
            </a:r>
            <a:endParaRPr lang="ru-RU" sz="1200" dirty="0"/>
          </a:p>
        </p:txBody>
      </p:sp>
      <p:sp>
        <p:nvSpPr>
          <p:cNvPr id="15" name="Прямоугольник 14"/>
          <p:cNvSpPr/>
          <p:nvPr/>
        </p:nvSpPr>
        <p:spPr>
          <a:xfrm>
            <a:off x="7164288" y="116632"/>
            <a:ext cx="1641283" cy="276999"/>
          </a:xfrm>
          <a:prstGeom prst="rect">
            <a:avLst/>
          </a:prstGeom>
        </p:spPr>
        <p:txBody>
          <a:bodyPr wrap="none">
            <a:spAutoFit/>
          </a:bodyPr>
          <a:lstStyle/>
          <a:p>
            <a:r>
              <a:rPr lang="ru-RU" sz="1200" b="1" dirty="0" smtClean="0">
                <a:solidFill>
                  <a:schemeClr val="bg1"/>
                </a:solidFill>
              </a:rPr>
              <a:t>В.Бычков «Звонарь»</a:t>
            </a:r>
            <a:endParaRPr lang="ru-RU" sz="1200" dirty="0"/>
          </a:p>
        </p:txBody>
      </p:sp>
      <p:sp>
        <p:nvSpPr>
          <p:cNvPr id="16" name="Прямоугольник 15"/>
          <p:cNvSpPr/>
          <p:nvPr/>
        </p:nvSpPr>
        <p:spPr>
          <a:xfrm>
            <a:off x="0" y="6581001"/>
            <a:ext cx="2987824" cy="276999"/>
          </a:xfrm>
          <a:prstGeom prst="rect">
            <a:avLst/>
          </a:prstGeom>
        </p:spPr>
        <p:txBody>
          <a:bodyPr wrap="square">
            <a:spAutoFit/>
          </a:bodyPr>
          <a:lstStyle/>
          <a:p>
            <a:r>
              <a:rPr lang="ru-RU" sz="1200" b="1" dirty="0" smtClean="0">
                <a:solidFill>
                  <a:schemeClr val="bg1"/>
                </a:solidFill>
              </a:rPr>
              <a:t>А.Г.Венецианов «</a:t>
            </a:r>
            <a:r>
              <a:rPr lang="ru-RU" sz="1200" b="1" dirty="0" err="1" smtClean="0">
                <a:solidFill>
                  <a:schemeClr val="bg1"/>
                </a:solidFill>
              </a:rPr>
              <a:t>Вот-те</a:t>
            </a:r>
            <a:r>
              <a:rPr lang="ru-RU" sz="1200" b="1" dirty="0" smtClean="0">
                <a:solidFill>
                  <a:schemeClr val="bg1"/>
                </a:solidFill>
              </a:rPr>
              <a:t> и </a:t>
            </a:r>
            <a:r>
              <a:rPr lang="ru-RU" sz="1200" b="1" dirty="0" err="1" smtClean="0">
                <a:solidFill>
                  <a:schemeClr val="bg1"/>
                </a:solidFill>
              </a:rPr>
              <a:t>батькин</a:t>
            </a:r>
            <a:r>
              <a:rPr lang="ru-RU" sz="1200" b="1" dirty="0" smtClean="0">
                <a:solidFill>
                  <a:schemeClr val="bg1"/>
                </a:solidFill>
              </a:rPr>
              <a:t> обед»</a:t>
            </a:r>
            <a:endParaRPr lang="ru-RU" sz="1200" dirty="0"/>
          </a:p>
        </p:txBody>
      </p:sp>
      <p:sp>
        <p:nvSpPr>
          <p:cNvPr id="17" name="Прямоугольник 16"/>
          <p:cNvSpPr/>
          <p:nvPr/>
        </p:nvSpPr>
        <p:spPr>
          <a:xfrm>
            <a:off x="6732240" y="6581001"/>
            <a:ext cx="2236766" cy="276999"/>
          </a:xfrm>
          <a:prstGeom prst="rect">
            <a:avLst/>
          </a:prstGeom>
        </p:spPr>
        <p:txBody>
          <a:bodyPr wrap="none">
            <a:spAutoFit/>
          </a:bodyPr>
          <a:lstStyle/>
          <a:p>
            <a:r>
              <a:rPr lang="ru-RU" sz="1200" b="1" dirty="0" err="1" smtClean="0">
                <a:solidFill>
                  <a:schemeClr val="bg1"/>
                </a:solidFill>
              </a:rPr>
              <a:t>А.Вострецова</a:t>
            </a:r>
            <a:r>
              <a:rPr lang="ru-RU" sz="1200" b="1" dirty="0" smtClean="0">
                <a:solidFill>
                  <a:schemeClr val="bg1"/>
                </a:solidFill>
              </a:rPr>
              <a:t>  «За кулисами»</a:t>
            </a:r>
            <a:endParaRPr lang="ru-RU" sz="12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39.radikal.ru/i085/1006/9e/b7a1793bb2b7.jpg"/>
          <p:cNvPicPr>
            <a:picLocks noChangeAspect="1" noChangeArrowheads="1"/>
          </p:cNvPicPr>
          <p:nvPr/>
        </p:nvPicPr>
        <p:blipFill>
          <a:blip r:embed="rId2" cstate="print"/>
          <a:srcRect/>
          <a:stretch>
            <a:fillRect/>
          </a:stretch>
        </p:blipFill>
        <p:spPr bwMode="auto">
          <a:xfrm>
            <a:off x="0" y="548680"/>
            <a:ext cx="2736304" cy="2408908"/>
          </a:xfrm>
          <a:prstGeom prst="rect">
            <a:avLst/>
          </a:prstGeom>
          <a:noFill/>
        </p:spPr>
      </p:pic>
      <p:pic>
        <p:nvPicPr>
          <p:cNvPr id="21508" name="Picture 4" descr="http://s46.radikal.ru/i114/1006/7a/b1ae9d9a30e0.jpg"/>
          <p:cNvPicPr>
            <a:picLocks noChangeAspect="1" noChangeArrowheads="1"/>
          </p:cNvPicPr>
          <p:nvPr/>
        </p:nvPicPr>
        <p:blipFill>
          <a:blip r:embed="rId3" cstate="print"/>
          <a:srcRect/>
          <a:stretch>
            <a:fillRect/>
          </a:stretch>
        </p:blipFill>
        <p:spPr bwMode="auto">
          <a:xfrm>
            <a:off x="2915816" y="620688"/>
            <a:ext cx="3030104" cy="2232248"/>
          </a:xfrm>
          <a:prstGeom prst="rect">
            <a:avLst/>
          </a:prstGeom>
          <a:noFill/>
        </p:spPr>
      </p:pic>
      <p:pic>
        <p:nvPicPr>
          <p:cNvPr id="21510" name="Picture 6" descr="http://s11.radikal.ru/i183/1006/e0/8f968dd93255.jpg"/>
          <p:cNvPicPr>
            <a:picLocks noChangeAspect="1" noChangeArrowheads="1"/>
          </p:cNvPicPr>
          <p:nvPr/>
        </p:nvPicPr>
        <p:blipFill>
          <a:blip r:embed="rId4" cstate="print"/>
          <a:srcRect/>
          <a:stretch>
            <a:fillRect/>
          </a:stretch>
        </p:blipFill>
        <p:spPr bwMode="auto">
          <a:xfrm>
            <a:off x="0" y="3429000"/>
            <a:ext cx="3347864" cy="2592288"/>
          </a:xfrm>
          <a:prstGeom prst="rect">
            <a:avLst/>
          </a:prstGeom>
          <a:noFill/>
        </p:spPr>
      </p:pic>
      <p:pic>
        <p:nvPicPr>
          <p:cNvPr id="21512" name="Picture 8" descr="картина &lt; Крестьянский танец &gt; ::"/>
          <p:cNvPicPr>
            <a:picLocks noChangeAspect="1" noChangeArrowheads="1"/>
          </p:cNvPicPr>
          <p:nvPr/>
        </p:nvPicPr>
        <p:blipFill>
          <a:blip r:embed="rId5" cstate="print"/>
          <a:srcRect/>
          <a:stretch>
            <a:fillRect/>
          </a:stretch>
        </p:blipFill>
        <p:spPr bwMode="auto">
          <a:xfrm>
            <a:off x="6084168" y="116632"/>
            <a:ext cx="2872125" cy="2448271"/>
          </a:xfrm>
          <a:prstGeom prst="rect">
            <a:avLst/>
          </a:prstGeom>
          <a:noFill/>
        </p:spPr>
      </p:pic>
      <p:sp>
        <p:nvSpPr>
          <p:cNvPr id="6" name="Прямоугольник 5"/>
          <p:cNvSpPr/>
          <p:nvPr/>
        </p:nvSpPr>
        <p:spPr>
          <a:xfrm>
            <a:off x="6516216" y="2564904"/>
            <a:ext cx="2195736" cy="461665"/>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П. Брейгель Старший                        «Крестьянский танец»</a:t>
            </a:r>
            <a:endParaRPr lang="ru-RU" sz="1200" b="1" dirty="0">
              <a:solidFill>
                <a:schemeClr val="bg1"/>
              </a:solidFill>
              <a:latin typeface="Times New Roman" pitchFamily="18" charset="0"/>
              <a:cs typeface="Times New Roman" pitchFamily="18" charset="0"/>
            </a:endParaRPr>
          </a:p>
        </p:txBody>
      </p:sp>
      <p:pic>
        <p:nvPicPr>
          <p:cNvPr id="21514" name="Picture 10" descr="http://s49.radikal.ru/i126/0812/55/deb4fc6b002f.jpg"/>
          <p:cNvPicPr>
            <a:picLocks noChangeAspect="1" noChangeArrowheads="1"/>
          </p:cNvPicPr>
          <p:nvPr/>
        </p:nvPicPr>
        <p:blipFill>
          <a:blip r:embed="rId6" cstate="print"/>
          <a:srcRect/>
          <a:stretch>
            <a:fillRect/>
          </a:stretch>
        </p:blipFill>
        <p:spPr bwMode="auto">
          <a:xfrm>
            <a:off x="3419872" y="3140968"/>
            <a:ext cx="3173890" cy="2520280"/>
          </a:xfrm>
          <a:prstGeom prst="rect">
            <a:avLst/>
          </a:prstGeom>
          <a:noFill/>
        </p:spPr>
      </p:pic>
      <p:sp>
        <p:nvSpPr>
          <p:cNvPr id="9" name="Прямоугольник 8"/>
          <p:cNvSpPr/>
          <p:nvPr/>
        </p:nvSpPr>
        <p:spPr>
          <a:xfrm>
            <a:off x="3707904" y="5661248"/>
            <a:ext cx="2487604" cy="276999"/>
          </a:xfrm>
          <a:prstGeom prst="rect">
            <a:avLst/>
          </a:prstGeom>
        </p:spPr>
        <p:txBody>
          <a:bodyPr wrap="none">
            <a:spAutoFit/>
          </a:bodyPr>
          <a:lstStyle/>
          <a:p>
            <a:r>
              <a:rPr lang="ru-RU" sz="1200" b="1" dirty="0">
                <a:solidFill>
                  <a:schemeClr val="bg1"/>
                </a:solidFill>
                <a:latin typeface="Times New Roman" pitchFamily="18" charset="0"/>
                <a:cs typeface="Times New Roman" pitchFamily="18" charset="0"/>
              </a:rPr>
              <a:t>К. </a:t>
            </a:r>
            <a:r>
              <a:rPr lang="ru-RU" sz="1200" b="1" dirty="0" err="1" smtClean="0">
                <a:solidFill>
                  <a:schemeClr val="bg1"/>
                </a:solidFill>
                <a:latin typeface="Times New Roman" pitchFamily="18" charset="0"/>
                <a:cs typeface="Times New Roman" pitchFamily="18" charset="0"/>
              </a:rPr>
              <a:t>Массейса</a:t>
            </a:r>
            <a:r>
              <a:rPr lang="ru-RU" sz="1200" b="1" dirty="0">
                <a:solidFill>
                  <a:schemeClr val="bg1"/>
                </a:solidFill>
                <a:latin typeface="Times New Roman" pitchFamily="18" charset="0"/>
                <a:cs typeface="Times New Roman" pitchFamily="18" charset="0"/>
              </a:rPr>
              <a:t>"Неравная любовь"</a:t>
            </a:r>
            <a:r>
              <a:rPr lang="ru-RU" sz="1200" b="1" dirty="0">
                <a:latin typeface="Times New Roman" pitchFamily="18" charset="0"/>
                <a:cs typeface="Times New Roman" pitchFamily="18" charset="0"/>
              </a:rPr>
              <a:t> </a:t>
            </a:r>
          </a:p>
        </p:txBody>
      </p:sp>
      <p:pic>
        <p:nvPicPr>
          <p:cNvPr id="21516" name="Picture 12" descr="http://img-fotki.yandex.ru/get/4101/med-yuliya.96/0_357b1_9e9827a2_XL"/>
          <p:cNvPicPr>
            <a:picLocks noChangeAspect="1" noChangeArrowheads="1"/>
          </p:cNvPicPr>
          <p:nvPr/>
        </p:nvPicPr>
        <p:blipFill>
          <a:blip r:embed="rId7" cstate="print"/>
          <a:srcRect/>
          <a:stretch>
            <a:fillRect/>
          </a:stretch>
        </p:blipFill>
        <p:spPr bwMode="auto">
          <a:xfrm>
            <a:off x="6640544" y="3356992"/>
            <a:ext cx="2503456" cy="2801111"/>
          </a:xfrm>
          <a:prstGeom prst="rect">
            <a:avLst/>
          </a:prstGeom>
          <a:noFill/>
        </p:spPr>
      </p:pic>
      <p:sp>
        <p:nvSpPr>
          <p:cNvPr id="11" name="Прямоугольник 10"/>
          <p:cNvSpPr/>
          <p:nvPr/>
        </p:nvSpPr>
        <p:spPr>
          <a:xfrm>
            <a:off x="6516216" y="6237312"/>
            <a:ext cx="2627784" cy="276999"/>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В. Г. Перов «Проводы покойника»</a:t>
            </a:r>
            <a:endParaRPr lang="ru-RU" sz="1200" b="1" dirty="0">
              <a:solidFill>
                <a:schemeClr val="bg1"/>
              </a:solidFill>
              <a:latin typeface="Times New Roman" pitchFamily="18" charset="0"/>
              <a:cs typeface="Times New Roman" pitchFamily="18" charset="0"/>
            </a:endParaRPr>
          </a:p>
        </p:txBody>
      </p:sp>
      <p:sp>
        <p:nvSpPr>
          <p:cNvPr id="12" name="Прямоугольник 11"/>
          <p:cNvSpPr/>
          <p:nvPr/>
        </p:nvSpPr>
        <p:spPr>
          <a:xfrm>
            <a:off x="107504" y="188640"/>
            <a:ext cx="2632900"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П.Грибов «Переправа на лошадях»</a:t>
            </a:r>
            <a:endParaRPr lang="ru-RU" sz="1200" dirty="0"/>
          </a:p>
        </p:txBody>
      </p:sp>
      <p:sp>
        <p:nvSpPr>
          <p:cNvPr id="13" name="Прямоугольник 12"/>
          <p:cNvSpPr/>
          <p:nvPr/>
        </p:nvSpPr>
        <p:spPr>
          <a:xfrm>
            <a:off x="3131840" y="188640"/>
            <a:ext cx="2693814" cy="276999"/>
          </a:xfrm>
          <a:prstGeom prst="rect">
            <a:avLst/>
          </a:prstGeom>
        </p:spPr>
        <p:txBody>
          <a:bodyPr wrap="none">
            <a:spAutoFit/>
          </a:bodyPr>
          <a:lstStyle/>
          <a:p>
            <a:r>
              <a:rPr lang="ru-RU" sz="1200" b="1" dirty="0" err="1" smtClean="0">
                <a:solidFill>
                  <a:schemeClr val="bg1"/>
                </a:solidFill>
                <a:latin typeface="Times New Roman" pitchFamily="18" charset="0"/>
                <a:cs typeface="Times New Roman" pitchFamily="18" charset="0"/>
              </a:rPr>
              <a:t>Н.Зазёрская</a:t>
            </a:r>
            <a:r>
              <a:rPr lang="ru-RU" sz="1200" b="1" dirty="0" smtClean="0">
                <a:solidFill>
                  <a:schemeClr val="bg1"/>
                </a:solidFill>
                <a:latin typeface="Times New Roman" pitchFamily="18" charset="0"/>
                <a:cs typeface="Times New Roman" pitchFamily="18" charset="0"/>
              </a:rPr>
              <a:t> «Деревенская свадьба»</a:t>
            </a:r>
            <a:endParaRPr lang="ru-RU" sz="1200" dirty="0"/>
          </a:p>
        </p:txBody>
      </p:sp>
      <p:sp>
        <p:nvSpPr>
          <p:cNvPr id="14" name="Прямоугольник 13"/>
          <p:cNvSpPr/>
          <p:nvPr/>
        </p:nvSpPr>
        <p:spPr>
          <a:xfrm>
            <a:off x="251520" y="6093296"/>
            <a:ext cx="2704458"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А.Карташов «Деревенская свадьба»</a:t>
            </a:r>
            <a:endParaRPr lang="ru-RU" sz="1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20688"/>
          </a:xfrm>
        </p:spPr>
        <p:txBody>
          <a:bodyPr>
            <a:noAutofit/>
          </a:bodyPr>
          <a:lstStyle/>
          <a:p>
            <a:r>
              <a:rPr lang="ru-RU" sz="2400" b="1" dirty="0">
                <a:solidFill>
                  <a:schemeClr val="bg1"/>
                </a:solidFill>
                <a:latin typeface="Times New Roman" pitchFamily="18" charset="0"/>
                <a:cs typeface="Times New Roman" pitchFamily="18" charset="0"/>
              </a:rPr>
              <a:t>Сказочно – былинный и религиозно – мифологический жанр</a:t>
            </a:r>
          </a:p>
        </p:txBody>
      </p:sp>
      <p:pic>
        <p:nvPicPr>
          <p:cNvPr id="18434" name="Picture 2" descr="Васнецов Аленушка"/>
          <p:cNvPicPr>
            <a:picLocks noChangeAspect="1" noChangeArrowheads="1"/>
          </p:cNvPicPr>
          <p:nvPr/>
        </p:nvPicPr>
        <p:blipFill>
          <a:blip r:embed="rId2" cstate="print"/>
          <a:srcRect/>
          <a:stretch>
            <a:fillRect/>
          </a:stretch>
        </p:blipFill>
        <p:spPr bwMode="auto">
          <a:xfrm>
            <a:off x="179512" y="692696"/>
            <a:ext cx="2664296" cy="2736304"/>
          </a:xfrm>
          <a:prstGeom prst="rect">
            <a:avLst/>
          </a:prstGeom>
          <a:noFill/>
        </p:spPr>
      </p:pic>
      <p:sp>
        <p:nvSpPr>
          <p:cNvPr id="4" name="Прямоугольник 3"/>
          <p:cNvSpPr/>
          <p:nvPr/>
        </p:nvSpPr>
        <p:spPr>
          <a:xfrm>
            <a:off x="323528" y="3429000"/>
            <a:ext cx="2267744" cy="276999"/>
          </a:xfrm>
          <a:prstGeom prst="rect">
            <a:avLst/>
          </a:prstGeom>
        </p:spPr>
        <p:txBody>
          <a:bodyPr wrap="square">
            <a:spAutoFit/>
          </a:bodyPr>
          <a:lstStyle/>
          <a:p>
            <a:r>
              <a:rPr lang="ru-RU" sz="1200" b="1" dirty="0" smtClean="0">
                <a:solidFill>
                  <a:schemeClr val="bg1"/>
                </a:solidFill>
              </a:rPr>
              <a:t>В.М. Васнецов «</a:t>
            </a:r>
            <a:r>
              <a:rPr lang="ru-RU" sz="1200" b="1" dirty="0" err="1" smtClean="0">
                <a:solidFill>
                  <a:schemeClr val="bg1"/>
                </a:solidFill>
              </a:rPr>
              <a:t>Алёнушка</a:t>
            </a:r>
            <a:r>
              <a:rPr lang="ru-RU" sz="1200" b="1" dirty="0" smtClean="0">
                <a:solidFill>
                  <a:schemeClr val="bg1"/>
                </a:solidFill>
              </a:rPr>
              <a:t>!</a:t>
            </a:r>
            <a:endParaRPr lang="ru-RU" sz="1200" b="1" dirty="0">
              <a:solidFill>
                <a:schemeClr val="bg1"/>
              </a:solidFill>
            </a:endParaRPr>
          </a:p>
        </p:txBody>
      </p:sp>
      <p:pic>
        <p:nvPicPr>
          <p:cNvPr id="18436" name="Picture 4" descr="Васнецов Сирин и Алконост"/>
          <p:cNvPicPr>
            <a:picLocks noChangeAspect="1" noChangeArrowheads="1"/>
          </p:cNvPicPr>
          <p:nvPr/>
        </p:nvPicPr>
        <p:blipFill>
          <a:blip r:embed="rId3" cstate="print"/>
          <a:srcRect/>
          <a:stretch>
            <a:fillRect/>
          </a:stretch>
        </p:blipFill>
        <p:spPr bwMode="auto">
          <a:xfrm>
            <a:off x="3131840" y="3933056"/>
            <a:ext cx="3024336" cy="2520280"/>
          </a:xfrm>
          <a:prstGeom prst="rect">
            <a:avLst/>
          </a:prstGeom>
          <a:noFill/>
        </p:spPr>
      </p:pic>
      <p:sp>
        <p:nvSpPr>
          <p:cNvPr id="6" name="Прямоугольник 5"/>
          <p:cNvSpPr/>
          <p:nvPr/>
        </p:nvSpPr>
        <p:spPr>
          <a:xfrm>
            <a:off x="3203848" y="6396335"/>
            <a:ext cx="2880320" cy="461665"/>
          </a:xfrm>
          <a:prstGeom prst="rect">
            <a:avLst/>
          </a:prstGeom>
          <a:noFill/>
          <a:ln>
            <a:noFill/>
          </a:ln>
        </p:spPr>
        <p:txBody>
          <a:bodyPr wrap="square">
            <a:spAutoFit/>
          </a:bodyPr>
          <a:lstStyle/>
          <a:p>
            <a:r>
              <a:rPr lang="ru-RU" sz="1200" b="1" dirty="0" smtClean="0">
                <a:solidFill>
                  <a:schemeClr val="bg1"/>
                </a:solidFill>
              </a:rPr>
              <a:t>В.М. Васнецов  «Сирин и Алконост»</a:t>
            </a:r>
            <a:br>
              <a:rPr lang="ru-RU" sz="1200" b="1" dirty="0" smtClean="0">
                <a:solidFill>
                  <a:schemeClr val="bg1"/>
                </a:solidFill>
              </a:rPr>
            </a:br>
            <a:endParaRPr lang="ru-RU" sz="1200" b="1" dirty="0">
              <a:solidFill>
                <a:schemeClr val="bg1"/>
              </a:solidFill>
            </a:endParaRPr>
          </a:p>
        </p:txBody>
      </p:sp>
      <p:pic>
        <p:nvPicPr>
          <p:cNvPr id="18438" name="Picture 6" descr="Васнецов Иван Царевич на Сером Волке"/>
          <p:cNvPicPr>
            <a:picLocks noChangeAspect="1" noChangeArrowheads="1"/>
          </p:cNvPicPr>
          <p:nvPr/>
        </p:nvPicPr>
        <p:blipFill>
          <a:blip r:embed="rId4" cstate="print"/>
          <a:srcRect/>
          <a:stretch>
            <a:fillRect/>
          </a:stretch>
        </p:blipFill>
        <p:spPr bwMode="auto">
          <a:xfrm>
            <a:off x="3131840" y="620688"/>
            <a:ext cx="2869240" cy="2664296"/>
          </a:xfrm>
          <a:prstGeom prst="rect">
            <a:avLst/>
          </a:prstGeom>
          <a:noFill/>
        </p:spPr>
      </p:pic>
      <p:pic>
        <p:nvPicPr>
          <p:cNvPr id="18440" name="Picture 8" descr="Васнецов Витязь на распутье"/>
          <p:cNvPicPr>
            <a:picLocks noChangeAspect="1" noChangeArrowheads="1"/>
          </p:cNvPicPr>
          <p:nvPr/>
        </p:nvPicPr>
        <p:blipFill>
          <a:blip r:embed="rId5" cstate="print"/>
          <a:srcRect/>
          <a:stretch>
            <a:fillRect/>
          </a:stretch>
        </p:blipFill>
        <p:spPr bwMode="auto">
          <a:xfrm>
            <a:off x="6228184" y="620688"/>
            <a:ext cx="2576314" cy="2736304"/>
          </a:xfrm>
          <a:prstGeom prst="rect">
            <a:avLst/>
          </a:prstGeom>
          <a:noFill/>
        </p:spPr>
      </p:pic>
      <p:sp>
        <p:nvSpPr>
          <p:cNvPr id="9" name="Прямоугольник 8"/>
          <p:cNvSpPr/>
          <p:nvPr/>
        </p:nvSpPr>
        <p:spPr>
          <a:xfrm>
            <a:off x="3491880" y="3356992"/>
            <a:ext cx="2154885" cy="461665"/>
          </a:xfrm>
          <a:prstGeom prst="rect">
            <a:avLst/>
          </a:prstGeom>
        </p:spPr>
        <p:txBody>
          <a:bodyPr wrap="square">
            <a:spAutoFit/>
          </a:bodyPr>
          <a:lstStyle/>
          <a:p>
            <a:r>
              <a:rPr lang="ru-RU" sz="1200" b="1" dirty="0" smtClean="0">
                <a:solidFill>
                  <a:schemeClr val="bg1"/>
                </a:solidFill>
              </a:rPr>
              <a:t>В.М. Васнецов «Иван Царевич на сером волке»</a:t>
            </a:r>
            <a:endParaRPr lang="ru-RU" sz="1200" b="1" dirty="0">
              <a:solidFill>
                <a:schemeClr val="bg1"/>
              </a:solidFill>
            </a:endParaRPr>
          </a:p>
        </p:txBody>
      </p:sp>
      <p:sp>
        <p:nvSpPr>
          <p:cNvPr id="10" name="Прямоугольник 9"/>
          <p:cNvSpPr/>
          <p:nvPr/>
        </p:nvSpPr>
        <p:spPr>
          <a:xfrm>
            <a:off x="5975648" y="3356992"/>
            <a:ext cx="3168352" cy="553998"/>
          </a:xfrm>
          <a:prstGeom prst="rect">
            <a:avLst/>
          </a:prstGeom>
        </p:spPr>
        <p:txBody>
          <a:bodyPr wrap="square">
            <a:spAutoFit/>
          </a:bodyPr>
          <a:lstStyle/>
          <a:p>
            <a:r>
              <a:rPr lang="ru-RU" sz="1200" b="1" dirty="0" smtClean="0">
                <a:solidFill>
                  <a:schemeClr val="bg1"/>
                </a:solidFill>
              </a:rPr>
              <a:t>В.М. Васнецов «Витязь на </a:t>
            </a:r>
            <a:r>
              <a:rPr lang="ru-RU" sz="1200" b="1" dirty="0" smtClean="0">
                <a:solidFill>
                  <a:prstClr val="black"/>
                </a:solidFill>
              </a:rPr>
              <a:t>распутье»</a:t>
            </a:r>
            <a:endParaRPr lang="ru-RU" sz="1200" dirty="0" smtClean="0"/>
          </a:p>
          <a:p>
            <a:r>
              <a:rPr lang="ru-RU" dirty="0"/>
              <a:t> </a:t>
            </a:r>
          </a:p>
        </p:txBody>
      </p:sp>
      <p:pic>
        <p:nvPicPr>
          <p:cNvPr id="18444" name="Picture 12" descr="http://smallbay.ru/images2/vasneztov102.jpg"/>
          <p:cNvPicPr>
            <a:picLocks noChangeAspect="1" noChangeArrowheads="1"/>
          </p:cNvPicPr>
          <p:nvPr/>
        </p:nvPicPr>
        <p:blipFill>
          <a:blip r:embed="rId6" cstate="print"/>
          <a:srcRect/>
          <a:stretch>
            <a:fillRect/>
          </a:stretch>
        </p:blipFill>
        <p:spPr bwMode="auto">
          <a:xfrm>
            <a:off x="0" y="3861048"/>
            <a:ext cx="2807296" cy="2590926"/>
          </a:xfrm>
          <a:prstGeom prst="rect">
            <a:avLst/>
          </a:prstGeom>
          <a:noFill/>
        </p:spPr>
      </p:pic>
      <p:sp>
        <p:nvSpPr>
          <p:cNvPr id="13" name="Прямоугольник 12"/>
          <p:cNvSpPr/>
          <p:nvPr/>
        </p:nvSpPr>
        <p:spPr>
          <a:xfrm>
            <a:off x="323528" y="6381328"/>
            <a:ext cx="2208618" cy="276999"/>
          </a:xfrm>
          <a:prstGeom prst="rect">
            <a:avLst/>
          </a:prstGeom>
        </p:spPr>
        <p:txBody>
          <a:bodyPr wrap="none">
            <a:spAutoFit/>
          </a:bodyPr>
          <a:lstStyle/>
          <a:p>
            <a:r>
              <a:rPr lang="ru-RU" sz="1200" b="1" dirty="0" smtClean="0">
                <a:solidFill>
                  <a:schemeClr val="bg1"/>
                </a:solidFill>
              </a:rPr>
              <a:t>В.М. Васнецов «Бог </a:t>
            </a:r>
            <a:r>
              <a:rPr lang="ru-RU" sz="1200" b="1" dirty="0" err="1" smtClean="0">
                <a:solidFill>
                  <a:schemeClr val="bg1"/>
                </a:solidFill>
              </a:rPr>
              <a:t>Саваоф</a:t>
            </a:r>
            <a:r>
              <a:rPr lang="ru-RU" sz="1200" b="1" dirty="0" smtClean="0">
                <a:solidFill>
                  <a:schemeClr val="bg1"/>
                </a:solidFill>
              </a:rPr>
              <a:t>»</a:t>
            </a:r>
            <a:endParaRPr lang="ru-RU" sz="1200" b="1" dirty="0">
              <a:solidFill>
                <a:schemeClr val="bg1"/>
              </a:solidFill>
            </a:endParaRPr>
          </a:p>
        </p:txBody>
      </p:sp>
      <p:pic>
        <p:nvPicPr>
          <p:cNvPr id="18448" name="Picture 16" descr="http://smallbay.ru/images2/vasneztov103.jpg"/>
          <p:cNvPicPr>
            <a:picLocks noChangeAspect="1" noChangeArrowheads="1"/>
          </p:cNvPicPr>
          <p:nvPr/>
        </p:nvPicPr>
        <p:blipFill>
          <a:blip r:embed="rId7" cstate="print"/>
          <a:srcRect/>
          <a:stretch>
            <a:fillRect/>
          </a:stretch>
        </p:blipFill>
        <p:spPr bwMode="auto">
          <a:xfrm>
            <a:off x="6516216" y="3717032"/>
            <a:ext cx="2520280" cy="2673024"/>
          </a:xfrm>
          <a:prstGeom prst="rect">
            <a:avLst/>
          </a:prstGeom>
          <a:noFill/>
        </p:spPr>
      </p:pic>
      <p:sp>
        <p:nvSpPr>
          <p:cNvPr id="16" name="Прямоугольник 15"/>
          <p:cNvSpPr/>
          <p:nvPr/>
        </p:nvSpPr>
        <p:spPr>
          <a:xfrm>
            <a:off x="6012160" y="6453336"/>
            <a:ext cx="3140924" cy="276999"/>
          </a:xfrm>
          <a:prstGeom prst="rect">
            <a:avLst/>
          </a:prstGeom>
        </p:spPr>
        <p:txBody>
          <a:bodyPr wrap="square">
            <a:spAutoFit/>
          </a:bodyPr>
          <a:lstStyle/>
          <a:p>
            <a:r>
              <a:rPr lang="ru-RU" sz="1200" b="1" dirty="0" smtClean="0">
                <a:solidFill>
                  <a:schemeClr val="bg1"/>
                </a:solidFill>
              </a:rPr>
              <a:t>    В.М. Васнецов «Христос Вседержитель»</a:t>
            </a:r>
            <a:endParaRPr lang="ru-RU" sz="1200" b="1"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548680"/>
          </a:xfrm>
        </p:spPr>
        <p:txBody>
          <a:bodyPr>
            <a:normAutofit/>
          </a:bodyPr>
          <a:lstStyle/>
          <a:p>
            <a:r>
              <a:rPr lang="ru-RU" sz="2800" b="1" dirty="0" smtClean="0">
                <a:solidFill>
                  <a:schemeClr val="bg1"/>
                </a:solidFill>
                <a:latin typeface="Times New Roman" pitchFamily="18" charset="0"/>
                <a:cs typeface="Times New Roman" pitchFamily="18" charset="0"/>
              </a:rPr>
              <a:t>Батальный жанр</a:t>
            </a:r>
            <a:endParaRPr lang="ru-RU" sz="2800" b="1" dirty="0">
              <a:solidFill>
                <a:schemeClr val="bg1"/>
              </a:solidFill>
              <a:latin typeface="Times New Roman" pitchFamily="18" charset="0"/>
              <a:cs typeface="Times New Roman" pitchFamily="18" charset="0"/>
            </a:endParaRPr>
          </a:p>
        </p:txBody>
      </p:sp>
      <p:pic>
        <p:nvPicPr>
          <p:cNvPr id="19458" name="Picture 2" descr="http://lubelia.users.photofile.ru/photo/lubelia/115934535/144822885.jpg"/>
          <p:cNvPicPr>
            <a:picLocks noChangeAspect="1" noChangeArrowheads="1"/>
          </p:cNvPicPr>
          <p:nvPr/>
        </p:nvPicPr>
        <p:blipFill>
          <a:blip r:embed="rId2" cstate="print"/>
          <a:srcRect/>
          <a:stretch>
            <a:fillRect/>
          </a:stretch>
        </p:blipFill>
        <p:spPr bwMode="auto">
          <a:xfrm>
            <a:off x="107504" y="260648"/>
            <a:ext cx="2880320" cy="2013036"/>
          </a:xfrm>
          <a:prstGeom prst="rect">
            <a:avLst/>
          </a:prstGeom>
          <a:noFill/>
        </p:spPr>
      </p:pic>
      <p:sp>
        <p:nvSpPr>
          <p:cNvPr id="4" name="Прямоугольник 3"/>
          <p:cNvSpPr/>
          <p:nvPr/>
        </p:nvSpPr>
        <p:spPr>
          <a:xfrm>
            <a:off x="0" y="2276872"/>
            <a:ext cx="3312368" cy="276999"/>
          </a:xfrm>
          <a:prstGeom prst="rect">
            <a:avLst/>
          </a:prstGeom>
        </p:spPr>
        <p:txBody>
          <a:bodyPr wrap="square">
            <a:spAutoFit/>
          </a:bodyPr>
          <a:lstStyle/>
          <a:p>
            <a:r>
              <a:rPr lang="ru-RU" sz="1200" b="1" dirty="0" smtClean="0">
                <a:solidFill>
                  <a:schemeClr val="bg1"/>
                </a:solidFill>
              </a:rPr>
              <a:t>А.Ю. Аверьянов «Сражение </a:t>
            </a:r>
            <a:r>
              <a:rPr lang="ru-RU" sz="1200" b="1" dirty="0">
                <a:solidFill>
                  <a:schemeClr val="bg1"/>
                </a:solidFill>
              </a:rPr>
              <a:t>за </a:t>
            </a:r>
            <a:r>
              <a:rPr lang="ru-RU" sz="1200" b="1" dirty="0" smtClean="0">
                <a:solidFill>
                  <a:schemeClr val="bg1"/>
                </a:solidFill>
              </a:rPr>
              <a:t>Смоленск»</a:t>
            </a:r>
            <a:endParaRPr lang="ru-RU" sz="1200" b="1" dirty="0">
              <a:solidFill>
                <a:schemeClr val="bg1"/>
              </a:solidFill>
            </a:endParaRPr>
          </a:p>
        </p:txBody>
      </p:sp>
      <p:pic>
        <p:nvPicPr>
          <p:cNvPr id="19460" name="Picture 4" descr="http://lubelia.users.photofile.ru/photo/lubelia/115934535/144822882.jpg"/>
          <p:cNvPicPr>
            <a:picLocks noChangeAspect="1" noChangeArrowheads="1"/>
          </p:cNvPicPr>
          <p:nvPr/>
        </p:nvPicPr>
        <p:blipFill>
          <a:blip r:embed="rId3" cstate="print"/>
          <a:srcRect/>
          <a:stretch>
            <a:fillRect/>
          </a:stretch>
        </p:blipFill>
        <p:spPr bwMode="auto">
          <a:xfrm>
            <a:off x="6012160" y="188640"/>
            <a:ext cx="2952328" cy="2232248"/>
          </a:xfrm>
          <a:prstGeom prst="rect">
            <a:avLst/>
          </a:prstGeom>
          <a:noFill/>
        </p:spPr>
      </p:pic>
      <p:sp>
        <p:nvSpPr>
          <p:cNvPr id="7" name="Прямоугольник 6"/>
          <p:cNvSpPr/>
          <p:nvPr/>
        </p:nvSpPr>
        <p:spPr>
          <a:xfrm>
            <a:off x="6084168" y="2492896"/>
            <a:ext cx="3960440" cy="461665"/>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А.Ю. Аверьянов</a:t>
            </a:r>
          </a:p>
          <a:p>
            <a:r>
              <a:rPr lang="ru-RU" sz="1200" b="1" dirty="0" smtClean="0">
                <a:solidFill>
                  <a:schemeClr val="bg1"/>
                </a:solidFill>
                <a:latin typeface="Times New Roman" pitchFamily="18" charset="0"/>
                <a:cs typeface="Times New Roman" pitchFamily="18" charset="0"/>
              </a:rPr>
              <a:t>«Подвиг </a:t>
            </a:r>
            <a:r>
              <a:rPr lang="ru-RU" sz="1200" b="1" dirty="0">
                <a:solidFill>
                  <a:schemeClr val="bg1"/>
                </a:solidFill>
                <a:latin typeface="Times New Roman" pitchFamily="18" charset="0"/>
                <a:cs typeface="Times New Roman" pitchFamily="18" charset="0"/>
              </a:rPr>
              <a:t>Генерала </a:t>
            </a:r>
            <a:r>
              <a:rPr lang="ru-RU" sz="1200" b="1" dirty="0" err="1" smtClean="0">
                <a:solidFill>
                  <a:schemeClr val="bg1"/>
                </a:solidFill>
                <a:latin typeface="Times New Roman" pitchFamily="18" charset="0"/>
                <a:cs typeface="Times New Roman" pitchFamily="18" charset="0"/>
              </a:rPr>
              <a:t>Костенецкого</a:t>
            </a:r>
            <a:r>
              <a:rPr lang="ru-RU" sz="1200" b="1" dirty="0" smtClean="0">
                <a:solidFill>
                  <a:schemeClr val="bg1"/>
                </a:solidFill>
                <a:latin typeface="Times New Roman" pitchFamily="18" charset="0"/>
                <a:cs typeface="Times New Roman" pitchFamily="18" charset="0"/>
              </a:rPr>
              <a:t>»</a:t>
            </a:r>
            <a:endParaRPr lang="ru-RU" sz="1200" b="1" dirty="0">
              <a:solidFill>
                <a:schemeClr val="bg1"/>
              </a:solidFill>
              <a:latin typeface="Times New Roman" pitchFamily="18" charset="0"/>
              <a:cs typeface="Times New Roman" pitchFamily="18" charset="0"/>
            </a:endParaRPr>
          </a:p>
        </p:txBody>
      </p:sp>
      <p:pic>
        <p:nvPicPr>
          <p:cNvPr id="19462" name="Picture 6" descr="http://s43.radikal.ru/i099/0903/c7/0f3b0d4c08f6.jpg"/>
          <p:cNvPicPr>
            <a:picLocks noChangeAspect="1" noChangeArrowheads="1"/>
          </p:cNvPicPr>
          <p:nvPr/>
        </p:nvPicPr>
        <p:blipFill>
          <a:blip r:embed="rId4" cstate="print"/>
          <a:srcRect/>
          <a:stretch>
            <a:fillRect/>
          </a:stretch>
        </p:blipFill>
        <p:spPr bwMode="auto">
          <a:xfrm>
            <a:off x="0" y="2636912"/>
            <a:ext cx="3273091" cy="1656184"/>
          </a:xfrm>
          <a:prstGeom prst="rect">
            <a:avLst/>
          </a:prstGeom>
          <a:noFill/>
        </p:spPr>
      </p:pic>
      <p:sp>
        <p:nvSpPr>
          <p:cNvPr id="9" name="Прямоугольник 8"/>
          <p:cNvSpPr/>
          <p:nvPr/>
        </p:nvSpPr>
        <p:spPr>
          <a:xfrm>
            <a:off x="0" y="4293096"/>
            <a:ext cx="3384376" cy="276999"/>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А. А. Дейнека. "</a:t>
            </a:r>
            <a:r>
              <a:rPr lang="ru-RU" sz="1200" b="1" dirty="0" err="1" smtClean="0">
                <a:solidFill>
                  <a:schemeClr val="bg1"/>
                </a:solidFill>
                <a:latin typeface="Times New Roman" pitchFamily="18" charset="0"/>
                <a:cs typeface="Times New Roman" pitchFamily="18" charset="0"/>
              </a:rPr>
              <a:t>ОборонаСевастополя</a:t>
            </a:r>
            <a:r>
              <a:rPr lang="ru-RU" sz="1200" b="1" dirty="0" smtClean="0">
                <a:solidFill>
                  <a:schemeClr val="bg1"/>
                </a:solidFill>
                <a:latin typeface="Times New Roman" pitchFamily="18" charset="0"/>
                <a:cs typeface="Times New Roman" pitchFamily="18" charset="0"/>
              </a:rPr>
              <a:t>"</a:t>
            </a:r>
            <a:endParaRPr lang="ru-RU" sz="1200" b="1" dirty="0">
              <a:solidFill>
                <a:schemeClr val="bg1"/>
              </a:solidFill>
              <a:latin typeface="Times New Roman" pitchFamily="18" charset="0"/>
              <a:cs typeface="Times New Roman" pitchFamily="18" charset="0"/>
            </a:endParaRPr>
          </a:p>
        </p:txBody>
      </p:sp>
      <p:pic>
        <p:nvPicPr>
          <p:cNvPr id="19464" name="Picture 8" descr="http://www.artpoisk.info/files/images/_thumbs/196/516x0.jpg"/>
          <p:cNvPicPr>
            <a:picLocks noChangeAspect="1" noChangeArrowheads="1"/>
          </p:cNvPicPr>
          <p:nvPr/>
        </p:nvPicPr>
        <p:blipFill>
          <a:blip r:embed="rId5" cstate="print"/>
          <a:srcRect/>
          <a:stretch>
            <a:fillRect/>
          </a:stretch>
        </p:blipFill>
        <p:spPr bwMode="auto">
          <a:xfrm>
            <a:off x="3203848" y="620688"/>
            <a:ext cx="2736304" cy="2122003"/>
          </a:xfrm>
          <a:prstGeom prst="rect">
            <a:avLst/>
          </a:prstGeom>
          <a:noFill/>
        </p:spPr>
      </p:pic>
      <p:sp>
        <p:nvSpPr>
          <p:cNvPr id="11" name="Прямоугольник 10"/>
          <p:cNvSpPr/>
          <p:nvPr/>
        </p:nvSpPr>
        <p:spPr>
          <a:xfrm>
            <a:off x="3635896" y="2780928"/>
            <a:ext cx="1900841"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М. Б. Греков. "Тачанка"</a:t>
            </a:r>
            <a:endParaRPr lang="ru-RU" sz="1200" b="1" dirty="0">
              <a:solidFill>
                <a:schemeClr val="bg1"/>
              </a:solidFill>
              <a:latin typeface="Times New Roman" pitchFamily="18" charset="0"/>
              <a:cs typeface="Times New Roman" pitchFamily="18" charset="0"/>
            </a:endParaRPr>
          </a:p>
        </p:txBody>
      </p:sp>
      <p:pic>
        <p:nvPicPr>
          <p:cNvPr id="12" name="Picture 2" descr="Конец Бородинского боя. 1899-1900"/>
          <p:cNvPicPr>
            <a:picLocks noChangeAspect="1" noChangeArrowheads="1"/>
          </p:cNvPicPr>
          <p:nvPr/>
        </p:nvPicPr>
        <p:blipFill>
          <a:blip r:embed="rId6" cstate="print"/>
          <a:srcRect/>
          <a:stretch>
            <a:fillRect/>
          </a:stretch>
        </p:blipFill>
        <p:spPr bwMode="auto">
          <a:xfrm>
            <a:off x="5436096" y="3212976"/>
            <a:ext cx="3469815" cy="2232248"/>
          </a:xfrm>
          <a:prstGeom prst="rect">
            <a:avLst/>
          </a:prstGeom>
          <a:noFill/>
        </p:spPr>
      </p:pic>
      <p:sp>
        <p:nvSpPr>
          <p:cNvPr id="13" name="Прямоугольник 12"/>
          <p:cNvSpPr/>
          <p:nvPr/>
        </p:nvSpPr>
        <p:spPr>
          <a:xfrm>
            <a:off x="5724128" y="5589240"/>
            <a:ext cx="3240360" cy="276999"/>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В.В.Верещагин «Конец Бородинского боя»</a:t>
            </a:r>
            <a:endParaRPr lang="ru-RU" sz="1200" b="1" dirty="0">
              <a:solidFill>
                <a:schemeClr val="bg1"/>
              </a:solidFill>
              <a:latin typeface="Times New Roman" pitchFamily="18" charset="0"/>
              <a:cs typeface="Times New Roman" pitchFamily="18" charset="0"/>
            </a:endParaRPr>
          </a:p>
        </p:txBody>
      </p:sp>
      <p:pic>
        <p:nvPicPr>
          <p:cNvPr id="14" name="Picture 4" descr="Нападают врасплох. 1871"/>
          <p:cNvPicPr>
            <a:picLocks noChangeAspect="1" noChangeArrowheads="1"/>
          </p:cNvPicPr>
          <p:nvPr/>
        </p:nvPicPr>
        <p:blipFill>
          <a:blip r:embed="rId7" cstate="print"/>
          <a:srcRect/>
          <a:stretch>
            <a:fillRect/>
          </a:stretch>
        </p:blipFill>
        <p:spPr bwMode="auto">
          <a:xfrm>
            <a:off x="827584" y="4581128"/>
            <a:ext cx="4356785" cy="2016224"/>
          </a:xfrm>
          <a:prstGeom prst="rect">
            <a:avLst/>
          </a:prstGeom>
          <a:noFill/>
        </p:spPr>
      </p:pic>
      <p:sp>
        <p:nvSpPr>
          <p:cNvPr id="15" name="Прямоугольник 14"/>
          <p:cNvSpPr/>
          <p:nvPr/>
        </p:nvSpPr>
        <p:spPr>
          <a:xfrm>
            <a:off x="755576" y="6581001"/>
            <a:ext cx="2821670"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В.В.Верещагин «Нападают врасплох»</a:t>
            </a:r>
            <a:endParaRPr lang="ru-RU" sz="12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2" y="332656"/>
            <a:ext cx="8748464" cy="1384995"/>
          </a:xfrm>
          <a:prstGeom prst="rect">
            <a:avLst/>
          </a:prstGeom>
        </p:spPr>
        <p:txBody>
          <a:bodyPr wrap="square">
            <a:spAutoFit/>
          </a:bodyPr>
          <a:lstStyle/>
          <a:p>
            <a:pPr algn="ctr"/>
            <a:r>
              <a:rPr lang="ru-RU" sz="2800" b="1" dirty="0" smtClean="0">
                <a:solidFill>
                  <a:schemeClr val="accent5">
                    <a:lumMod val="50000"/>
                  </a:schemeClr>
                </a:solidFill>
              </a:rPr>
              <a:t>«</a:t>
            </a:r>
            <a:r>
              <a:rPr lang="ru-RU" sz="2800" b="1" dirty="0" smtClean="0">
                <a:solidFill>
                  <a:schemeClr val="accent4">
                    <a:lumMod val="75000"/>
                  </a:schemeClr>
                </a:solidFill>
              </a:rPr>
              <a:t> </a:t>
            </a:r>
            <a:r>
              <a:rPr lang="ru-RU" sz="2800" b="1" dirty="0" smtClean="0">
                <a:solidFill>
                  <a:schemeClr val="accent5">
                    <a:lumMod val="50000"/>
                  </a:schemeClr>
                </a:solidFill>
              </a:rPr>
              <a:t>Вид искусства </a:t>
            </a:r>
            <a:r>
              <a:rPr lang="ru-RU" sz="2800" b="1" dirty="0" smtClean="0">
                <a:solidFill>
                  <a:schemeClr val="bg1"/>
                </a:solidFill>
              </a:rPr>
              <a:t>– </a:t>
            </a:r>
            <a:r>
              <a:rPr lang="ru-RU" sz="2800" b="1" i="1" dirty="0" smtClean="0">
                <a:solidFill>
                  <a:schemeClr val="bg1"/>
                </a:solidFill>
              </a:rPr>
              <a:t>различные произведения, которые можно объединить по какому-то главному и общему для всех них признаку</a:t>
            </a:r>
            <a:r>
              <a:rPr lang="ru-RU" sz="2800" b="1" dirty="0" smtClean="0">
                <a:solidFill>
                  <a:schemeClr val="bg1"/>
                </a:solidFill>
              </a:rPr>
              <a:t>»</a:t>
            </a:r>
            <a:endParaRPr lang="ru-RU" sz="2800" b="1" dirty="0">
              <a:solidFill>
                <a:schemeClr val="bg1"/>
              </a:solidFill>
            </a:endParaRPr>
          </a:p>
        </p:txBody>
      </p:sp>
      <p:sp>
        <p:nvSpPr>
          <p:cNvPr id="4" name="Прямоугольник 3"/>
          <p:cNvSpPr/>
          <p:nvPr/>
        </p:nvSpPr>
        <p:spPr>
          <a:xfrm>
            <a:off x="323528" y="2636912"/>
            <a:ext cx="8640960" cy="3539430"/>
          </a:xfrm>
          <a:prstGeom prst="rect">
            <a:avLst/>
          </a:prstGeom>
        </p:spPr>
        <p:txBody>
          <a:bodyPr wrap="square">
            <a:spAutoFit/>
          </a:bodyPr>
          <a:lstStyle/>
          <a:p>
            <a:r>
              <a:rPr lang="ru-RU" sz="2800" b="1" dirty="0" smtClean="0">
                <a:solidFill>
                  <a:schemeClr val="accent5">
                    <a:lumMod val="50000"/>
                  </a:schemeClr>
                </a:solidFill>
              </a:rPr>
              <a:t>Жанр </a:t>
            </a:r>
            <a:r>
              <a:rPr lang="ru-RU" sz="2800" b="1" dirty="0" smtClean="0">
                <a:solidFill>
                  <a:schemeClr val="accent4">
                    <a:lumMod val="75000"/>
                  </a:schemeClr>
                </a:solidFill>
              </a:rPr>
              <a:t>  </a:t>
            </a:r>
            <a:r>
              <a:rPr lang="ru-RU" sz="2800" b="1" i="1" dirty="0" smtClean="0">
                <a:solidFill>
                  <a:schemeClr val="bg1"/>
                </a:solidFill>
              </a:rPr>
              <a:t>(от </a:t>
            </a:r>
            <a:r>
              <a:rPr lang="ru-RU" sz="2800" b="1" i="1" dirty="0" err="1" smtClean="0">
                <a:solidFill>
                  <a:schemeClr val="bg1"/>
                </a:solidFill>
              </a:rPr>
              <a:t>фр.Genre</a:t>
            </a:r>
            <a:r>
              <a:rPr lang="ru-RU" sz="2800" b="1" i="1" dirty="0" smtClean="0">
                <a:solidFill>
                  <a:schemeClr val="bg1"/>
                </a:solidFill>
              </a:rPr>
              <a:t> - вид )- совокупность произведений, объединяемых:</a:t>
            </a:r>
          </a:p>
          <a:p>
            <a:r>
              <a:rPr lang="ru-RU" sz="2800" b="1" i="1" dirty="0" smtClean="0">
                <a:solidFill>
                  <a:schemeClr val="bg1"/>
                </a:solidFill>
              </a:rPr>
              <a:t>- общим кругом тем или предметов изображения;</a:t>
            </a:r>
            <a:r>
              <a:rPr lang="en-US" sz="2800" b="1" i="1" dirty="0" smtClean="0">
                <a:solidFill>
                  <a:schemeClr val="bg1"/>
                </a:solidFill>
              </a:rPr>
              <a:t> </a:t>
            </a:r>
            <a:r>
              <a:rPr lang="ru-RU" sz="2800" b="1" i="1" dirty="0" smtClean="0">
                <a:solidFill>
                  <a:schemeClr val="bg1"/>
                </a:solidFill>
              </a:rPr>
              <a:t>или</a:t>
            </a:r>
          </a:p>
          <a:p>
            <a:r>
              <a:rPr lang="ru-RU" sz="2800" b="1" i="1" dirty="0" smtClean="0">
                <a:solidFill>
                  <a:schemeClr val="bg1"/>
                </a:solidFill>
              </a:rPr>
              <a:t>- авторским отношением к предмету, лицу или явлению: карикатура, шарж; или</a:t>
            </a:r>
          </a:p>
          <a:p>
            <a:r>
              <a:rPr lang="ru-RU" sz="2800" b="1" i="1" dirty="0" smtClean="0">
                <a:solidFill>
                  <a:schemeClr val="bg1"/>
                </a:solidFill>
              </a:rPr>
              <a:t>- способом понимания и истолкования: аллегория, фантастика.</a:t>
            </a:r>
            <a:endParaRPr lang="ru-RU" sz="2800" b="1" i="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60648"/>
            <a:ext cx="7704856" cy="5760640"/>
          </a:xfrm>
        </p:spPr>
        <p:txBody>
          <a:bodyPr>
            <a:normAutofit/>
          </a:bodyPr>
          <a:lstStyle/>
          <a:p>
            <a:pPr algn="l"/>
            <a:r>
              <a:rPr lang="ru-RU" sz="2700" dirty="0" smtClean="0">
                <a:solidFill>
                  <a:schemeClr val="accent5">
                    <a:lumMod val="50000"/>
                  </a:schemeClr>
                </a:solidFill>
                <a:latin typeface="+mn-lt"/>
              </a:rPr>
              <a:t>Виды изобразительного искусства.                                                                            </a:t>
            </a:r>
            <a:r>
              <a:rPr lang="ru-RU" sz="2000" i="1" dirty="0" smtClean="0">
                <a:solidFill>
                  <a:schemeClr val="bg1"/>
                </a:solidFill>
                <a:latin typeface="+mn-lt"/>
              </a:rPr>
              <a:t>1. Живопись </a:t>
            </a:r>
            <a:br>
              <a:rPr lang="ru-RU" sz="2000" i="1" dirty="0" smtClean="0">
                <a:solidFill>
                  <a:schemeClr val="bg1"/>
                </a:solidFill>
                <a:latin typeface="+mn-lt"/>
              </a:rPr>
            </a:br>
            <a:r>
              <a:rPr lang="ru-RU" sz="2000" i="1" dirty="0" smtClean="0">
                <a:solidFill>
                  <a:schemeClr val="bg1"/>
                </a:solidFill>
                <a:latin typeface="+mn-lt"/>
              </a:rPr>
              <a:t>2. Графика </a:t>
            </a:r>
            <a:br>
              <a:rPr lang="ru-RU" sz="2000" i="1" dirty="0" smtClean="0">
                <a:solidFill>
                  <a:schemeClr val="bg1"/>
                </a:solidFill>
                <a:latin typeface="+mn-lt"/>
              </a:rPr>
            </a:br>
            <a:r>
              <a:rPr lang="ru-RU" sz="2000" i="1" dirty="0" smtClean="0">
                <a:solidFill>
                  <a:schemeClr val="bg1"/>
                </a:solidFill>
                <a:latin typeface="+mn-lt"/>
              </a:rPr>
              <a:t>3. Скульптура </a:t>
            </a:r>
            <a:br>
              <a:rPr lang="ru-RU" sz="2000" i="1" dirty="0" smtClean="0">
                <a:solidFill>
                  <a:schemeClr val="bg1"/>
                </a:solidFill>
                <a:latin typeface="+mn-lt"/>
              </a:rPr>
            </a:br>
            <a:r>
              <a:rPr lang="ru-RU" sz="2000" i="1" dirty="0" smtClean="0">
                <a:solidFill>
                  <a:schemeClr val="bg1"/>
                </a:solidFill>
                <a:latin typeface="+mn-lt"/>
              </a:rPr>
              <a:t>4. Архитектура </a:t>
            </a:r>
            <a:br>
              <a:rPr lang="ru-RU" sz="2000" i="1" dirty="0" smtClean="0">
                <a:solidFill>
                  <a:schemeClr val="bg1"/>
                </a:solidFill>
                <a:latin typeface="+mn-lt"/>
              </a:rPr>
            </a:br>
            <a:r>
              <a:rPr lang="ru-RU" sz="2000" i="1" dirty="0" smtClean="0">
                <a:solidFill>
                  <a:schemeClr val="bg1"/>
                </a:solidFill>
                <a:latin typeface="+mn-lt"/>
              </a:rPr>
              <a:t>5. ДПИ</a:t>
            </a:r>
            <a:r>
              <a:rPr lang="ru-RU" sz="2000" i="1" dirty="0" smtClean="0">
                <a:solidFill>
                  <a:schemeClr val="accent4">
                    <a:lumMod val="75000"/>
                  </a:schemeClr>
                </a:solidFill>
                <a:latin typeface="+mn-lt"/>
              </a:rPr>
              <a:t/>
            </a:r>
            <a:br>
              <a:rPr lang="ru-RU" sz="2000" i="1" dirty="0" smtClean="0">
                <a:solidFill>
                  <a:schemeClr val="accent4">
                    <a:lumMod val="75000"/>
                  </a:schemeClr>
                </a:solidFill>
                <a:latin typeface="+mn-lt"/>
              </a:rPr>
            </a:br>
            <a:r>
              <a:rPr lang="ru-RU" sz="3600" dirty="0" smtClean="0">
                <a:solidFill>
                  <a:schemeClr val="accent4">
                    <a:lumMod val="75000"/>
                  </a:schemeClr>
                </a:solidFill>
                <a:latin typeface="+mn-lt"/>
              </a:rPr>
              <a:t/>
            </a:r>
            <a:br>
              <a:rPr lang="ru-RU" sz="3600" dirty="0" smtClean="0">
                <a:solidFill>
                  <a:schemeClr val="accent4">
                    <a:lumMod val="75000"/>
                  </a:schemeClr>
                </a:solidFill>
                <a:latin typeface="+mn-lt"/>
              </a:rPr>
            </a:br>
            <a:r>
              <a:rPr lang="ru-RU" sz="2700" dirty="0" smtClean="0">
                <a:solidFill>
                  <a:schemeClr val="accent5">
                    <a:lumMod val="50000"/>
                  </a:schemeClr>
                </a:solidFill>
                <a:latin typeface="+mn-lt"/>
              </a:rPr>
              <a:t>Жанры</a:t>
            </a:r>
            <a:r>
              <a:rPr lang="ru-RU" sz="2700" dirty="0" smtClean="0">
                <a:solidFill>
                  <a:schemeClr val="accent5">
                    <a:lumMod val="50000"/>
                  </a:schemeClr>
                </a:solidFill>
              </a:rPr>
              <a:t> изобразительного искусства. </a:t>
            </a:r>
            <a:br>
              <a:rPr lang="ru-RU" sz="2700" dirty="0" smtClean="0">
                <a:solidFill>
                  <a:schemeClr val="accent5">
                    <a:lumMod val="50000"/>
                  </a:schemeClr>
                </a:solidFill>
              </a:rPr>
            </a:br>
            <a:r>
              <a:rPr lang="ru-RU" sz="2200" i="1" dirty="0" smtClean="0">
                <a:solidFill>
                  <a:schemeClr val="bg1"/>
                </a:solidFill>
                <a:latin typeface="+mn-lt"/>
              </a:rPr>
              <a:t>1. Портрет </a:t>
            </a:r>
            <a:br>
              <a:rPr lang="ru-RU" sz="2200" i="1" dirty="0" smtClean="0">
                <a:solidFill>
                  <a:schemeClr val="bg1"/>
                </a:solidFill>
                <a:latin typeface="+mn-lt"/>
              </a:rPr>
            </a:br>
            <a:r>
              <a:rPr lang="ru-RU" sz="2200" i="1" dirty="0" smtClean="0">
                <a:solidFill>
                  <a:schemeClr val="bg1"/>
                </a:solidFill>
                <a:latin typeface="+mn-lt"/>
              </a:rPr>
              <a:t>2. Натюрморт </a:t>
            </a:r>
            <a:br>
              <a:rPr lang="ru-RU" sz="2200" i="1" dirty="0" smtClean="0">
                <a:solidFill>
                  <a:schemeClr val="bg1"/>
                </a:solidFill>
                <a:latin typeface="+mn-lt"/>
              </a:rPr>
            </a:br>
            <a:r>
              <a:rPr lang="ru-RU" sz="2200" i="1" dirty="0" smtClean="0">
                <a:solidFill>
                  <a:schemeClr val="bg1"/>
                </a:solidFill>
                <a:latin typeface="+mn-lt"/>
              </a:rPr>
              <a:t>3. Пейзаж </a:t>
            </a:r>
            <a:br>
              <a:rPr lang="ru-RU" sz="2200" i="1" dirty="0" smtClean="0">
                <a:solidFill>
                  <a:schemeClr val="bg1"/>
                </a:solidFill>
                <a:latin typeface="+mn-lt"/>
              </a:rPr>
            </a:br>
            <a:r>
              <a:rPr lang="ru-RU" sz="2200" i="1" dirty="0" smtClean="0">
                <a:solidFill>
                  <a:schemeClr val="bg1"/>
                </a:solidFill>
                <a:latin typeface="+mn-lt"/>
              </a:rPr>
              <a:t>4. Анималистический </a:t>
            </a:r>
            <a:br>
              <a:rPr lang="ru-RU" sz="2200" i="1" dirty="0" smtClean="0">
                <a:solidFill>
                  <a:schemeClr val="bg1"/>
                </a:solidFill>
                <a:latin typeface="+mn-lt"/>
              </a:rPr>
            </a:br>
            <a:r>
              <a:rPr lang="ru-RU" sz="2200" i="1" dirty="0" smtClean="0">
                <a:solidFill>
                  <a:schemeClr val="bg1"/>
                </a:solidFill>
                <a:latin typeface="+mn-lt"/>
              </a:rPr>
              <a:t>5. Бытовой </a:t>
            </a:r>
            <a:br>
              <a:rPr lang="ru-RU" sz="2200" i="1" dirty="0" smtClean="0">
                <a:solidFill>
                  <a:schemeClr val="bg1"/>
                </a:solidFill>
                <a:latin typeface="+mn-lt"/>
              </a:rPr>
            </a:br>
            <a:r>
              <a:rPr lang="ru-RU" sz="2200" i="1" dirty="0" smtClean="0">
                <a:solidFill>
                  <a:schemeClr val="bg1"/>
                </a:solidFill>
                <a:latin typeface="+mn-lt"/>
              </a:rPr>
              <a:t>6. Батальный </a:t>
            </a:r>
            <a:br>
              <a:rPr lang="ru-RU" sz="2200" i="1" dirty="0" smtClean="0">
                <a:solidFill>
                  <a:schemeClr val="bg1"/>
                </a:solidFill>
                <a:latin typeface="+mn-lt"/>
              </a:rPr>
            </a:br>
            <a:r>
              <a:rPr lang="ru-RU" sz="2200" i="1" dirty="0" smtClean="0">
                <a:solidFill>
                  <a:schemeClr val="bg1"/>
                </a:solidFill>
                <a:latin typeface="+mn-lt"/>
              </a:rPr>
              <a:t>7. Исторический</a:t>
            </a:r>
            <a:br>
              <a:rPr lang="ru-RU" sz="2200" i="1" dirty="0" smtClean="0">
                <a:solidFill>
                  <a:schemeClr val="bg1"/>
                </a:solidFill>
                <a:latin typeface="+mn-lt"/>
              </a:rPr>
            </a:br>
            <a:r>
              <a:rPr lang="ru-RU" sz="2200" i="1" dirty="0" smtClean="0">
                <a:solidFill>
                  <a:schemeClr val="bg1"/>
                </a:solidFill>
                <a:latin typeface="+mn-lt"/>
              </a:rPr>
              <a:t>8. Сказочно-былинный (религиозно-мифологический)</a:t>
            </a:r>
            <a:endParaRPr lang="ru-RU" sz="2200" i="1" dirty="0">
              <a:solidFill>
                <a:schemeClr val="bg1"/>
              </a:solidFill>
              <a:latin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098578"/>
          </a:xfrm>
        </p:spPr>
        <p:txBody>
          <a:bodyPr>
            <a:noAutofit/>
          </a:bodyPr>
          <a:lstStyle/>
          <a:p>
            <a:pPr algn="l"/>
            <a:r>
              <a:rPr lang="ru-RU" sz="3200" dirty="0" smtClean="0">
                <a:solidFill>
                  <a:schemeClr val="accent5">
                    <a:lumMod val="50000"/>
                  </a:schemeClr>
                </a:solidFill>
                <a:latin typeface="+mn-lt"/>
              </a:rPr>
              <a:t>Разновидности жанров                                                      </a:t>
            </a:r>
            <a:r>
              <a:rPr lang="ru-RU" sz="2400" dirty="0" smtClean="0">
                <a:solidFill>
                  <a:schemeClr val="accent5">
                    <a:lumMod val="50000"/>
                  </a:schemeClr>
                </a:solidFill>
                <a:latin typeface="+mn-lt"/>
              </a:rPr>
              <a:t/>
            </a:r>
            <a:br>
              <a:rPr lang="ru-RU" sz="2400" dirty="0" smtClean="0">
                <a:solidFill>
                  <a:schemeClr val="accent5">
                    <a:lumMod val="50000"/>
                  </a:schemeClr>
                </a:solidFill>
                <a:latin typeface="+mn-lt"/>
              </a:rPr>
            </a:br>
            <a:r>
              <a:rPr lang="ru-RU" sz="2400" dirty="0" smtClean="0">
                <a:solidFill>
                  <a:schemeClr val="accent5">
                    <a:lumMod val="50000"/>
                  </a:schemeClr>
                </a:solidFill>
                <a:latin typeface="+mn-lt"/>
              </a:rPr>
              <a:t/>
            </a:r>
            <a:br>
              <a:rPr lang="ru-RU" sz="2400" dirty="0" smtClean="0">
                <a:solidFill>
                  <a:schemeClr val="accent5">
                    <a:lumMod val="50000"/>
                  </a:schemeClr>
                </a:solidFill>
                <a:latin typeface="+mn-lt"/>
              </a:rPr>
            </a:br>
            <a:r>
              <a:rPr lang="ru-RU" sz="2400" dirty="0" smtClean="0">
                <a:solidFill>
                  <a:schemeClr val="accent5">
                    <a:lumMod val="50000"/>
                  </a:schemeClr>
                </a:solidFill>
                <a:latin typeface="+mn-lt"/>
              </a:rPr>
              <a:t>Разновидности портрета:</a:t>
            </a:r>
            <a:r>
              <a:rPr lang="ru-RU" sz="2400" dirty="0" smtClean="0">
                <a:latin typeface="+mn-lt"/>
              </a:rPr>
              <a:t> </a:t>
            </a:r>
            <a:r>
              <a:rPr lang="ru-RU" sz="2400" i="1" dirty="0" smtClean="0">
                <a:solidFill>
                  <a:schemeClr val="bg1"/>
                </a:solidFill>
                <a:latin typeface="+mn-lt"/>
              </a:rPr>
              <a:t>групповой, одиночный, парадный, интимный, автопортрет...</a:t>
            </a:r>
            <a:r>
              <a:rPr lang="ru-RU" sz="2400" dirty="0" smtClean="0">
                <a:solidFill>
                  <a:schemeClr val="bg1"/>
                </a:solidFill>
                <a:latin typeface="+mn-lt"/>
              </a:rPr>
              <a:t>                          </a:t>
            </a:r>
            <a:br>
              <a:rPr lang="ru-RU" sz="2400" dirty="0" smtClean="0">
                <a:solidFill>
                  <a:schemeClr val="bg1"/>
                </a:solidFill>
                <a:latin typeface="+mn-lt"/>
              </a:rPr>
            </a:br>
            <a:r>
              <a:rPr lang="ru-RU" sz="2400" dirty="0" smtClean="0">
                <a:solidFill>
                  <a:schemeClr val="accent5">
                    <a:lumMod val="50000"/>
                  </a:schemeClr>
                </a:solidFill>
                <a:latin typeface="+mn-lt"/>
              </a:rPr>
              <a:t/>
            </a:r>
            <a:br>
              <a:rPr lang="ru-RU" sz="2400" dirty="0" smtClean="0">
                <a:solidFill>
                  <a:schemeClr val="accent5">
                    <a:lumMod val="50000"/>
                  </a:schemeClr>
                </a:solidFill>
                <a:latin typeface="+mn-lt"/>
              </a:rPr>
            </a:br>
            <a:r>
              <a:rPr lang="ru-RU" sz="2400" dirty="0" smtClean="0">
                <a:solidFill>
                  <a:schemeClr val="accent5">
                    <a:lumMod val="50000"/>
                  </a:schemeClr>
                </a:solidFill>
                <a:latin typeface="+mn-lt"/>
              </a:rPr>
              <a:t>Разновидности натюрморта:</a:t>
            </a:r>
            <a:r>
              <a:rPr lang="ru-RU" sz="2400" dirty="0" smtClean="0">
                <a:latin typeface="+mn-lt"/>
              </a:rPr>
              <a:t> </a:t>
            </a:r>
            <a:r>
              <a:rPr lang="ru-RU" sz="2400" i="1" dirty="0" smtClean="0">
                <a:solidFill>
                  <a:schemeClr val="bg1"/>
                </a:solidFill>
                <a:latin typeface="+mn-lt"/>
              </a:rPr>
              <a:t>цветочный, бытовые вещи, со снедью, атрибуты спорта и искусства...                     </a:t>
            </a:r>
            <a:br>
              <a:rPr lang="ru-RU" sz="2400" i="1" dirty="0" smtClean="0">
                <a:solidFill>
                  <a:schemeClr val="bg1"/>
                </a:solidFill>
                <a:latin typeface="+mn-lt"/>
              </a:rPr>
            </a:br>
            <a:r>
              <a:rPr lang="ru-RU" sz="2400" i="1" dirty="0" smtClean="0">
                <a:solidFill>
                  <a:schemeClr val="accent4">
                    <a:lumMod val="75000"/>
                  </a:schemeClr>
                </a:solidFill>
                <a:latin typeface="+mn-lt"/>
              </a:rPr>
              <a:t/>
            </a:r>
            <a:br>
              <a:rPr lang="ru-RU" sz="2400" i="1" dirty="0" smtClean="0">
                <a:solidFill>
                  <a:schemeClr val="accent4">
                    <a:lumMod val="75000"/>
                  </a:schemeClr>
                </a:solidFill>
                <a:latin typeface="+mn-lt"/>
              </a:rPr>
            </a:br>
            <a:r>
              <a:rPr lang="ru-RU" sz="2400" dirty="0" smtClean="0">
                <a:solidFill>
                  <a:schemeClr val="accent5">
                    <a:lumMod val="50000"/>
                  </a:schemeClr>
                </a:solidFill>
                <a:latin typeface="+mn-lt"/>
              </a:rPr>
              <a:t>Разновидности пейзажа: </a:t>
            </a:r>
            <a:r>
              <a:rPr lang="ru-RU" sz="2400" i="1" dirty="0" smtClean="0">
                <a:solidFill>
                  <a:schemeClr val="bg1"/>
                </a:solidFill>
                <a:latin typeface="+mn-lt"/>
              </a:rPr>
              <a:t>сельский, городской, индустриальный, архитектурный, героический, «марина»...</a:t>
            </a:r>
            <a:endParaRPr lang="ru-RU" sz="2400" i="1" dirty="0">
              <a:solidFill>
                <a:schemeClr val="bg1"/>
              </a:solidFill>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620688"/>
          </a:xfrm>
        </p:spPr>
        <p:txBody>
          <a:bodyPr>
            <a:normAutofit fontScale="90000"/>
          </a:bodyPr>
          <a:lstStyle/>
          <a:p>
            <a:r>
              <a:rPr lang="ru-RU" sz="2800" b="1" dirty="0" smtClean="0">
                <a:solidFill>
                  <a:schemeClr val="bg1"/>
                </a:solidFill>
                <a:latin typeface="Times New Roman" pitchFamily="18" charset="0"/>
                <a:cs typeface="Times New Roman" pitchFamily="18" charset="0"/>
              </a:rPr>
              <a:t>Виды изобразительного искусства                                                  </a:t>
            </a:r>
            <a:r>
              <a:rPr lang="ru-RU" sz="2000" b="1" dirty="0" smtClean="0">
                <a:solidFill>
                  <a:schemeClr val="bg1"/>
                </a:solidFill>
                <a:latin typeface="Times New Roman" pitchFamily="18" charset="0"/>
                <a:cs typeface="Times New Roman" pitchFamily="18" charset="0"/>
              </a:rPr>
              <a:t>(назовите виды искусств?)</a:t>
            </a:r>
            <a:endParaRPr lang="ru-RU" sz="2000" b="1" dirty="0">
              <a:solidFill>
                <a:schemeClr val="bg1"/>
              </a:solidFill>
              <a:latin typeface="Times New Roman" pitchFamily="18" charset="0"/>
              <a:cs typeface="Times New Roman" pitchFamily="18" charset="0"/>
            </a:endParaRPr>
          </a:p>
        </p:txBody>
      </p:sp>
      <p:pic>
        <p:nvPicPr>
          <p:cNvPr id="23554" name="Picture 2" descr="http://mail.viarh.ru/masterdarts.narod.ru/images/stories/851442.jpg"/>
          <p:cNvPicPr>
            <a:picLocks noChangeAspect="1" noChangeArrowheads="1"/>
          </p:cNvPicPr>
          <p:nvPr/>
        </p:nvPicPr>
        <p:blipFill>
          <a:blip r:embed="rId2" cstate="print"/>
          <a:srcRect/>
          <a:stretch>
            <a:fillRect/>
          </a:stretch>
        </p:blipFill>
        <p:spPr bwMode="auto">
          <a:xfrm>
            <a:off x="179512" y="692696"/>
            <a:ext cx="4654928" cy="2880320"/>
          </a:xfrm>
          <a:prstGeom prst="rect">
            <a:avLst/>
          </a:prstGeom>
          <a:noFill/>
        </p:spPr>
      </p:pic>
      <p:pic>
        <p:nvPicPr>
          <p:cNvPr id="23556" name="Picture 4" descr="http://static1.porjati.ru/uploads/posts/2011-07/thumbs/1311494055_dolengashvili-01.jpg"/>
          <p:cNvPicPr>
            <a:picLocks noChangeAspect="1" noChangeArrowheads="1"/>
          </p:cNvPicPr>
          <p:nvPr/>
        </p:nvPicPr>
        <p:blipFill>
          <a:blip r:embed="rId3" cstate="print"/>
          <a:srcRect/>
          <a:stretch>
            <a:fillRect/>
          </a:stretch>
        </p:blipFill>
        <p:spPr bwMode="auto">
          <a:xfrm>
            <a:off x="5508104" y="692696"/>
            <a:ext cx="3419872" cy="2694829"/>
          </a:xfrm>
          <a:prstGeom prst="rect">
            <a:avLst/>
          </a:prstGeom>
          <a:noFill/>
        </p:spPr>
      </p:pic>
      <p:pic>
        <p:nvPicPr>
          <p:cNvPr id="23558" name="Picture 6" descr="http://www.buzuluk.bz/firm_image/uslugi/dizajn-intjer-jera/1181/gallery/1081/tumb/tumb_image_resized_1293773804_800_600.jpg"/>
          <p:cNvPicPr>
            <a:picLocks noChangeAspect="1" noChangeArrowheads="1"/>
          </p:cNvPicPr>
          <p:nvPr/>
        </p:nvPicPr>
        <p:blipFill>
          <a:blip r:embed="rId4" cstate="print"/>
          <a:srcRect/>
          <a:stretch>
            <a:fillRect/>
          </a:stretch>
        </p:blipFill>
        <p:spPr bwMode="auto">
          <a:xfrm>
            <a:off x="2699792" y="3140968"/>
            <a:ext cx="3960440" cy="2664296"/>
          </a:xfrm>
          <a:prstGeom prst="rect">
            <a:avLst/>
          </a:prstGeom>
          <a:noFill/>
        </p:spPr>
      </p:pic>
      <p:pic>
        <p:nvPicPr>
          <p:cNvPr id="23560" name="Picture 8" descr="http://upload.wikimedia.org/wikipedia/commons/2/25/Wfm_stata_center.jpg"/>
          <p:cNvPicPr>
            <a:picLocks noChangeAspect="1" noChangeArrowheads="1"/>
          </p:cNvPicPr>
          <p:nvPr/>
        </p:nvPicPr>
        <p:blipFill>
          <a:blip r:embed="rId5" cstate="print"/>
          <a:srcRect/>
          <a:stretch>
            <a:fillRect/>
          </a:stretch>
        </p:blipFill>
        <p:spPr bwMode="auto">
          <a:xfrm>
            <a:off x="0" y="4396308"/>
            <a:ext cx="3248822" cy="2461692"/>
          </a:xfrm>
          <a:prstGeom prst="rect">
            <a:avLst/>
          </a:prstGeom>
          <a:noFill/>
        </p:spPr>
      </p:pic>
      <p:pic>
        <p:nvPicPr>
          <p:cNvPr id="23562" name="Picture 10" descr="http://art-is-life.ru/wp-content/uploads/2012/01/%D0%94%D0%B5%D0%BA%D0%BE%D1%80%D0%B0%D1%82%D0%B8%D0%B2%D0%BD%D0%BE-%D0%BF%D1%80%D0%B8%D0%BA%D0%BB%D0%B0%D0%B4%D0%BD%D0%BE%D0%B5-%D0%B8%D1%81%D0%BA%D1%83%D1%81%D1%81%D1%82%D0%B2%D0%BE.jpg"/>
          <p:cNvPicPr>
            <a:picLocks noChangeAspect="1" noChangeArrowheads="1"/>
          </p:cNvPicPr>
          <p:nvPr/>
        </p:nvPicPr>
        <p:blipFill>
          <a:blip r:embed="rId6" cstate="print"/>
          <a:srcRect/>
          <a:stretch>
            <a:fillRect/>
          </a:stretch>
        </p:blipFill>
        <p:spPr bwMode="auto">
          <a:xfrm>
            <a:off x="6228184" y="4420397"/>
            <a:ext cx="2915816" cy="2437603"/>
          </a:xfrm>
          <a:prstGeom prst="rect">
            <a:avLst/>
          </a:prstGeom>
          <a:noFill/>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03648" y="0"/>
            <a:ext cx="6624736" cy="692696"/>
          </a:xfrm>
          <a:noFill/>
        </p:spPr>
        <p:txBody>
          <a:bodyPr>
            <a:normAutofit fontScale="90000"/>
          </a:bodyPr>
          <a:lstStyle/>
          <a:p>
            <a:r>
              <a:rPr lang="ru-RU" sz="2800" b="1" dirty="0" smtClean="0">
                <a:solidFill>
                  <a:schemeClr val="bg1"/>
                </a:solidFill>
                <a:latin typeface="Times New Roman" pitchFamily="18" charset="0"/>
                <a:cs typeface="Times New Roman" pitchFamily="18" charset="0"/>
              </a:rPr>
              <a:t>Жанры изобразительного искусства                         </a:t>
            </a:r>
            <a:r>
              <a:rPr lang="ru-RU" sz="2000" b="1" dirty="0" smtClean="0">
                <a:solidFill>
                  <a:schemeClr val="bg1"/>
                </a:solidFill>
                <a:latin typeface="Times New Roman" pitchFamily="18" charset="0"/>
                <a:cs typeface="Times New Roman" pitchFamily="18" charset="0"/>
              </a:rPr>
              <a:t>(назовите жанры и их разновидности?)</a:t>
            </a:r>
            <a:endParaRPr lang="ru-RU" sz="2000" b="1" dirty="0">
              <a:solidFill>
                <a:schemeClr val="bg1"/>
              </a:solidFill>
              <a:latin typeface="Times New Roman" pitchFamily="18" charset="0"/>
              <a:cs typeface="Times New Roman" pitchFamily="18" charset="0"/>
            </a:endParaRPr>
          </a:p>
        </p:txBody>
      </p:sp>
      <p:pic>
        <p:nvPicPr>
          <p:cNvPr id="27650" name="Picture 2" descr="http://img0.liveinternet.ru/images/attach/c/4/78/689/78689790_f767e6918195412f075e7aa96ebf7c15.jpg"/>
          <p:cNvPicPr>
            <a:picLocks noChangeAspect="1" noChangeArrowheads="1"/>
          </p:cNvPicPr>
          <p:nvPr/>
        </p:nvPicPr>
        <p:blipFill>
          <a:blip r:embed="rId2" cstate="print"/>
          <a:srcRect/>
          <a:stretch>
            <a:fillRect/>
          </a:stretch>
        </p:blipFill>
        <p:spPr bwMode="auto">
          <a:xfrm>
            <a:off x="0" y="1412776"/>
            <a:ext cx="2123728" cy="2736304"/>
          </a:xfrm>
          <a:prstGeom prst="rect">
            <a:avLst/>
          </a:prstGeom>
          <a:noFill/>
        </p:spPr>
      </p:pic>
      <p:pic>
        <p:nvPicPr>
          <p:cNvPr id="27652" name="Picture 4" descr="http://img-fotki.yandex.ru/get/30/ternosvit.20/0_1b311_87e62157_XL"/>
          <p:cNvPicPr>
            <a:picLocks noChangeAspect="1" noChangeArrowheads="1"/>
          </p:cNvPicPr>
          <p:nvPr/>
        </p:nvPicPr>
        <p:blipFill>
          <a:blip r:embed="rId3" cstate="print"/>
          <a:srcRect/>
          <a:stretch>
            <a:fillRect/>
          </a:stretch>
        </p:blipFill>
        <p:spPr bwMode="auto">
          <a:xfrm>
            <a:off x="2915816" y="3573016"/>
            <a:ext cx="2376264" cy="3456384"/>
          </a:xfrm>
          <a:prstGeom prst="rect">
            <a:avLst/>
          </a:prstGeom>
          <a:noFill/>
        </p:spPr>
      </p:pic>
      <p:pic>
        <p:nvPicPr>
          <p:cNvPr id="27654" name="Picture 6" descr="http://img0.liveinternet.ru/images/attach/c/0/47/14/47014953_1249158239_4.jpg"/>
          <p:cNvPicPr>
            <a:picLocks noChangeAspect="1" noChangeArrowheads="1"/>
          </p:cNvPicPr>
          <p:nvPr/>
        </p:nvPicPr>
        <p:blipFill>
          <a:blip r:embed="rId4" cstate="print"/>
          <a:srcRect/>
          <a:stretch>
            <a:fillRect/>
          </a:stretch>
        </p:blipFill>
        <p:spPr bwMode="auto">
          <a:xfrm>
            <a:off x="3491880" y="836712"/>
            <a:ext cx="3744416" cy="2798850"/>
          </a:xfrm>
          <a:prstGeom prst="rect">
            <a:avLst/>
          </a:prstGeom>
          <a:noFill/>
        </p:spPr>
      </p:pic>
      <p:pic>
        <p:nvPicPr>
          <p:cNvPr id="27658" name="Picture 10" descr="http://img1.liveinternet.ru/images/attach/c/0/48/113/48113010_a018_110.jpg"/>
          <p:cNvPicPr>
            <a:picLocks noChangeAspect="1" noChangeArrowheads="1"/>
          </p:cNvPicPr>
          <p:nvPr/>
        </p:nvPicPr>
        <p:blipFill>
          <a:blip r:embed="rId5" cstate="print"/>
          <a:srcRect/>
          <a:stretch>
            <a:fillRect/>
          </a:stretch>
        </p:blipFill>
        <p:spPr bwMode="auto">
          <a:xfrm>
            <a:off x="1907704" y="4077072"/>
            <a:ext cx="1231553" cy="1606074"/>
          </a:xfrm>
          <a:prstGeom prst="rect">
            <a:avLst/>
          </a:prstGeom>
          <a:noFill/>
        </p:spPr>
      </p:pic>
      <p:pic>
        <p:nvPicPr>
          <p:cNvPr id="27660" name="Picture 12" descr="http://i028.radikal.ru/1103/b9/2a2786db0481.jpg"/>
          <p:cNvPicPr>
            <a:picLocks noChangeAspect="1" noChangeArrowheads="1"/>
          </p:cNvPicPr>
          <p:nvPr/>
        </p:nvPicPr>
        <p:blipFill>
          <a:blip r:embed="rId6" cstate="print"/>
          <a:srcRect/>
          <a:stretch>
            <a:fillRect/>
          </a:stretch>
        </p:blipFill>
        <p:spPr bwMode="auto">
          <a:xfrm>
            <a:off x="5004048" y="4347102"/>
            <a:ext cx="1728192" cy="1296144"/>
          </a:xfrm>
          <a:prstGeom prst="rect">
            <a:avLst/>
          </a:prstGeom>
          <a:noFill/>
        </p:spPr>
      </p:pic>
      <p:pic>
        <p:nvPicPr>
          <p:cNvPr id="27662" name="Picture 14" descr="http://f8.ifotki.info/org/7be5aa78836566795e55c00989b8b69bbc81cc84971408.jpg"/>
          <p:cNvPicPr>
            <a:picLocks noChangeAspect="1" noChangeArrowheads="1"/>
          </p:cNvPicPr>
          <p:nvPr/>
        </p:nvPicPr>
        <p:blipFill>
          <a:blip r:embed="rId7" cstate="print"/>
          <a:srcRect/>
          <a:stretch>
            <a:fillRect/>
          </a:stretch>
        </p:blipFill>
        <p:spPr bwMode="auto">
          <a:xfrm>
            <a:off x="827585" y="5589240"/>
            <a:ext cx="2178124" cy="1268760"/>
          </a:xfrm>
          <a:prstGeom prst="rect">
            <a:avLst/>
          </a:prstGeom>
          <a:noFill/>
        </p:spPr>
      </p:pic>
      <p:pic>
        <p:nvPicPr>
          <p:cNvPr id="27664" name="Picture 16" descr="http://img-fotki.yandex.ru/get/4408/punto-di-vista.5/0_4e2f7_c48a8107_XL"/>
          <p:cNvPicPr>
            <a:picLocks noChangeAspect="1" noChangeArrowheads="1"/>
          </p:cNvPicPr>
          <p:nvPr/>
        </p:nvPicPr>
        <p:blipFill>
          <a:blip r:embed="rId8" cstate="print"/>
          <a:srcRect/>
          <a:stretch>
            <a:fillRect/>
          </a:stretch>
        </p:blipFill>
        <p:spPr bwMode="auto">
          <a:xfrm>
            <a:off x="5220072" y="5589240"/>
            <a:ext cx="2232248" cy="1268760"/>
          </a:xfrm>
          <a:prstGeom prst="rect">
            <a:avLst/>
          </a:prstGeom>
          <a:noFill/>
        </p:spPr>
      </p:pic>
      <p:pic>
        <p:nvPicPr>
          <p:cNvPr id="27666" name="Picture 18" descr="http://portretart.ru/images/gal/pic/29gal9.jpg"/>
          <p:cNvPicPr>
            <a:picLocks noChangeAspect="1" noChangeArrowheads="1"/>
          </p:cNvPicPr>
          <p:nvPr/>
        </p:nvPicPr>
        <p:blipFill>
          <a:blip r:embed="rId9" cstate="print"/>
          <a:srcRect/>
          <a:stretch>
            <a:fillRect/>
          </a:stretch>
        </p:blipFill>
        <p:spPr bwMode="auto">
          <a:xfrm>
            <a:off x="0" y="3501008"/>
            <a:ext cx="1187624" cy="1614246"/>
          </a:xfrm>
          <a:prstGeom prst="rect">
            <a:avLst/>
          </a:prstGeom>
          <a:noFill/>
        </p:spPr>
      </p:pic>
      <p:pic>
        <p:nvPicPr>
          <p:cNvPr id="27668" name="Picture 20" descr="http://poly-cvet.ru/images/jivopis/deti/D-01.jpg"/>
          <p:cNvPicPr>
            <a:picLocks noChangeAspect="1" noChangeArrowheads="1"/>
          </p:cNvPicPr>
          <p:nvPr/>
        </p:nvPicPr>
        <p:blipFill>
          <a:blip r:embed="rId10" cstate="print"/>
          <a:srcRect/>
          <a:stretch>
            <a:fillRect/>
          </a:stretch>
        </p:blipFill>
        <p:spPr bwMode="auto">
          <a:xfrm>
            <a:off x="1763688" y="2060848"/>
            <a:ext cx="1191192" cy="1634568"/>
          </a:xfrm>
          <a:prstGeom prst="rect">
            <a:avLst/>
          </a:prstGeom>
          <a:noFill/>
        </p:spPr>
      </p:pic>
      <p:pic>
        <p:nvPicPr>
          <p:cNvPr id="27670" name="Picture 22" descr="http://torrentin.org/uploads/posts/2011-01/1nmbacheue.jpg"/>
          <p:cNvPicPr>
            <a:picLocks noChangeAspect="1" noChangeArrowheads="1"/>
          </p:cNvPicPr>
          <p:nvPr/>
        </p:nvPicPr>
        <p:blipFill>
          <a:blip r:embed="rId11" cstate="print"/>
          <a:srcRect/>
          <a:stretch>
            <a:fillRect/>
          </a:stretch>
        </p:blipFill>
        <p:spPr bwMode="auto">
          <a:xfrm>
            <a:off x="107504" y="620688"/>
            <a:ext cx="1499659" cy="1124744"/>
          </a:xfrm>
          <a:prstGeom prst="rect">
            <a:avLst/>
          </a:prstGeom>
          <a:noFill/>
        </p:spPr>
      </p:pic>
      <p:pic>
        <p:nvPicPr>
          <p:cNvPr id="27672" name="Picture 24" descr="http://www.titkovart.ru/images/stories/gallery/gruppovoj-portret/par_IMG_2039.JPG"/>
          <p:cNvPicPr>
            <a:picLocks noChangeAspect="1" noChangeArrowheads="1"/>
          </p:cNvPicPr>
          <p:nvPr/>
        </p:nvPicPr>
        <p:blipFill>
          <a:blip r:embed="rId12" cstate="print"/>
          <a:srcRect/>
          <a:stretch>
            <a:fillRect/>
          </a:stretch>
        </p:blipFill>
        <p:spPr bwMode="auto">
          <a:xfrm>
            <a:off x="1619672" y="908720"/>
            <a:ext cx="1613483" cy="1152128"/>
          </a:xfrm>
          <a:prstGeom prst="rect">
            <a:avLst/>
          </a:prstGeom>
          <a:noFill/>
        </p:spPr>
      </p:pic>
      <p:pic>
        <p:nvPicPr>
          <p:cNvPr id="27674" name="Picture 26" descr="http://s017.radikal.ru/i426/1201/58/8ad1a0100562.jpg"/>
          <p:cNvPicPr>
            <a:picLocks noChangeAspect="1" noChangeArrowheads="1"/>
          </p:cNvPicPr>
          <p:nvPr/>
        </p:nvPicPr>
        <p:blipFill>
          <a:blip r:embed="rId13" cstate="print"/>
          <a:srcRect/>
          <a:stretch>
            <a:fillRect/>
          </a:stretch>
        </p:blipFill>
        <p:spPr bwMode="auto">
          <a:xfrm>
            <a:off x="7452320" y="3068960"/>
            <a:ext cx="1691680" cy="1124968"/>
          </a:xfrm>
          <a:prstGeom prst="rect">
            <a:avLst/>
          </a:prstGeom>
          <a:noFill/>
        </p:spPr>
      </p:pic>
      <p:pic>
        <p:nvPicPr>
          <p:cNvPr id="27676" name="Picture 28" descr="http://img-fotki.yandex.ru/get/6103/88371604.15a/0_7fdc3_739dd7ba_XL"/>
          <p:cNvPicPr>
            <a:picLocks noChangeAspect="1" noChangeArrowheads="1"/>
          </p:cNvPicPr>
          <p:nvPr/>
        </p:nvPicPr>
        <p:blipFill>
          <a:blip r:embed="rId14" cstate="print"/>
          <a:srcRect/>
          <a:stretch>
            <a:fillRect/>
          </a:stretch>
        </p:blipFill>
        <p:spPr bwMode="auto">
          <a:xfrm>
            <a:off x="7308304" y="4221088"/>
            <a:ext cx="1619672" cy="1183508"/>
          </a:xfrm>
          <a:prstGeom prst="rect">
            <a:avLst/>
          </a:prstGeom>
          <a:noFill/>
        </p:spPr>
      </p:pic>
      <p:pic>
        <p:nvPicPr>
          <p:cNvPr id="27678" name="Picture 30" descr="http://sovcom.ru/pics/auctions/57727_145.jpg"/>
          <p:cNvPicPr>
            <a:picLocks noChangeAspect="1" noChangeArrowheads="1"/>
          </p:cNvPicPr>
          <p:nvPr/>
        </p:nvPicPr>
        <p:blipFill>
          <a:blip r:embed="rId15" cstate="print"/>
          <a:srcRect/>
          <a:stretch>
            <a:fillRect/>
          </a:stretch>
        </p:blipFill>
        <p:spPr bwMode="auto">
          <a:xfrm>
            <a:off x="7596336" y="1772816"/>
            <a:ext cx="1547664" cy="1296144"/>
          </a:xfrm>
          <a:prstGeom prst="rect">
            <a:avLst/>
          </a:prstGeom>
          <a:noFill/>
        </p:spPr>
      </p:pic>
      <p:pic>
        <p:nvPicPr>
          <p:cNvPr id="27680" name="Picture 32" descr="http://www.fedoskino.org/shop/images/product_images/popup_images/343.jpg"/>
          <p:cNvPicPr>
            <a:picLocks noChangeAspect="1" noChangeArrowheads="1"/>
          </p:cNvPicPr>
          <p:nvPr/>
        </p:nvPicPr>
        <p:blipFill>
          <a:blip r:embed="rId16" cstate="print"/>
          <a:srcRect/>
          <a:stretch>
            <a:fillRect/>
          </a:stretch>
        </p:blipFill>
        <p:spPr bwMode="auto">
          <a:xfrm>
            <a:off x="7020272" y="620688"/>
            <a:ext cx="1835696" cy="1224136"/>
          </a:xfrm>
          <a:prstGeom prst="rect">
            <a:avLst/>
          </a:prstGeom>
          <a:noFill/>
        </p:spPr>
      </p:pic>
      <p:pic>
        <p:nvPicPr>
          <p:cNvPr id="27682" name="Picture 34" descr="http://www.arttrans.com.ua/imageproduct/121/Mechau__Jacob_Wilhelm_A_Mountain_Landscape_fine_art_print_b.jpg"/>
          <p:cNvPicPr>
            <a:picLocks noChangeAspect="1" noChangeArrowheads="1"/>
          </p:cNvPicPr>
          <p:nvPr/>
        </p:nvPicPr>
        <p:blipFill>
          <a:blip r:embed="rId17" cstate="print"/>
          <a:srcRect/>
          <a:stretch>
            <a:fillRect/>
          </a:stretch>
        </p:blipFill>
        <p:spPr bwMode="auto">
          <a:xfrm>
            <a:off x="6444208" y="1916832"/>
            <a:ext cx="1178420" cy="1441600"/>
          </a:xfrm>
          <a:prstGeom prst="rect">
            <a:avLst/>
          </a:prstGeom>
          <a:noFill/>
        </p:spPr>
      </p:pic>
      <p:pic>
        <p:nvPicPr>
          <p:cNvPr id="27684" name="Picture 36" descr="http://www.museum-online.ru/include/func/r_pic.php?type=3&amp;id=1379"/>
          <p:cNvPicPr>
            <a:picLocks noChangeAspect="1" noChangeArrowheads="1"/>
          </p:cNvPicPr>
          <p:nvPr/>
        </p:nvPicPr>
        <p:blipFill>
          <a:blip r:embed="rId18" cstate="print"/>
          <a:srcRect/>
          <a:stretch>
            <a:fillRect/>
          </a:stretch>
        </p:blipFill>
        <p:spPr bwMode="auto">
          <a:xfrm>
            <a:off x="5580112" y="3140968"/>
            <a:ext cx="1512168" cy="1044771"/>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Файл:SurikovMenshikovBerezovo.jpg"/>
          <p:cNvPicPr>
            <a:picLocks noChangeAspect="1" noChangeArrowheads="1"/>
          </p:cNvPicPr>
          <p:nvPr/>
        </p:nvPicPr>
        <p:blipFill>
          <a:blip r:embed="rId2" cstate="print"/>
          <a:srcRect/>
          <a:stretch>
            <a:fillRect/>
          </a:stretch>
        </p:blipFill>
        <p:spPr bwMode="auto">
          <a:xfrm>
            <a:off x="0" y="476672"/>
            <a:ext cx="3076362" cy="2880320"/>
          </a:xfrm>
          <a:prstGeom prst="rect">
            <a:avLst/>
          </a:prstGeom>
          <a:noFill/>
        </p:spPr>
      </p:pic>
      <p:pic>
        <p:nvPicPr>
          <p:cNvPr id="3" name="Picture 2" descr="http://lubelia.users.photofile.ru/photo/lubelia/115782355/xlarge/206462678.jpg"/>
          <p:cNvPicPr>
            <a:picLocks noChangeAspect="1" noChangeArrowheads="1"/>
          </p:cNvPicPr>
          <p:nvPr/>
        </p:nvPicPr>
        <p:blipFill>
          <a:blip r:embed="rId3" cstate="print"/>
          <a:srcRect/>
          <a:stretch>
            <a:fillRect/>
          </a:stretch>
        </p:blipFill>
        <p:spPr bwMode="auto">
          <a:xfrm>
            <a:off x="2771800" y="116632"/>
            <a:ext cx="3169698" cy="2160240"/>
          </a:xfrm>
          <a:prstGeom prst="rect">
            <a:avLst/>
          </a:prstGeom>
          <a:noFill/>
        </p:spPr>
      </p:pic>
      <p:pic>
        <p:nvPicPr>
          <p:cNvPr id="4" name="Picture 8" descr="http://www.aidarovart.ru/wp-content/uploads/2010/06/animalis_06.jpg"/>
          <p:cNvPicPr>
            <a:picLocks noChangeAspect="1" noChangeArrowheads="1"/>
          </p:cNvPicPr>
          <p:nvPr/>
        </p:nvPicPr>
        <p:blipFill>
          <a:blip r:embed="rId4" cstate="print"/>
          <a:srcRect/>
          <a:stretch>
            <a:fillRect/>
          </a:stretch>
        </p:blipFill>
        <p:spPr bwMode="auto">
          <a:xfrm>
            <a:off x="2987824" y="2780928"/>
            <a:ext cx="3096344" cy="3456384"/>
          </a:xfrm>
          <a:prstGeom prst="rect">
            <a:avLst/>
          </a:prstGeom>
          <a:noFill/>
        </p:spPr>
      </p:pic>
      <p:pic>
        <p:nvPicPr>
          <p:cNvPr id="5" name="Picture 12" descr="http://smallbay.ru/images2/vasneztov102.jpg"/>
          <p:cNvPicPr>
            <a:picLocks noChangeAspect="1" noChangeArrowheads="1"/>
          </p:cNvPicPr>
          <p:nvPr/>
        </p:nvPicPr>
        <p:blipFill>
          <a:blip r:embed="rId5" cstate="print"/>
          <a:srcRect/>
          <a:stretch>
            <a:fillRect/>
          </a:stretch>
        </p:blipFill>
        <p:spPr bwMode="auto">
          <a:xfrm>
            <a:off x="107504" y="4005064"/>
            <a:ext cx="3096344" cy="2637361"/>
          </a:xfrm>
          <a:prstGeom prst="rect">
            <a:avLst/>
          </a:prstGeom>
          <a:noFill/>
        </p:spPr>
      </p:pic>
      <p:pic>
        <p:nvPicPr>
          <p:cNvPr id="6" name="Picture 4" descr="http://lubelia.users.photofile.ru/photo/lubelia/115934535/144822882.jpg"/>
          <p:cNvPicPr>
            <a:picLocks noChangeAspect="1" noChangeArrowheads="1"/>
          </p:cNvPicPr>
          <p:nvPr/>
        </p:nvPicPr>
        <p:blipFill>
          <a:blip r:embed="rId6" cstate="print"/>
          <a:srcRect/>
          <a:stretch>
            <a:fillRect/>
          </a:stretch>
        </p:blipFill>
        <p:spPr bwMode="auto">
          <a:xfrm>
            <a:off x="5940152" y="476672"/>
            <a:ext cx="3203848" cy="2592288"/>
          </a:xfrm>
          <a:prstGeom prst="rect">
            <a:avLst/>
          </a:prstGeom>
          <a:noFill/>
        </p:spPr>
      </p:pic>
      <p:pic>
        <p:nvPicPr>
          <p:cNvPr id="7" name="Picture 4" descr="Васнецов Сирин и Алконост"/>
          <p:cNvPicPr>
            <a:picLocks noChangeAspect="1" noChangeArrowheads="1"/>
          </p:cNvPicPr>
          <p:nvPr/>
        </p:nvPicPr>
        <p:blipFill>
          <a:blip r:embed="rId7" cstate="print"/>
          <a:srcRect/>
          <a:stretch>
            <a:fillRect/>
          </a:stretch>
        </p:blipFill>
        <p:spPr bwMode="auto">
          <a:xfrm>
            <a:off x="6012160" y="4064520"/>
            <a:ext cx="3008361" cy="279348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404664"/>
          </a:xfrm>
        </p:spPr>
        <p:txBody>
          <a:bodyPr>
            <a:noAutofit/>
          </a:bodyPr>
          <a:lstStyle/>
          <a:p>
            <a:r>
              <a:rPr lang="ru-RU" sz="2400" b="1" dirty="0" smtClean="0">
                <a:solidFill>
                  <a:schemeClr val="bg1"/>
                </a:solidFill>
                <a:latin typeface="Times New Roman" pitchFamily="18" charset="0"/>
                <a:cs typeface="Times New Roman" pitchFamily="18" charset="0"/>
              </a:rPr>
              <a:t>Исторический жанр</a:t>
            </a:r>
            <a:endParaRPr lang="ru-RU" sz="2400" b="1" dirty="0">
              <a:solidFill>
                <a:schemeClr val="bg1"/>
              </a:solidFill>
              <a:latin typeface="Times New Roman" pitchFamily="18" charset="0"/>
              <a:cs typeface="Times New Roman" pitchFamily="18" charset="0"/>
            </a:endParaRPr>
          </a:p>
        </p:txBody>
      </p:sp>
      <p:pic>
        <p:nvPicPr>
          <p:cNvPr id="3" name="Picture 2" descr="http://www.tanais.info/surikov/surikov6.jpg"/>
          <p:cNvPicPr>
            <a:picLocks noChangeAspect="1" noChangeArrowheads="1"/>
          </p:cNvPicPr>
          <p:nvPr/>
        </p:nvPicPr>
        <p:blipFill>
          <a:blip r:embed="rId2" cstate="print"/>
          <a:srcRect/>
          <a:stretch>
            <a:fillRect/>
          </a:stretch>
        </p:blipFill>
        <p:spPr bwMode="auto">
          <a:xfrm>
            <a:off x="0" y="476672"/>
            <a:ext cx="5544616" cy="2649094"/>
          </a:xfrm>
          <a:prstGeom prst="rect">
            <a:avLst/>
          </a:prstGeom>
          <a:noFill/>
        </p:spPr>
      </p:pic>
      <p:pic>
        <p:nvPicPr>
          <p:cNvPr id="16386" name="Picture 2" descr="Картина : Посвящение в рыцари"/>
          <p:cNvPicPr>
            <a:picLocks noChangeAspect="1" noChangeArrowheads="1"/>
          </p:cNvPicPr>
          <p:nvPr/>
        </p:nvPicPr>
        <p:blipFill>
          <a:blip r:embed="rId3" cstate="print"/>
          <a:srcRect/>
          <a:stretch>
            <a:fillRect/>
          </a:stretch>
        </p:blipFill>
        <p:spPr bwMode="auto">
          <a:xfrm>
            <a:off x="6156176" y="116632"/>
            <a:ext cx="2548292" cy="3861048"/>
          </a:xfrm>
          <a:prstGeom prst="rect">
            <a:avLst/>
          </a:prstGeom>
          <a:noFill/>
        </p:spPr>
      </p:pic>
      <p:pic>
        <p:nvPicPr>
          <p:cNvPr id="16388" name="Picture 4" descr="Файл:SurikovMenshikovBerezovo.jpg"/>
          <p:cNvPicPr>
            <a:picLocks noChangeAspect="1" noChangeArrowheads="1"/>
          </p:cNvPicPr>
          <p:nvPr/>
        </p:nvPicPr>
        <p:blipFill>
          <a:blip r:embed="rId4" cstate="print"/>
          <a:srcRect/>
          <a:stretch>
            <a:fillRect/>
          </a:stretch>
        </p:blipFill>
        <p:spPr bwMode="auto">
          <a:xfrm>
            <a:off x="323528" y="3356993"/>
            <a:ext cx="3759999" cy="3168352"/>
          </a:xfrm>
          <a:prstGeom prst="rect">
            <a:avLst/>
          </a:prstGeom>
          <a:noFill/>
        </p:spPr>
      </p:pic>
      <p:sp>
        <p:nvSpPr>
          <p:cNvPr id="7" name="Прямоугольник 6"/>
          <p:cNvSpPr/>
          <p:nvPr/>
        </p:nvSpPr>
        <p:spPr>
          <a:xfrm>
            <a:off x="683568" y="6525344"/>
            <a:ext cx="2952328" cy="461665"/>
          </a:xfrm>
          <a:prstGeom prst="rect">
            <a:avLst/>
          </a:prstGeom>
        </p:spPr>
        <p:txBody>
          <a:bodyPr wrap="square">
            <a:spAutoFit/>
          </a:bodyPr>
          <a:lstStyle/>
          <a:p>
            <a:r>
              <a:rPr lang="ru-RU" sz="1200" b="1" dirty="0" smtClean="0">
                <a:solidFill>
                  <a:schemeClr val="bg1"/>
                </a:solidFill>
                <a:latin typeface="Times New Roman" pitchFamily="18" charset="0"/>
                <a:cs typeface="Times New Roman" pitchFamily="18" charset="0"/>
              </a:rPr>
              <a:t>В.И. Суриков «</a:t>
            </a:r>
            <a:r>
              <a:rPr lang="ru-RU" sz="1200" b="1" dirty="0">
                <a:solidFill>
                  <a:schemeClr val="bg1"/>
                </a:solidFill>
                <a:latin typeface="Times New Roman" pitchFamily="18" charset="0"/>
                <a:cs typeface="Times New Roman" pitchFamily="18" charset="0"/>
              </a:rPr>
              <a:t>Меншиков в </a:t>
            </a:r>
            <a:r>
              <a:rPr lang="ru-RU" sz="1200" b="1" dirty="0" err="1">
                <a:solidFill>
                  <a:schemeClr val="bg1"/>
                </a:solidFill>
                <a:latin typeface="Times New Roman" pitchFamily="18" charset="0"/>
                <a:cs typeface="Times New Roman" pitchFamily="18" charset="0"/>
              </a:rPr>
              <a:t>Берёзово</a:t>
            </a:r>
            <a:r>
              <a:rPr lang="ru-RU" sz="1200" b="1" dirty="0" smtClean="0">
                <a:solidFill>
                  <a:schemeClr val="bg1"/>
                </a:solidFill>
                <a:latin typeface="Times New Roman" pitchFamily="18" charset="0"/>
                <a:cs typeface="Times New Roman" pitchFamily="18" charset="0"/>
              </a:rPr>
              <a:t>» </a:t>
            </a:r>
            <a:r>
              <a:rPr lang="ru-RU" sz="1200" b="1" dirty="0" smtClean="0">
                <a:solidFill>
                  <a:schemeClr val="bg1"/>
                </a:solidFill>
              </a:rPr>
              <a:t/>
            </a:r>
            <a:br>
              <a:rPr lang="ru-RU" sz="1200" b="1" dirty="0" smtClean="0">
                <a:solidFill>
                  <a:schemeClr val="bg1"/>
                </a:solidFill>
              </a:rPr>
            </a:br>
            <a:endParaRPr lang="ru-RU" sz="1200" b="1" dirty="0">
              <a:solidFill>
                <a:schemeClr val="bg1"/>
              </a:solidFill>
            </a:endParaRPr>
          </a:p>
        </p:txBody>
      </p:sp>
      <p:sp>
        <p:nvSpPr>
          <p:cNvPr id="8" name="Прямоугольник 7"/>
          <p:cNvSpPr/>
          <p:nvPr/>
        </p:nvSpPr>
        <p:spPr>
          <a:xfrm>
            <a:off x="3707904" y="2852936"/>
            <a:ext cx="2311082" cy="461665"/>
          </a:xfrm>
          <a:prstGeom prst="rect">
            <a:avLst/>
          </a:prstGeom>
        </p:spPr>
        <p:txBody>
          <a:bodyPr wrap="none">
            <a:spAutoFit/>
          </a:bodyPr>
          <a:lstStyle/>
          <a:p>
            <a:r>
              <a:rPr lang="ru-RU" sz="1200" b="1" dirty="0" smtClean="0">
                <a:solidFill>
                  <a:schemeClr val="bg1"/>
                </a:solidFill>
                <a:cs typeface="Times New Roman" pitchFamily="18" charset="0"/>
              </a:rPr>
              <a:t>В.И. Суриков </a:t>
            </a:r>
            <a:endParaRPr lang="ru-RU" sz="1200" dirty="0" smtClean="0">
              <a:solidFill>
                <a:schemeClr val="bg1"/>
              </a:solidFill>
            </a:endParaRPr>
          </a:p>
          <a:p>
            <a:r>
              <a:rPr lang="ru-RU" sz="1200" b="1" dirty="0" smtClean="0">
                <a:solidFill>
                  <a:schemeClr val="bg1"/>
                </a:solidFill>
                <a:cs typeface="Times New Roman" pitchFamily="18" charset="0"/>
              </a:rPr>
              <a:t>«</a:t>
            </a:r>
            <a:r>
              <a:rPr lang="ru-RU" sz="1200" b="1" dirty="0" err="1" smtClean="0">
                <a:solidFill>
                  <a:schemeClr val="bg1"/>
                </a:solidFill>
                <a:cs typeface="Times New Roman" pitchFamily="18" charset="0"/>
              </a:rPr>
              <a:t>ПокорениеСибири</a:t>
            </a:r>
            <a:r>
              <a:rPr lang="ru-RU" sz="1200" dirty="0">
                <a:solidFill>
                  <a:schemeClr val="bg1"/>
                </a:solidFill>
                <a:cs typeface="Times New Roman" pitchFamily="18" charset="0"/>
              </a:rPr>
              <a:t> </a:t>
            </a:r>
            <a:r>
              <a:rPr lang="ru-RU" sz="1200" b="1" dirty="0" smtClean="0">
                <a:solidFill>
                  <a:schemeClr val="bg1"/>
                </a:solidFill>
                <a:cs typeface="Times New Roman" pitchFamily="18" charset="0"/>
              </a:rPr>
              <a:t>Ермаком»</a:t>
            </a:r>
            <a:endParaRPr lang="ru-RU" sz="1200" dirty="0">
              <a:solidFill>
                <a:schemeClr val="bg1"/>
              </a:solidFill>
              <a:cs typeface="Times New Roman" pitchFamily="18" charset="0"/>
            </a:endParaRPr>
          </a:p>
        </p:txBody>
      </p:sp>
      <p:pic>
        <p:nvPicPr>
          <p:cNvPr id="16390" name="Picture 6" descr="http://www.tema.ru/jj/surikov-morozova-small.jpg"/>
          <p:cNvPicPr>
            <a:picLocks noChangeAspect="1" noChangeArrowheads="1"/>
          </p:cNvPicPr>
          <p:nvPr/>
        </p:nvPicPr>
        <p:blipFill>
          <a:blip r:embed="rId5" cstate="print"/>
          <a:srcRect/>
          <a:stretch>
            <a:fillRect/>
          </a:stretch>
        </p:blipFill>
        <p:spPr bwMode="auto">
          <a:xfrm>
            <a:off x="4572000" y="4221088"/>
            <a:ext cx="4320480" cy="2492896"/>
          </a:xfrm>
          <a:prstGeom prst="rect">
            <a:avLst/>
          </a:prstGeom>
          <a:noFill/>
        </p:spPr>
      </p:pic>
      <p:sp>
        <p:nvSpPr>
          <p:cNvPr id="10" name="Прямоугольник 9"/>
          <p:cNvSpPr/>
          <p:nvPr/>
        </p:nvSpPr>
        <p:spPr>
          <a:xfrm>
            <a:off x="4499992" y="6453336"/>
            <a:ext cx="3960440" cy="276999"/>
          </a:xfrm>
          <a:prstGeom prst="rect">
            <a:avLst/>
          </a:prstGeom>
        </p:spPr>
        <p:txBody>
          <a:bodyPr wrap="square">
            <a:spAutoFit/>
          </a:bodyPr>
          <a:lstStyle/>
          <a:p>
            <a:r>
              <a:rPr lang="ru-RU" sz="1200" b="1" dirty="0" smtClean="0"/>
              <a:t> </a:t>
            </a:r>
            <a:r>
              <a:rPr lang="ru-RU" sz="1200" b="1" dirty="0" smtClean="0">
                <a:solidFill>
                  <a:schemeClr val="bg1"/>
                </a:solidFill>
                <a:latin typeface="Times New Roman" pitchFamily="18" charset="0"/>
                <a:cs typeface="Times New Roman" pitchFamily="18" charset="0"/>
              </a:rPr>
              <a:t>В.И.Суриков"Боярыня Морозова»</a:t>
            </a:r>
            <a:r>
              <a:rPr lang="ru-RU" sz="1200" b="1" dirty="0" smtClean="0">
                <a:latin typeface="Times New Roman" pitchFamily="18" charset="0"/>
                <a:cs typeface="Times New Roman" pitchFamily="18" charset="0"/>
              </a:rPr>
              <a:t>"</a:t>
            </a:r>
            <a:endParaRPr lang="ru-RU" sz="1200" b="1" dirty="0">
              <a:latin typeface="Times New Roman" pitchFamily="18" charset="0"/>
              <a:cs typeface="Times New Roman" pitchFamily="18" charset="0"/>
            </a:endParaRPr>
          </a:p>
        </p:txBody>
      </p:sp>
      <p:sp>
        <p:nvSpPr>
          <p:cNvPr id="12" name="Прямоугольник 11"/>
          <p:cNvSpPr/>
          <p:nvPr/>
        </p:nvSpPr>
        <p:spPr>
          <a:xfrm>
            <a:off x="5508104" y="3933056"/>
            <a:ext cx="3312368" cy="461665"/>
          </a:xfrm>
          <a:prstGeom prst="rect">
            <a:avLst/>
          </a:prstGeom>
        </p:spPr>
        <p:txBody>
          <a:bodyPr wrap="square">
            <a:spAutoFit/>
          </a:bodyPr>
          <a:lstStyle/>
          <a:p>
            <a:r>
              <a:rPr lang="ru-RU" sz="1200" b="1" dirty="0" err="1" smtClean="0">
                <a:solidFill>
                  <a:schemeClr val="bg1"/>
                </a:solidFill>
                <a:latin typeface="Times New Roman" pitchFamily="18" charset="0"/>
                <a:cs typeface="Times New Roman" pitchFamily="18" charset="0"/>
              </a:rPr>
              <a:t>В.В.Абат-Черкасов</a:t>
            </a:r>
            <a:r>
              <a:rPr lang="ru-RU" sz="1200" b="1" dirty="0" smtClean="0">
                <a:solidFill>
                  <a:schemeClr val="bg1"/>
                </a:solidFill>
                <a:latin typeface="Times New Roman" pitchFamily="18" charset="0"/>
                <a:cs typeface="Times New Roman" pitchFamily="18" charset="0"/>
              </a:rPr>
              <a:t> «Посвящение в рыцари»</a:t>
            </a:r>
            <a:br>
              <a:rPr lang="ru-RU" sz="1200" b="1" dirty="0" smtClean="0">
                <a:solidFill>
                  <a:schemeClr val="bg1"/>
                </a:solidFill>
                <a:latin typeface="Times New Roman" pitchFamily="18" charset="0"/>
                <a:cs typeface="Times New Roman" pitchFamily="18" charset="0"/>
              </a:rPr>
            </a:br>
            <a:r>
              <a:rPr lang="ru-RU" sz="1200" b="1" dirty="0" smtClean="0">
                <a:solidFill>
                  <a:schemeClr val="bg1"/>
                </a:solidFill>
                <a:latin typeface="Times New Roman" pitchFamily="18" charset="0"/>
                <a:cs typeface="Times New Roman" pitchFamily="18" charset="0"/>
              </a:rPr>
              <a:t> </a:t>
            </a:r>
            <a:endParaRPr lang="ru-RU" sz="12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54.radikal.ru/i144/1007/1c/ef0ce7709844.jpg"/>
          <p:cNvPicPr>
            <a:picLocks noChangeAspect="1" noChangeArrowheads="1"/>
          </p:cNvPicPr>
          <p:nvPr/>
        </p:nvPicPr>
        <p:blipFill>
          <a:blip r:embed="rId2" cstate="print"/>
          <a:srcRect/>
          <a:stretch>
            <a:fillRect/>
          </a:stretch>
        </p:blipFill>
        <p:spPr bwMode="auto">
          <a:xfrm>
            <a:off x="251520" y="332656"/>
            <a:ext cx="4471572" cy="3264248"/>
          </a:xfrm>
          <a:prstGeom prst="rect">
            <a:avLst/>
          </a:prstGeom>
          <a:noFill/>
        </p:spPr>
      </p:pic>
      <p:sp>
        <p:nvSpPr>
          <p:cNvPr id="4" name="Прямоугольник 3"/>
          <p:cNvSpPr/>
          <p:nvPr/>
        </p:nvSpPr>
        <p:spPr>
          <a:xfrm>
            <a:off x="2051720" y="0"/>
            <a:ext cx="1932901"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А.Ю.Аверьянов «Бивак»</a:t>
            </a:r>
            <a:endParaRPr lang="ru-RU" sz="1200" b="1" dirty="0">
              <a:solidFill>
                <a:schemeClr val="bg1"/>
              </a:solidFill>
            </a:endParaRPr>
          </a:p>
        </p:txBody>
      </p:sp>
      <p:pic>
        <p:nvPicPr>
          <p:cNvPr id="1030" name="Picture 6" descr="http://bibliotekar.ru/kSurikov/3.files/image001.jpg"/>
          <p:cNvPicPr>
            <a:picLocks noChangeAspect="1" noChangeArrowheads="1"/>
          </p:cNvPicPr>
          <p:nvPr/>
        </p:nvPicPr>
        <p:blipFill>
          <a:blip r:embed="rId3" cstate="print"/>
          <a:srcRect/>
          <a:stretch>
            <a:fillRect/>
          </a:stretch>
        </p:blipFill>
        <p:spPr bwMode="auto">
          <a:xfrm>
            <a:off x="2843808" y="3645024"/>
            <a:ext cx="2410803" cy="2952328"/>
          </a:xfrm>
          <a:prstGeom prst="rect">
            <a:avLst/>
          </a:prstGeom>
          <a:noFill/>
        </p:spPr>
      </p:pic>
      <p:sp>
        <p:nvSpPr>
          <p:cNvPr id="6" name="Прямоугольник 5"/>
          <p:cNvSpPr/>
          <p:nvPr/>
        </p:nvSpPr>
        <p:spPr>
          <a:xfrm>
            <a:off x="2267744" y="6581001"/>
            <a:ext cx="3672408" cy="276999"/>
          </a:xfrm>
          <a:prstGeom prst="rect">
            <a:avLst/>
          </a:prstGeom>
        </p:spPr>
        <p:txBody>
          <a:bodyPr wrap="square">
            <a:spAutoFit/>
          </a:bodyPr>
          <a:lstStyle/>
          <a:p>
            <a:r>
              <a:rPr lang="ru-RU" sz="1200" b="1" dirty="0" smtClean="0">
                <a:solidFill>
                  <a:schemeClr val="bg1"/>
                </a:solidFill>
              </a:rPr>
              <a:t>В. И. Сурикова «Переход </a:t>
            </a:r>
            <a:r>
              <a:rPr lang="ru-RU" sz="1200" b="1" dirty="0">
                <a:solidFill>
                  <a:schemeClr val="bg1"/>
                </a:solidFill>
              </a:rPr>
              <a:t>Суворова через </a:t>
            </a:r>
            <a:r>
              <a:rPr lang="ru-RU" sz="1200" b="1" dirty="0" smtClean="0">
                <a:solidFill>
                  <a:schemeClr val="bg1"/>
                </a:solidFill>
              </a:rPr>
              <a:t>Альпы»</a:t>
            </a:r>
            <a:endParaRPr lang="ru-RU" sz="1200" b="1" dirty="0">
              <a:solidFill>
                <a:schemeClr val="bg1"/>
              </a:solidFill>
            </a:endParaRPr>
          </a:p>
        </p:txBody>
      </p:sp>
      <p:pic>
        <p:nvPicPr>
          <p:cNvPr id="1032" name="Picture 8" descr="Б. В. Иогансон. «Допрос коммунистов». 1933. Третьяковская галерея. Москва."/>
          <p:cNvPicPr>
            <a:picLocks noChangeAspect="1" noChangeArrowheads="1"/>
          </p:cNvPicPr>
          <p:nvPr/>
        </p:nvPicPr>
        <p:blipFill>
          <a:blip r:embed="rId4" cstate="print"/>
          <a:srcRect/>
          <a:stretch>
            <a:fillRect/>
          </a:stretch>
        </p:blipFill>
        <p:spPr bwMode="auto">
          <a:xfrm>
            <a:off x="107504" y="3717032"/>
            <a:ext cx="2681149" cy="2376264"/>
          </a:xfrm>
          <a:prstGeom prst="rect">
            <a:avLst/>
          </a:prstGeom>
          <a:noFill/>
        </p:spPr>
      </p:pic>
      <p:sp>
        <p:nvSpPr>
          <p:cNvPr id="9" name="Прямоугольник 8"/>
          <p:cNvSpPr/>
          <p:nvPr/>
        </p:nvSpPr>
        <p:spPr>
          <a:xfrm>
            <a:off x="0" y="6093296"/>
            <a:ext cx="2843808" cy="553998"/>
          </a:xfrm>
          <a:prstGeom prst="rect">
            <a:avLst/>
          </a:prstGeom>
        </p:spPr>
        <p:txBody>
          <a:bodyPr wrap="square">
            <a:spAutoFit/>
          </a:bodyPr>
          <a:lstStyle/>
          <a:p>
            <a:r>
              <a:rPr lang="ru-RU" dirty="0"/>
              <a:t> </a:t>
            </a:r>
            <a:r>
              <a:rPr lang="ru-RU" sz="1200" b="1" dirty="0" smtClean="0">
                <a:solidFill>
                  <a:schemeClr val="bg1"/>
                </a:solidFill>
                <a:latin typeface="Times New Roman" pitchFamily="18" charset="0"/>
                <a:cs typeface="Times New Roman" pitchFamily="18" charset="0"/>
              </a:rPr>
              <a:t>Б. В. Иогансон                                    «Допрос коммунистов»</a:t>
            </a:r>
            <a:endParaRPr lang="ru-RU" sz="1200" b="1" dirty="0">
              <a:solidFill>
                <a:schemeClr val="bg1"/>
              </a:solidFill>
              <a:latin typeface="Times New Roman" pitchFamily="18" charset="0"/>
              <a:cs typeface="Times New Roman" pitchFamily="18" charset="0"/>
            </a:endParaRPr>
          </a:p>
        </p:txBody>
      </p:sp>
      <p:pic>
        <p:nvPicPr>
          <p:cNvPr id="10" name="Picture 2" descr="Картина : И.А. Владимиров. Революция (зарисовки из альбома)"/>
          <p:cNvPicPr>
            <a:picLocks noChangeAspect="1" noChangeArrowheads="1"/>
          </p:cNvPicPr>
          <p:nvPr/>
        </p:nvPicPr>
        <p:blipFill>
          <a:blip r:embed="rId5" cstate="print"/>
          <a:srcRect/>
          <a:stretch>
            <a:fillRect/>
          </a:stretch>
        </p:blipFill>
        <p:spPr bwMode="auto">
          <a:xfrm>
            <a:off x="5294933" y="3140968"/>
            <a:ext cx="3849067" cy="3024336"/>
          </a:xfrm>
          <a:prstGeom prst="rect">
            <a:avLst/>
          </a:prstGeom>
          <a:noFill/>
        </p:spPr>
      </p:pic>
      <p:sp>
        <p:nvSpPr>
          <p:cNvPr id="11" name="Прямоугольник 10"/>
          <p:cNvSpPr/>
          <p:nvPr/>
        </p:nvSpPr>
        <p:spPr>
          <a:xfrm>
            <a:off x="6300192" y="6237312"/>
            <a:ext cx="2410275"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И. А.Владимиров «Революция»</a:t>
            </a:r>
          </a:p>
        </p:txBody>
      </p:sp>
      <p:pic>
        <p:nvPicPr>
          <p:cNvPr id="12" name="Picture 4" descr="Картина : И.А. Владимиров. Катастрофа. Х.М. Государственный художественный музей Алтайского края"/>
          <p:cNvPicPr>
            <a:picLocks noChangeAspect="1" noChangeArrowheads="1"/>
          </p:cNvPicPr>
          <p:nvPr/>
        </p:nvPicPr>
        <p:blipFill>
          <a:blip r:embed="rId6" cstate="print"/>
          <a:srcRect/>
          <a:stretch>
            <a:fillRect/>
          </a:stretch>
        </p:blipFill>
        <p:spPr bwMode="auto">
          <a:xfrm>
            <a:off x="5076056" y="236583"/>
            <a:ext cx="3851920" cy="2472337"/>
          </a:xfrm>
          <a:prstGeom prst="rect">
            <a:avLst/>
          </a:prstGeom>
          <a:noFill/>
        </p:spPr>
      </p:pic>
      <p:sp>
        <p:nvSpPr>
          <p:cNvPr id="13" name="Прямоугольник 12"/>
          <p:cNvSpPr/>
          <p:nvPr/>
        </p:nvSpPr>
        <p:spPr>
          <a:xfrm>
            <a:off x="6012160" y="2780928"/>
            <a:ext cx="2494850" cy="276999"/>
          </a:xfrm>
          <a:prstGeom prst="rect">
            <a:avLst/>
          </a:prstGeom>
        </p:spPr>
        <p:txBody>
          <a:bodyPr wrap="none">
            <a:spAutoFit/>
          </a:bodyPr>
          <a:lstStyle/>
          <a:p>
            <a:r>
              <a:rPr lang="ru-RU" sz="1200" b="1" dirty="0" smtClean="0">
                <a:solidFill>
                  <a:schemeClr val="bg1"/>
                </a:solidFill>
                <a:latin typeface="Times New Roman" pitchFamily="18" charset="0"/>
                <a:cs typeface="Times New Roman" pitchFamily="18" charset="0"/>
              </a:rPr>
              <a:t>И. А. Владимиров  «Катастрофа»</a:t>
            </a:r>
            <a:endParaRPr lang="ru-RU" sz="1200"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364</TotalTime>
  <Words>258</Words>
  <Application>Microsoft Office PowerPoint</Application>
  <PresentationFormat>Экран (4:3)</PresentationFormat>
  <Paragraphs>54</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Апекс</vt:lpstr>
      <vt:lpstr>Презентация</vt:lpstr>
      <vt:lpstr>Слайд 2</vt:lpstr>
      <vt:lpstr>Виды изобразительного искусства.                                                                            1. Живопись  2. Графика  3. Скульптура  4. Архитектура  5. ДПИ  Жанры изобразительного искусства.  1. Портрет  2. Натюрморт  3. Пейзаж  4. Анималистический  5. Бытовой  6. Батальный  7. Исторический 8. Сказочно-былинный (религиозно-мифологический)</vt:lpstr>
      <vt:lpstr>Разновидности жанров                                                        Разновидности портрета: групповой, одиночный, парадный, интимный, автопортрет...                            Разновидности натюрморта: цветочный, бытовые вещи, со снедью, атрибуты спорта и искусства...                       Разновидности пейзажа: сельский, городской, индустриальный, архитектурный, героический, «марина»...</vt:lpstr>
      <vt:lpstr>Виды изобразительного искусства                                                  (назовите виды искусств?)</vt:lpstr>
      <vt:lpstr>Жанры изобразительного искусства                         (назовите жанры и их разновидности?)</vt:lpstr>
      <vt:lpstr>Слайд 7</vt:lpstr>
      <vt:lpstr>Исторический жанр</vt:lpstr>
      <vt:lpstr>Слайд 9</vt:lpstr>
      <vt:lpstr>Бытовой жанр</vt:lpstr>
      <vt:lpstr>Слайд 11</vt:lpstr>
      <vt:lpstr>Сказочно – былинный и религиозно – мифологический жанр</vt:lpstr>
      <vt:lpstr>Батальный жанр</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qqq</dc:creator>
  <cp:lastModifiedBy>Макаров</cp:lastModifiedBy>
  <cp:revision>39</cp:revision>
  <dcterms:created xsi:type="dcterms:W3CDTF">2012-11-08T03:26:06Z</dcterms:created>
  <dcterms:modified xsi:type="dcterms:W3CDTF">2012-11-10T02:02:54Z</dcterms:modified>
</cp:coreProperties>
</file>